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98"/>
  </p:notesMasterIdLst>
  <p:handoutMasterIdLst>
    <p:handoutMasterId r:id="rId199"/>
  </p:handoutMasterIdLst>
  <p:sldIdLst>
    <p:sldId id="256" r:id="rId2"/>
    <p:sldId id="275" r:id="rId3"/>
    <p:sldId id="373" r:id="rId4"/>
    <p:sldId id="374" r:id="rId5"/>
    <p:sldId id="375" r:id="rId6"/>
    <p:sldId id="276" r:id="rId7"/>
    <p:sldId id="277" r:id="rId8"/>
    <p:sldId id="278" r:id="rId9"/>
    <p:sldId id="258" r:id="rId10"/>
    <p:sldId id="259" r:id="rId11"/>
    <p:sldId id="260" r:id="rId12"/>
    <p:sldId id="261" r:id="rId13"/>
    <p:sldId id="376" r:id="rId14"/>
    <p:sldId id="377" r:id="rId15"/>
    <p:sldId id="262" r:id="rId16"/>
    <p:sldId id="263" r:id="rId17"/>
    <p:sldId id="279" r:id="rId18"/>
    <p:sldId id="280" r:id="rId19"/>
    <p:sldId id="281" r:id="rId20"/>
    <p:sldId id="282" r:id="rId21"/>
    <p:sldId id="264" r:id="rId22"/>
    <p:sldId id="265" r:id="rId23"/>
    <p:sldId id="266" r:id="rId24"/>
    <p:sldId id="267" r:id="rId25"/>
    <p:sldId id="268" r:id="rId26"/>
    <p:sldId id="269" r:id="rId27"/>
    <p:sldId id="270" r:id="rId28"/>
    <p:sldId id="284" r:id="rId29"/>
    <p:sldId id="271" r:id="rId30"/>
    <p:sldId id="272" r:id="rId31"/>
    <p:sldId id="273" r:id="rId32"/>
    <p:sldId id="274" r:id="rId33"/>
    <p:sldId id="378" r:id="rId34"/>
    <p:sldId id="379" r:id="rId35"/>
    <p:sldId id="380" r:id="rId36"/>
    <p:sldId id="381" r:id="rId37"/>
    <p:sldId id="382" r:id="rId38"/>
    <p:sldId id="383" r:id="rId39"/>
    <p:sldId id="384" r:id="rId40"/>
    <p:sldId id="385" r:id="rId41"/>
    <p:sldId id="386" r:id="rId42"/>
    <p:sldId id="285" r:id="rId43"/>
    <p:sldId id="290" r:id="rId44"/>
    <p:sldId id="286" r:id="rId45"/>
    <p:sldId id="287" r:id="rId46"/>
    <p:sldId id="288" r:id="rId47"/>
    <p:sldId id="289" r:id="rId48"/>
    <p:sldId id="339" r:id="rId49"/>
    <p:sldId id="340" r:id="rId50"/>
    <p:sldId id="341" r:id="rId51"/>
    <p:sldId id="291" r:id="rId52"/>
    <p:sldId id="292" r:id="rId53"/>
    <p:sldId id="293" r:id="rId54"/>
    <p:sldId id="294" r:id="rId55"/>
    <p:sldId id="295" r:id="rId56"/>
    <p:sldId id="296" r:id="rId57"/>
    <p:sldId id="306" r:id="rId58"/>
    <p:sldId id="297" r:id="rId59"/>
    <p:sldId id="298" r:id="rId60"/>
    <p:sldId id="299" r:id="rId61"/>
    <p:sldId id="300" r:id="rId62"/>
    <p:sldId id="301" r:id="rId63"/>
    <p:sldId id="302" r:id="rId64"/>
    <p:sldId id="303" r:id="rId65"/>
    <p:sldId id="304" r:id="rId66"/>
    <p:sldId id="305"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21" r:id="rId162"/>
    <p:sldId id="419" r:id="rId163"/>
    <p:sldId id="422" r:id="rId164"/>
    <p:sldId id="420"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AE7F28-B5D7-40F7-A2D4-71EDA69751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CB9124C-6179-43D7-B02E-C13BC23FE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3F49B0-BF7F-4F5A-A60E-9A17CB9C0575}" type="datetimeFigureOut">
              <a:rPr lang="en-IN" smtClean="0"/>
              <a:t>08-04-2020</a:t>
            </a:fld>
            <a:endParaRPr lang="en-IN"/>
          </a:p>
        </p:txBody>
      </p:sp>
      <p:sp>
        <p:nvSpPr>
          <p:cNvPr id="4" name="Footer Placeholder 3">
            <a:extLst>
              <a:ext uri="{FF2B5EF4-FFF2-40B4-BE49-F238E27FC236}">
                <a16:creationId xmlns:a16="http://schemas.microsoft.com/office/drawing/2014/main" id="{8972CC8A-2744-4785-B4A8-AF4792F2A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Dr. P. Chandramohan</a:t>
            </a:r>
          </a:p>
        </p:txBody>
      </p:sp>
      <p:sp>
        <p:nvSpPr>
          <p:cNvPr id="5" name="Slide Number Placeholder 4">
            <a:extLst>
              <a:ext uri="{FF2B5EF4-FFF2-40B4-BE49-F238E27FC236}">
                <a16:creationId xmlns:a16="http://schemas.microsoft.com/office/drawing/2014/main" id="{D0AC122C-E889-4361-A014-9C1AC14E11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CC1A5-9F99-4C24-B70B-38911DE86216}" type="slidenum">
              <a:rPr lang="en-IN" smtClean="0"/>
              <a:t>‹#›</a:t>
            </a:fld>
            <a:endParaRPr lang="en-IN"/>
          </a:p>
        </p:txBody>
      </p:sp>
    </p:spTree>
    <p:extLst>
      <p:ext uri="{BB962C8B-B14F-4D97-AF65-F5344CB8AC3E}">
        <p14:creationId xmlns:p14="http://schemas.microsoft.com/office/powerpoint/2010/main" val="8977913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B1628-FFAD-4F86-B96D-039625F53CB2}" type="datetimeFigureOut">
              <a:rPr lang="en-IN" smtClean="0"/>
              <a:t>08-04-2020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Dr. P. Chandramohan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405D8-0681-49B7-96D9-2B458BE917AF}" type="slidenum">
              <a:rPr lang="en-IN" smtClean="0"/>
              <a:t>‹#›</a:t>
            </a:fld>
            <a:endParaRPr lang="en-IN"/>
          </a:p>
        </p:txBody>
      </p:sp>
    </p:spTree>
    <p:extLst>
      <p:ext uri="{BB962C8B-B14F-4D97-AF65-F5344CB8AC3E}">
        <p14:creationId xmlns:p14="http://schemas.microsoft.com/office/powerpoint/2010/main" val="24986861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DB1CB2-6A9C-46F3-9B28-A73481930955}"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114518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093366-7BAE-4225-AE43-D09D71C2C7A7}" type="datetime1">
              <a:rPr lang="en-IN" smtClean="0"/>
              <a:t>08-04-2020</a:t>
            </a:fld>
            <a:endParaRPr lang="en-IN"/>
          </a:p>
        </p:txBody>
      </p:sp>
      <p:sp>
        <p:nvSpPr>
          <p:cNvPr id="6" name="Footer Placeholder 5"/>
          <p:cNvSpPr>
            <a:spLocks noGrp="1"/>
          </p:cNvSpPr>
          <p:nvPr>
            <p:ph type="ftr" sz="quarter" idx="11"/>
          </p:nvPr>
        </p:nvSpPr>
        <p:spPr/>
        <p:txBody>
          <a:bodyPr/>
          <a:lstStyle/>
          <a:p>
            <a:r>
              <a:rPr lang="en-IN"/>
              <a:t>Dr.PC</a:t>
            </a:r>
          </a:p>
        </p:txBody>
      </p:sp>
      <p:sp>
        <p:nvSpPr>
          <p:cNvPr id="7" name="Slide Number Placeholder 6"/>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60145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D4AE64E-5604-4BB5-A79F-477A8451C9B0}"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186055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7C3C12F-A57E-4C67-A18F-3CB15DC80B36}"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8422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599960-333F-41EA-B91B-57CDDDACFFAC}"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282632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A5A4ED-3D0B-47EB-94F5-D9172C466A2D}" type="datetime1">
              <a:rPr lang="en-IN" smtClean="0"/>
              <a:t>08-04-2020</a:t>
            </a:fld>
            <a:endParaRPr lang="en-IN"/>
          </a:p>
        </p:txBody>
      </p:sp>
      <p:sp>
        <p:nvSpPr>
          <p:cNvPr id="4"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112150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2D2145-08E3-4C76-AED0-A00B17A23D87}" type="datetime1">
              <a:rPr lang="en-IN" smtClean="0"/>
              <a:t>08-04-2020</a:t>
            </a:fld>
            <a:endParaRPr lang="en-IN"/>
          </a:p>
        </p:txBody>
      </p:sp>
      <p:sp>
        <p:nvSpPr>
          <p:cNvPr id="4"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126450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097E1-92FC-48F7-81ED-4FC034DE91F1}"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85610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B618E-D9AE-42BE-9666-37DC1D22F6AD}"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250457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272B69-00DC-4C51-B922-9215BFCF04E6}"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8689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0C527D-04E5-4878-87E6-7F128A41FF66}" type="datetime1">
              <a:rPr lang="en-IN" smtClean="0"/>
              <a:t>08-04-2020</a:t>
            </a:fld>
            <a:endParaRPr lang="en-IN"/>
          </a:p>
        </p:txBody>
      </p:sp>
      <p:sp>
        <p:nvSpPr>
          <p:cNvPr id="5" name="Footer Placeholder 4"/>
          <p:cNvSpPr>
            <a:spLocks noGrp="1"/>
          </p:cNvSpPr>
          <p:nvPr>
            <p:ph type="ftr" sz="quarter" idx="11"/>
          </p:nvPr>
        </p:nvSpPr>
        <p:spPr/>
        <p:txBody>
          <a:bodyPr/>
          <a:lstStyle/>
          <a:p>
            <a:r>
              <a:rPr lang="en-IN"/>
              <a:t>Dr.PC</a:t>
            </a:r>
          </a:p>
        </p:txBody>
      </p:sp>
      <p:sp>
        <p:nvSpPr>
          <p:cNvPr id="6" name="Slide Number Placeholder 5"/>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167916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C4AF-DB57-4FE5-AAFA-D26349333797}" type="datetime1">
              <a:rPr lang="en-IN" smtClean="0"/>
              <a:t>08-04-2020</a:t>
            </a:fld>
            <a:endParaRPr lang="en-IN"/>
          </a:p>
        </p:txBody>
      </p:sp>
      <p:sp>
        <p:nvSpPr>
          <p:cNvPr id="6" name="Footer Placeholder 5"/>
          <p:cNvSpPr>
            <a:spLocks noGrp="1"/>
          </p:cNvSpPr>
          <p:nvPr>
            <p:ph type="ftr" sz="quarter" idx="11"/>
          </p:nvPr>
        </p:nvSpPr>
        <p:spPr/>
        <p:txBody>
          <a:bodyPr/>
          <a:lstStyle/>
          <a:p>
            <a:r>
              <a:rPr lang="en-IN"/>
              <a:t>Dr.PC</a:t>
            </a:r>
          </a:p>
        </p:txBody>
      </p:sp>
      <p:sp>
        <p:nvSpPr>
          <p:cNvPr id="7" name="Slide Number Placeholder 6"/>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205223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60B59-6523-4E64-AEA8-62CC21F92636}" type="datetime1">
              <a:rPr lang="en-IN" smtClean="0"/>
              <a:t>08-04-2020</a:t>
            </a:fld>
            <a:endParaRPr lang="en-IN"/>
          </a:p>
        </p:txBody>
      </p:sp>
      <p:sp>
        <p:nvSpPr>
          <p:cNvPr id="8" name="Footer Placeholder 7"/>
          <p:cNvSpPr>
            <a:spLocks noGrp="1"/>
          </p:cNvSpPr>
          <p:nvPr>
            <p:ph type="ftr" sz="quarter" idx="11"/>
          </p:nvPr>
        </p:nvSpPr>
        <p:spPr/>
        <p:txBody>
          <a:bodyPr/>
          <a:lstStyle/>
          <a:p>
            <a:r>
              <a:rPr lang="en-IN"/>
              <a:t>Dr.PC</a:t>
            </a:r>
          </a:p>
        </p:txBody>
      </p:sp>
      <p:sp>
        <p:nvSpPr>
          <p:cNvPr id="9" name="Slide Number Placeholder 8"/>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398305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297C43-0B87-40A9-B2A8-6B5069946E45}" type="datetime1">
              <a:rPr lang="en-IN" smtClean="0"/>
              <a:t>08-04-2020</a:t>
            </a:fld>
            <a:endParaRPr lang="en-IN"/>
          </a:p>
        </p:txBody>
      </p:sp>
      <p:sp>
        <p:nvSpPr>
          <p:cNvPr id="5" name="Footer Placeholder 3"/>
          <p:cNvSpPr>
            <a:spLocks noGrp="1"/>
          </p:cNvSpPr>
          <p:nvPr>
            <p:ph type="ftr" sz="quarter" idx="11"/>
          </p:nvPr>
        </p:nvSpPr>
        <p:spPr/>
        <p:txBody>
          <a:bodyPr/>
          <a:lstStyle/>
          <a:p>
            <a:r>
              <a:rPr lang="en-IN"/>
              <a:t>Dr.PC</a:t>
            </a:r>
          </a:p>
        </p:txBody>
      </p:sp>
      <p:sp>
        <p:nvSpPr>
          <p:cNvPr id="6" name="Slide Number Placeholder 4"/>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241575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B23D09B-788F-4034-8DFA-99E14C0B70EF}" type="datetime1">
              <a:rPr lang="en-IN" smtClean="0"/>
              <a:t>08-04-2020</a:t>
            </a:fld>
            <a:endParaRPr lang="en-IN"/>
          </a:p>
        </p:txBody>
      </p:sp>
      <p:sp>
        <p:nvSpPr>
          <p:cNvPr id="5" name="Footer Placeholder 2"/>
          <p:cNvSpPr>
            <a:spLocks noGrp="1"/>
          </p:cNvSpPr>
          <p:nvPr>
            <p:ph type="ftr" sz="quarter" idx="11"/>
          </p:nvPr>
        </p:nvSpPr>
        <p:spPr/>
        <p:txBody>
          <a:bodyPr/>
          <a:lstStyle/>
          <a:p>
            <a:r>
              <a:rPr lang="en-IN"/>
              <a:t>Dr.PC</a:t>
            </a:r>
          </a:p>
        </p:txBody>
      </p:sp>
      <p:sp>
        <p:nvSpPr>
          <p:cNvPr id="6" name="Slide Number Placeholder 3"/>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426089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90F41FB-1FEA-471B-9B35-BBB5568F4026}" type="datetime1">
              <a:rPr lang="en-IN" smtClean="0"/>
              <a:t>08-04-2020</a:t>
            </a:fld>
            <a:endParaRPr lang="en-IN"/>
          </a:p>
        </p:txBody>
      </p:sp>
      <p:sp>
        <p:nvSpPr>
          <p:cNvPr id="5" name="Footer Placeholder 5"/>
          <p:cNvSpPr>
            <a:spLocks noGrp="1"/>
          </p:cNvSpPr>
          <p:nvPr>
            <p:ph type="ftr" sz="quarter" idx="11"/>
          </p:nvPr>
        </p:nvSpPr>
        <p:spPr/>
        <p:txBody>
          <a:bodyPr/>
          <a:lstStyle/>
          <a:p>
            <a:r>
              <a:rPr lang="en-IN"/>
              <a:t>Dr.PC</a:t>
            </a:r>
          </a:p>
        </p:txBody>
      </p:sp>
      <p:sp>
        <p:nvSpPr>
          <p:cNvPr id="6" name="Slide Number Placeholder 6"/>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154006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B770DC-4339-44D3-8C1E-12EA8502DEB5}" type="datetime1">
              <a:rPr lang="en-IN" smtClean="0"/>
              <a:t>08-04-2020</a:t>
            </a:fld>
            <a:endParaRPr lang="en-IN"/>
          </a:p>
        </p:txBody>
      </p:sp>
      <p:sp>
        <p:nvSpPr>
          <p:cNvPr id="6" name="Footer Placeholder 5"/>
          <p:cNvSpPr>
            <a:spLocks noGrp="1"/>
          </p:cNvSpPr>
          <p:nvPr>
            <p:ph type="ftr" sz="quarter" idx="11"/>
          </p:nvPr>
        </p:nvSpPr>
        <p:spPr/>
        <p:txBody>
          <a:bodyPr/>
          <a:lstStyle/>
          <a:p>
            <a:r>
              <a:rPr lang="en-IN"/>
              <a:t>Dr.PC</a:t>
            </a:r>
          </a:p>
        </p:txBody>
      </p:sp>
      <p:sp>
        <p:nvSpPr>
          <p:cNvPr id="7" name="Slide Number Placeholder 6"/>
          <p:cNvSpPr>
            <a:spLocks noGrp="1"/>
          </p:cNvSpPr>
          <p:nvPr>
            <p:ph type="sldNum" sz="quarter" idx="12"/>
          </p:nvPr>
        </p:nvSpPr>
        <p:spPr/>
        <p:txBody>
          <a:bodyPr/>
          <a:lstStyle/>
          <a:p>
            <a:fld id="{EEC20904-64F3-4254-9857-B148700B1D60}" type="slidenum">
              <a:rPr lang="en-IN" smtClean="0"/>
              <a:t>‹#›</a:t>
            </a:fld>
            <a:endParaRPr lang="en-IN"/>
          </a:p>
        </p:txBody>
      </p:sp>
    </p:spTree>
    <p:extLst>
      <p:ext uri="{BB962C8B-B14F-4D97-AF65-F5344CB8AC3E}">
        <p14:creationId xmlns:p14="http://schemas.microsoft.com/office/powerpoint/2010/main" val="94652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1ACE51F-FD67-433F-8C88-69A005CD6813}" type="datetime1">
              <a:rPr lang="en-IN" smtClean="0"/>
              <a:t>08-04-2020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IN"/>
              <a:t>Dr.PC</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C20904-64F3-4254-9857-B148700B1D60}" type="slidenum">
              <a:rPr lang="en-IN" smtClean="0"/>
              <a:t>‹#›</a:t>
            </a:fld>
            <a:endParaRPr lang="en-IN"/>
          </a:p>
        </p:txBody>
      </p:sp>
    </p:spTree>
    <p:extLst>
      <p:ext uri="{BB962C8B-B14F-4D97-AF65-F5344CB8AC3E}">
        <p14:creationId xmlns:p14="http://schemas.microsoft.com/office/powerpoint/2010/main" val="2187889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ndrul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pslcorp.com/nearshoring-outsourcing/intercultural-communication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0869-3C9B-48D2-B4BB-80130B54E7F7}"/>
              </a:ext>
            </a:extLst>
          </p:cNvPr>
          <p:cNvSpPr>
            <a:spLocks noGrp="1"/>
          </p:cNvSpPr>
          <p:nvPr>
            <p:ph type="ctrTitle"/>
          </p:nvPr>
        </p:nvSpPr>
        <p:spPr>
          <a:xfrm>
            <a:off x="1524000" y="303498"/>
            <a:ext cx="9144000" cy="2387600"/>
          </a:xfrm>
        </p:spPr>
        <p:txBody>
          <a:bodyPr>
            <a:normAutofit fontScale="90000"/>
          </a:bodyPr>
          <a:lstStyle/>
          <a:p>
            <a:r>
              <a:rPr lang="en-IN" dirty="0">
                <a:latin typeface="Bookman Old Style" panose="02050604050505020204" pitchFamily="18" charset="0"/>
              </a:rPr>
              <a:t>INTERCULTURAL COMMUNICATION - I</a:t>
            </a:r>
          </a:p>
        </p:txBody>
      </p:sp>
      <p:sp>
        <p:nvSpPr>
          <p:cNvPr id="3" name="Subtitle 2">
            <a:extLst>
              <a:ext uri="{FF2B5EF4-FFF2-40B4-BE49-F238E27FC236}">
                <a16:creationId xmlns:a16="http://schemas.microsoft.com/office/drawing/2014/main" id="{FF72D4CF-98F6-4B3B-AF73-570B63A1914E}"/>
              </a:ext>
            </a:extLst>
          </p:cNvPr>
          <p:cNvSpPr>
            <a:spLocks noGrp="1"/>
          </p:cNvSpPr>
          <p:nvPr>
            <p:ph type="subTitle" idx="1"/>
          </p:nvPr>
        </p:nvSpPr>
        <p:spPr>
          <a:xfrm>
            <a:off x="1154955" y="2926080"/>
            <a:ext cx="8825658" cy="2712720"/>
          </a:xfrm>
        </p:spPr>
        <p:txBody>
          <a:bodyPr>
            <a:normAutofit/>
          </a:bodyPr>
          <a:lstStyle/>
          <a:p>
            <a:pPr algn="ctr"/>
            <a:r>
              <a:rPr lang="en-IN" sz="2800" dirty="0">
                <a:solidFill>
                  <a:schemeClr val="tx1"/>
                </a:solidFill>
                <a:latin typeface="Bookman Old Style" panose="02050604050505020204" pitchFamily="18" charset="0"/>
              </a:rPr>
              <a:t>D. P. CHANDRAMOHAN</a:t>
            </a:r>
          </a:p>
          <a:p>
            <a:pPr algn="ctr"/>
            <a:r>
              <a:rPr lang="en-IN" sz="2800" dirty="0">
                <a:solidFill>
                  <a:schemeClr val="tx1"/>
                </a:solidFill>
                <a:latin typeface="Bookman Old Style" panose="02050604050505020204" pitchFamily="18" charset="0"/>
              </a:rPr>
              <a:t>Associate Professor</a:t>
            </a:r>
          </a:p>
          <a:p>
            <a:pPr algn="ctr"/>
            <a:r>
              <a:rPr lang="en-IN" sz="2800" dirty="0">
                <a:solidFill>
                  <a:schemeClr val="tx1"/>
                </a:solidFill>
                <a:latin typeface="Bookman Old Style" panose="02050604050505020204" pitchFamily="18" charset="0"/>
              </a:rPr>
              <a:t>CAS in Linguistics </a:t>
            </a:r>
          </a:p>
          <a:p>
            <a:pPr algn="ctr"/>
            <a:r>
              <a:rPr lang="en-IN" sz="2800" cap="none" dirty="0">
                <a:solidFill>
                  <a:schemeClr val="tx1"/>
                </a:solidFill>
                <a:latin typeface="Bookman Old Style" panose="02050604050505020204" pitchFamily="18" charset="0"/>
                <a:hlinkClick r:id="rId2"/>
              </a:rPr>
              <a:t>chandruling@gmail.com</a:t>
            </a:r>
            <a:endParaRPr lang="en-IN" sz="2800" cap="none" dirty="0">
              <a:solidFill>
                <a:schemeClr val="tx1"/>
              </a:solidFill>
              <a:latin typeface="Bookman Old Style" panose="02050604050505020204" pitchFamily="18" charset="0"/>
            </a:endParaRPr>
          </a:p>
          <a:p>
            <a:pPr algn="ctr"/>
            <a:endParaRPr lang="en-IN" sz="2800" cap="none" dirty="0">
              <a:solidFill>
                <a:schemeClr val="tx1"/>
              </a:solidFill>
              <a:latin typeface="Bookman Old Style" panose="02050604050505020204" pitchFamily="18" charset="0"/>
            </a:endParaRPr>
          </a:p>
          <a:p>
            <a:pPr algn="ctr"/>
            <a:endParaRPr lang="en-IN" dirty="0">
              <a:latin typeface="Bookman Old Style" panose="02050604050505020204" pitchFamily="18" charset="0"/>
            </a:endParaRPr>
          </a:p>
        </p:txBody>
      </p:sp>
    </p:spTree>
    <p:extLst>
      <p:ext uri="{BB962C8B-B14F-4D97-AF65-F5344CB8AC3E}">
        <p14:creationId xmlns:p14="http://schemas.microsoft.com/office/powerpoint/2010/main" val="332514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942B-20D1-425E-9D22-A61DEAD547F0}"/>
              </a:ext>
            </a:extLst>
          </p:cNvPr>
          <p:cNvSpPr>
            <a:spLocks noGrp="1"/>
          </p:cNvSpPr>
          <p:nvPr>
            <p:ph type="title"/>
          </p:nvPr>
        </p:nvSpPr>
        <p:spPr>
          <a:xfrm>
            <a:off x="0" y="97876"/>
            <a:ext cx="12192000" cy="1400530"/>
          </a:xfrm>
        </p:spPr>
        <p:txBody>
          <a:bodyPr/>
          <a:lstStyle/>
          <a:p>
            <a:r>
              <a:rPr lang="en-US" altLang="en-US" dirty="0"/>
              <a:t>John Bodley (1994):  Diverse Definitions</a:t>
            </a:r>
            <a:endParaRPr lang="en-IN" dirty="0"/>
          </a:p>
        </p:txBody>
      </p:sp>
      <p:pic>
        <p:nvPicPr>
          <p:cNvPr id="4" name="table">
            <a:extLst>
              <a:ext uri="{FF2B5EF4-FFF2-40B4-BE49-F238E27FC236}">
                <a16:creationId xmlns:a16="http://schemas.microsoft.com/office/drawing/2014/main" id="{351DAB8D-8EF4-44E9-BB2F-11B4079A460E}"/>
              </a:ext>
            </a:extLst>
          </p:cNvPr>
          <p:cNvPicPr>
            <a:picLocks noGrp="1" noChangeAspect="1"/>
          </p:cNvPicPr>
          <p:nvPr>
            <p:ph idx="1"/>
          </p:nvPr>
        </p:nvPicPr>
        <p:blipFill>
          <a:blip r:embed="rId2"/>
          <a:stretch>
            <a:fillRect/>
          </a:stretch>
        </p:blipFill>
        <p:spPr>
          <a:xfrm>
            <a:off x="136478" y="696036"/>
            <a:ext cx="12055521" cy="6119714"/>
          </a:xfrm>
          <a:prstGeom prst="rect">
            <a:avLst/>
          </a:prstGeom>
        </p:spPr>
      </p:pic>
      <p:sp>
        <p:nvSpPr>
          <p:cNvPr id="12" name="Footer Placeholder 11">
            <a:extLst>
              <a:ext uri="{FF2B5EF4-FFF2-40B4-BE49-F238E27FC236}">
                <a16:creationId xmlns:a16="http://schemas.microsoft.com/office/drawing/2014/main" id="{CA460A31-A0FE-4F0F-AD8A-41C5D85AA071}"/>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259CA43-4D1C-4A29-9C98-0126AED5B9DF}"/>
              </a:ext>
            </a:extLst>
          </p:cNvPr>
          <p:cNvSpPr>
            <a:spLocks noGrp="1"/>
          </p:cNvSpPr>
          <p:nvPr>
            <p:ph type="sldNum" sz="quarter" idx="12"/>
          </p:nvPr>
        </p:nvSpPr>
        <p:spPr/>
        <p:txBody>
          <a:bodyPr/>
          <a:lstStyle/>
          <a:p>
            <a:fld id="{EEC20904-64F3-4254-9857-B148700B1D60}" type="slidenum">
              <a:rPr lang="en-IN" smtClean="0"/>
              <a:t>10</a:t>
            </a:fld>
            <a:endParaRPr lang="en-IN"/>
          </a:p>
        </p:txBody>
      </p:sp>
    </p:spTree>
    <p:extLst>
      <p:ext uri="{BB962C8B-B14F-4D97-AF65-F5344CB8AC3E}">
        <p14:creationId xmlns:p14="http://schemas.microsoft.com/office/powerpoint/2010/main" val="34965358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3A37A-B356-4C46-A64F-C6EB84B69D85}"/>
              </a:ext>
            </a:extLst>
          </p:cNvPr>
          <p:cNvSpPr>
            <a:spLocks noGrp="1"/>
          </p:cNvSpPr>
          <p:nvPr>
            <p:ph idx="1"/>
          </p:nvPr>
        </p:nvSpPr>
        <p:spPr>
          <a:xfrm>
            <a:off x="0" y="0"/>
            <a:ext cx="12192000" cy="6858000"/>
          </a:xfrm>
        </p:spPr>
        <p:txBody>
          <a:bodyPr/>
          <a:lstStyle/>
          <a:p>
            <a:pPr algn="just">
              <a:lnSpc>
                <a:spcPct val="150000"/>
              </a:lnSpc>
            </a:pPr>
            <a:r>
              <a:rPr lang="en-US" sz="2800" dirty="0">
                <a:latin typeface="Book Antiqua" panose="02040602050305030304" pitchFamily="18" charset="0"/>
                <a:cs typeface="Times New Roman" panose="02020603050405020304" pitchFamily="18" charset="0"/>
              </a:rPr>
              <a:t>“Emic” means categories that might only make sense in a given culture, which makes cultures unique and meaningful to those who belong to it.</a:t>
            </a:r>
            <a:r>
              <a:rPr lang="en-IN" sz="2800" dirty="0">
                <a:latin typeface="Book Antiqua" panose="02040602050305030304" pitchFamily="18" charset="0"/>
                <a:cs typeface="Times New Roman" panose="02020603050405020304" pitchFamily="18" charset="0"/>
              </a:rPr>
              <a:t> (</a:t>
            </a:r>
            <a:r>
              <a:rPr lang="en-US" sz="2800" dirty="0">
                <a:latin typeface="Book Antiqua" panose="02040602050305030304" pitchFamily="18" charset="0"/>
                <a:cs typeface="Times New Roman" panose="02020603050405020304" pitchFamily="18" charset="0"/>
              </a:rPr>
              <a:t>An </a:t>
            </a:r>
            <a:r>
              <a:rPr lang="en-US" sz="2800" b="1" dirty="0">
                <a:latin typeface="Book Antiqua" panose="02040602050305030304" pitchFamily="18" charset="0"/>
                <a:cs typeface="Times New Roman" panose="02020603050405020304" pitchFamily="18" charset="0"/>
              </a:rPr>
              <a:t>emic view</a:t>
            </a:r>
            <a:r>
              <a:rPr lang="en-US" sz="2800" dirty="0">
                <a:latin typeface="Book Antiqua" panose="02040602050305030304" pitchFamily="18" charset="0"/>
                <a:cs typeface="Times New Roman" panose="02020603050405020304" pitchFamily="18" charset="0"/>
              </a:rPr>
              <a:t> of culture is ultimately a view focus on the inherent cultural distinctions that are meaningful to the members of a given society, often considered to be an ‘insider’s’ perspective</a:t>
            </a:r>
            <a:r>
              <a:rPr lang="en-US" sz="2800" dirty="0">
                <a:latin typeface="Book Antiqua" panose="02040602050305030304" pitchFamily="18" charset="0"/>
              </a:rPr>
              <a:t>).</a:t>
            </a:r>
            <a:endParaRPr lang="en-US" sz="2800" dirty="0">
              <a:latin typeface="Book Antiqua" panose="02040602050305030304" pitchFamily="18" charset="0"/>
              <a:cs typeface="Times New Roman" panose="02020603050405020304" pitchFamily="18" charset="0"/>
            </a:endParaRPr>
          </a:p>
          <a:p>
            <a:pPr marL="0" indent="0" algn="just">
              <a:lnSpc>
                <a:spcPct val="150000"/>
              </a:lnSpc>
              <a:buNone/>
            </a:pPr>
            <a:endParaRPr lang="en-US" sz="2800" dirty="0">
              <a:latin typeface="Book Antiqua" panose="02040602050305030304" pitchFamily="18" charset="0"/>
              <a:cs typeface="Times New Roman" panose="02020603050405020304" pitchFamily="18" charset="0"/>
            </a:endParaRPr>
          </a:p>
          <a:p>
            <a:pPr algn="just">
              <a:lnSpc>
                <a:spcPct val="150000"/>
              </a:lnSpc>
            </a:pPr>
            <a:r>
              <a:rPr lang="en-US" sz="2800" dirty="0">
                <a:latin typeface="Book Antiqua" panose="02040602050305030304" pitchFamily="18" charset="0"/>
                <a:cs typeface="Times New Roman" panose="02020603050405020304" pitchFamily="18" charset="0"/>
              </a:rPr>
              <a:t>subjective culture contains elements that reflect cultural differences , either as etic or emic items. Cross-cultural studies require extra effort to validate constructs and remove alternative explanations.</a:t>
            </a:r>
          </a:p>
          <a:p>
            <a:endParaRPr lang="en-IN" dirty="0"/>
          </a:p>
        </p:txBody>
      </p:sp>
      <p:sp>
        <p:nvSpPr>
          <p:cNvPr id="12" name="Footer Placeholder 11">
            <a:extLst>
              <a:ext uri="{FF2B5EF4-FFF2-40B4-BE49-F238E27FC236}">
                <a16:creationId xmlns:a16="http://schemas.microsoft.com/office/drawing/2014/main" id="{AFB9E113-CD95-4DA5-828E-FB16548CD166}"/>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1F190513-A06C-4E9D-B6BF-080C5111D266}"/>
              </a:ext>
            </a:extLst>
          </p:cNvPr>
          <p:cNvSpPr>
            <a:spLocks noGrp="1"/>
          </p:cNvSpPr>
          <p:nvPr>
            <p:ph type="sldNum" sz="quarter" idx="12"/>
          </p:nvPr>
        </p:nvSpPr>
        <p:spPr/>
        <p:txBody>
          <a:bodyPr/>
          <a:lstStyle/>
          <a:p>
            <a:fld id="{EEC20904-64F3-4254-9857-B148700B1D60}" type="slidenum">
              <a:rPr lang="en-IN" smtClean="0"/>
              <a:t>100</a:t>
            </a:fld>
            <a:endParaRPr lang="en-IN"/>
          </a:p>
        </p:txBody>
      </p:sp>
    </p:spTree>
    <p:extLst>
      <p:ext uri="{BB962C8B-B14F-4D97-AF65-F5344CB8AC3E}">
        <p14:creationId xmlns:p14="http://schemas.microsoft.com/office/powerpoint/2010/main" val="1176837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129FB-543C-4C8A-B000-E9988B906C7C}"/>
              </a:ext>
            </a:extLst>
          </p:cNvPr>
          <p:cNvSpPr>
            <a:spLocks noGrp="1"/>
          </p:cNvSpPr>
          <p:nvPr>
            <p:ph idx="1"/>
          </p:nvPr>
        </p:nvSpPr>
        <p:spPr>
          <a:xfrm>
            <a:off x="0" y="0"/>
            <a:ext cx="12192000" cy="6858000"/>
          </a:xfrm>
        </p:spPr>
        <p:txBody>
          <a:bodyPr/>
          <a:lstStyle/>
          <a:p>
            <a:pPr marL="0" indent="0">
              <a:buNone/>
            </a:pPr>
            <a:r>
              <a:rPr lang="en-US" sz="2800" b="1" dirty="0">
                <a:latin typeface="Book Antiqua" panose="02040602050305030304" pitchFamily="18" charset="0"/>
              </a:rPr>
              <a:t>Cultural versus Individual difference</a:t>
            </a:r>
            <a:r>
              <a:rPr lang="en-US" sz="2800" dirty="0">
                <a:latin typeface="Book Antiqua" panose="02040602050305030304" pitchFamily="18" charset="0"/>
              </a:rPr>
              <a:t>: </a:t>
            </a:r>
          </a:p>
          <a:p>
            <a:pPr marL="0" indent="0">
              <a:buNone/>
            </a:pPr>
            <a:endParaRPr lang="en-IN" sz="2800" dirty="0">
              <a:latin typeface="Book Antiqua" panose="02040602050305030304" pitchFamily="18" charset="0"/>
            </a:endParaRPr>
          </a:p>
          <a:p>
            <a:pPr algn="just"/>
            <a:r>
              <a:rPr lang="en-US" sz="2800" dirty="0">
                <a:latin typeface="Book Antiqua" panose="02040602050305030304" pitchFamily="18" charset="0"/>
                <a:cs typeface="Times New Roman" panose="02020603050405020304" pitchFamily="18" charset="0"/>
              </a:rPr>
              <a:t>It seems like self- understanding based on individualism and collectivism which are not same thing. </a:t>
            </a:r>
          </a:p>
          <a:p>
            <a:pPr algn="just"/>
            <a:r>
              <a:rPr lang="en-US" sz="2800" dirty="0">
                <a:latin typeface="Book Antiqua" panose="02040602050305030304" pitchFamily="18" charset="0"/>
                <a:cs typeface="Times New Roman" panose="02020603050405020304" pitchFamily="18" charset="0"/>
              </a:rPr>
              <a:t>It describes a cultural orientation</a:t>
            </a:r>
            <a:endParaRPr lang="en-IN" sz="2800" dirty="0">
              <a:latin typeface="Book Antiqua" panose="02040602050305030304" pitchFamily="18" charset="0"/>
              <a:cs typeface="Times New Roman" panose="02020603050405020304" pitchFamily="18" charset="0"/>
            </a:endParaRPr>
          </a:p>
          <a:p>
            <a:pPr algn="just"/>
            <a:r>
              <a:rPr lang="en-US" sz="2800" dirty="0">
                <a:latin typeface="Book Antiqua" panose="02040602050305030304" pitchFamily="18" charset="0"/>
                <a:cs typeface="Times New Roman" panose="02020603050405020304" pitchFamily="18" charset="0"/>
              </a:rPr>
              <a:t>A </a:t>
            </a:r>
            <a:r>
              <a:rPr lang="en-US" sz="2800" b="1" dirty="0">
                <a:latin typeface="Book Antiqua" panose="02040602050305030304" pitchFamily="18" charset="0"/>
                <a:cs typeface="Times New Roman" panose="02020603050405020304" pitchFamily="18" charset="0"/>
              </a:rPr>
              <a:t>cultural orientation</a:t>
            </a:r>
            <a:r>
              <a:rPr lang="en-US" sz="2800" dirty="0">
                <a:latin typeface="Book Antiqua" panose="02040602050305030304" pitchFamily="18" charset="0"/>
                <a:cs typeface="Times New Roman" panose="02020603050405020304" pitchFamily="18" charset="0"/>
              </a:rPr>
              <a:t> is an feeling to think, feel or act in a way that is </a:t>
            </a:r>
            <a:r>
              <a:rPr lang="en-US" sz="2800" b="1" dirty="0">
                <a:latin typeface="Book Antiqua" panose="02040602050305030304" pitchFamily="18" charset="0"/>
                <a:cs typeface="Times New Roman" panose="02020603050405020304" pitchFamily="18" charset="0"/>
              </a:rPr>
              <a:t>culturally </a:t>
            </a:r>
            <a:r>
              <a:rPr lang="en-US" sz="2800" dirty="0">
                <a:latin typeface="Book Antiqua" panose="02040602050305030304" pitchFamily="18" charset="0"/>
                <a:cs typeface="Times New Roman" panose="02020603050405020304" pitchFamily="18" charset="0"/>
              </a:rPr>
              <a:t>determined. It defines the basis of differences among </a:t>
            </a:r>
            <a:r>
              <a:rPr lang="en-US" sz="2800" b="1" dirty="0">
                <a:latin typeface="Book Antiqua" panose="02040602050305030304" pitchFamily="18" charset="0"/>
                <a:cs typeface="Times New Roman" panose="02020603050405020304" pitchFamily="18" charset="0"/>
              </a:rPr>
              <a:t>cultures</a:t>
            </a:r>
            <a:r>
              <a:rPr lang="en-US" sz="2800" dirty="0">
                <a:latin typeface="Book Antiqua" panose="02040602050305030304" pitchFamily="18" charset="0"/>
                <a:cs typeface="Times New Roman" panose="02020603050405020304" pitchFamily="18" charset="0"/>
              </a:rPr>
              <a:t> such self-identity, interpersonal relationships, communication, resolving conflict.</a:t>
            </a:r>
          </a:p>
          <a:p>
            <a:pPr algn="just"/>
            <a:r>
              <a:rPr lang="en-US" sz="2800" dirty="0">
                <a:latin typeface="Book Antiqua" panose="02040602050305030304" pitchFamily="18" charset="0"/>
                <a:cs typeface="Times New Roman" panose="02020603050405020304" pitchFamily="18" charset="0"/>
              </a:rPr>
              <a:t>Thus, even though one might live in an individualistic culture, he / she might observe himself / herself as much more interrelated to those around he / her and consider their perspectives and needs as he / she makes decisions. </a:t>
            </a:r>
            <a:endParaRPr lang="en-IN" sz="2800" dirty="0">
              <a:latin typeface="Book Antiqua" panose="02040602050305030304" pitchFamily="18" charset="0"/>
              <a:cs typeface="Times New Roman" panose="02020603050405020304" pitchFamily="18" charset="0"/>
            </a:endParaRPr>
          </a:p>
          <a:p>
            <a:endParaRPr lang="en-IN" dirty="0"/>
          </a:p>
        </p:txBody>
      </p:sp>
      <p:sp>
        <p:nvSpPr>
          <p:cNvPr id="12" name="Footer Placeholder 11">
            <a:extLst>
              <a:ext uri="{FF2B5EF4-FFF2-40B4-BE49-F238E27FC236}">
                <a16:creationId xmlns:a16="http://schemas.microsoft.com/office/drawing/2014/main" id="{355D7E0E-B10E-4D88-BB29-D668D39A973F}"/>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E511E2C-4C36-473A-966B-311121CA1842}"/>
              </a:ext>
            </a:extLst>
          </p:cNvPr>
          <p:cNvSpPr>
            <a:spLocks noGrp="1"/>
          </p:cNvSpPr>
          <p:nvPr>
            <p:ph type="sldNum" sz="quarter" idx="12"/>
          </p:nvPr>
        </p:nvSpPr>
        <p:spPr/>
        <p:txBody>
          <a:bodyPr/>
          <a:lstStyle/>
          <a:p>
            <a:fld id="{EEC20904-64F3-4254-9857-B148700B1D60}" type="slidenum">
              <a:rPr lang="en-IN" smtClean="0"/>
              <a:t>101</a:t>
            </a:fld>
            <a:endParaRPr lang="en-IN"/>
          </a:p>
        </p:txBody>
      </p:sp>
    </p:spTree>
    <p:extLst>
      <p:ext uri="{BB962C8B-B14F-4D97-AF65-F5344CB8AC3E}">
        <p14:creationId xmlns:p14="http://schemas.microsoft.com/office/powerpoint/2010/main" val="18046847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EE412-A8A7-469A-9F79-C10E7C873E22}"/>
              </a:ext>
            </a:extLst>
          </p:cNvPr>
          <p:cNvSpPr>
            <a:spLocks noGrp="1"/>
          </p:cNvSpPr>
          <p:nvPr>
            <p:ph idx="1"/>
          </p:nvPr>
        </p:nvSpPr>
        <p:spPr>
          <a:xfrm>
            <a:off x="0" y="0"/>
            <a:ext cx="12192000" cy="6858000"/>
          </a:xfrm>
        </p:spPr>
        <p:txBody>
          <a:bodyPr/>
          <a:lstStyle/>
          <a:p>
            <a:pPr algn="just">
              <a:lnSpc>
                <a:spcPct val="150000"/>
              </a:lnSpc>
            </a:pPr>
            <a:r>
              <a:rPr lang="en-US" sz="2800" b="1" dirty="0">
                <a:latin typeface="Book Antiqua" panose="02040602050305030304" pitchFamily="18" charset="0"/>
                <a:cs typeface="Times New Roman" panose="02020603050405020304" pitchFamily="18" charset="0"/>
              </a:rPr>
              <a:t>Individualistic culture</a:t>
            </a:r>
            <a:r>
              <a:rPr lang="en-US" sz="2800" dirty="0">
                <a:latin typeface="Book Antiqua" panose="02040602050305030304" pitchFamily="18" charset="0"/>
                <a:cs typeface="Times New Roman" panose="02020603050405020304" pitchFamily="18" charset="0"/>
              </a:rPr>
              <a:t> is a society which is characterized by individualism, which is the ranking, or emphasis, of the individual over the entire group. ... </a:t>
            </a:r>
            <a:r>
              <a:rPr lang="en-US" sz="2800" b="1" dirty="0">
                <a:latin typeface="Book Antiqua" panose="02040602050305030304" pitchFamily="18" charset="0"/>
                <a:cs typeface="Times New Roman" panose="02020603050405020304" pitchFamily="18" charset="0"/>
              </a:rPr>
              <a:t>Individualistic cultures</a:t>
            </a:r>
            <a:r>
              <a:rPr lang="en-US" sz="2800" dirty="0">
                <a:latin typeface="Book Antiqua" panose="02040602050305030304" pitchFamily="18" charset="0"/>
                <a:cs typeface="Times New Roman" panose="02020603050405020304" pitchFamily="18" charset="0"/>
              </a:rPr>
              <a:t> have such unique aspects of </a:t>
            </a:r>
            <a:r>
              <a:rPr lang="en-US" sz="2800" b="1" dirty="0">
                <a:latin typeface="Book Antiqua" panose="02040602050305030304" pitchFamily="18" charset="0"/>
                <a:cs typeface="Times New Roman" panose="02020603050405020304" pitchFamily="18" charset="0"/>
              </a:rPr>
              <a:t>communication</a:t>
            </a:r>
            <a:r>
              <a:rPr lang="en-US" sz="2800" dirty="0">
                <a:latin typeface="Book Antiqua" panose="02040602050305030304" pitchFamily="18" charset="0"/>
                <a:cs typeface="Times New Roman" panose="02020603050405020304" pitchFamily="18" charset="0"/>
              </a:rPr>
              <a:t> as being a low power-distance </a:t>
            </a:r>
            <a:r>
              <a:rPr lang="en-US" sz="2800" b="1" dirty="0">
                <a:latin typeface="Book Antiqua" panose="02040602050305030304" pitchFamily="18" charset="0"/>
                <a:cs typeface="Times New Roman" panose="02020603050405020304" pitchFamily="18" charset="0"/>
              </a:rPr>
              <a:t>culture</a:t>
            </a:r>
            <a:r>
              <a:rPr lang="en-US" sz="2800" dirty="0">
                <a:latin typeface="Book Antiqua" panose="02040602050305030304" pitchFamily="18" charset="0"/>
                <a:cs typeface="Times New Roman" panose="02020603050405020304" pitchFamily="18" charset="0"/>
              </a:rPr>
              <a:t> and having a low-context</a:t>
            </a:r>
            <a:r>
              <a:rPr lang="en-IN" sz="2800" dirty="0">
                <a:latin typeface="Book Antiqua" panose="02040602050305030304" pitchFamily="18" charset="0"/>
                <a:cs typeface="Times New Roman" panose="02020603050405020304" pitchFamily="18" charset="0"/>
              </a:rPr>
              <a:t> </a:t>
            </a:r>
            <a:r>
              <a:rPr lang="en-US" sz="2800" b="1" dirty="0">
                <a:latin typeface="Book Antiqua" panose="02040602050305030304" pitchFamily="18" charset="0"/>
                <a:cs typeface="Times New Roman" panose="02020603050405020304" pitchFamily="18" charset="0"/>
              </a:rPr>
              <a:t>communication</a:t>
            </a:r>
            <a:r>
              <a:rPr lang="en-US" sz="2800" dirty="0">
                <a:latin typeface="Book Antiqua" panose="02040602050305030304" pitchFamily="18" charset="0"/>
                <a:cs typeface="Times New Roman" panose="02020603050405020304" pitchFamily="18" charset="0"/>
              </a:rPr>
              <a:t> style.</a:t>
            </a:r>
            <a:endParaRPr lang="en-IN" sz="2800" dirty="0">
              <a:latin typeface="Book Antiqua" panose="02040602050305030304" pitchFamily="18" charset="0"/>
              <a:cs typeface="Times New Roman" panose="02020603050405020304" pitchFamily="18" charset="0"/>
            </a:endParaRPr>
          </a:p>
          <a:p>
            <a:pPr algn="just">
              <a:lnSpc>
                <a:spcPct val="150000"/>
              </a:lnSpc>
            </a:pPr>
            <a:r>
              <a:rPr lang="en-US" sz="2800" b="1" dirty="0">
                <a:latin typeface="Book Antiqua" panose="02040602050305030304" pitchFamily="18" charset="0"/>
                <a:cs typeface="Times New Roman" panose="02020603050405020304" pitchFamily="18" charset="0"/>
              </a:rPr>
              <a:t>Individualistic</a:t>
            </a:r>
            <a:r>
              <a:rPr lang="en-US" sz="2800" dirty="0">
                <a:latin typeface="Book Antiqua" panose="02040602050305030304" pitchFamily="18" charset="0"/>
                <a:cs typeface="Times New Roman" panose="02020603050405020304" pitchFamily="18" charset="0"/>
              </a:rPr>
              <a:t> cultures are those that stress the needs of the individual over the needs of the group as a whole. In this type of culture, people are seen as independent and self-directed. Social </a:t>
            </a:r>
            <a:r>
              <a:rPr lang="en-US" sz="2800" b="1" dirty="0">
                <a:latin typeface="Book Antiqua" panose="02040602050305030304" pitchFamily="18" charset="0"/>
                <a:cs typeface="Times New Roman" panose="02020603050405020304" pitchFamily="18" charset="0"/>
              </a:rPr>
              <a:t>behavior</a:t>
            </a:r>
            <a:r>
              <a:rPr lang="en-US" sz="2800" dirty="0">
                <a:latin typeface="Book Antiqua" panose="02040602050305030304" pitchFamily="18" charset="0"/>
                <a:cs typeface="Times New Roman" panose="02020603050405020304" pitchFamily="18" charset="0"/>
              </a:rPr>
              <a:t> tends to be dictated by the attitudes and preferences of individuals</a:t>
            </a:r>
          </a:p>
          <a:p>
            <a:endParaRPr lang="en-IN" dirty="0"/>
          </a:p>
        </p:txBody>
      </p:sp>
      <p:sp>
        <p:nvSpPr>
          <p:cNvPr id="12" name="Footer Placeholder 11">
            <a:extLst>
              <a:ext uri="{FF2B5EF4-FFF2-40B4-BE49-F238E27FC236}">
                <a16:creationId xmlns:a16="http://schemas.microsoft.com/office/drawing/2014/main" id="{36EB521A-4473-49B7-BA5E-13AC52A7B5DC}"/>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113F5DE7-CB7A-4A1D-B06A-2D1B432BFAEE}"/>
              </a:ext>
            </a:extLst>
          </p:cNvPr>
          <p:cNvSpPr>
            <a:spLocks noGrp="1"/>
          </p:cNvSpPr>
          <p:nvPr>
            <p:ph type="sldNum" sz="quarter" idx="12"/>
          </p:nvPr>
        </p:nvSpPr>
        <p:spPr/>
        <p:txBody>
          <a:bodyPr/>
          <a:lstStyle/>
          <a:p>
            <a:fld id="{EEC20904-64F3-4254-9857-B148700B1D60}" type="slidenum">
              <a:rPr lang="en-IN" smtClean="0"/>
              <a:t>102</a:t>
            </a:fld>
            <a:endParaRPr lang="en-IN"/>
          </a:p>
        </p:txBody>
      </p:sp>
    </p:spTree>
    <p:extLst>
      <p:ext uri="{BB962C8B-B14F-4D97-AF65-F5344CB8AC3E}">
        <p14:creationId xmlns:p14="http://schemas.microsoft.com/office/powerpoint/2010/main" val="23174094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D205F67-7E61-4E0A-BF3E-E79E06B3D9C8}"/>
              </a:ext>
            </a:extLst>
          </p:cNvPr>
          <p:cNvGraphicFramePr>
            <a:graphicFrameLocks noGrp="1"/>
          </p:cNvGraphicFramePr>
          <p:nvPr>
            <p:ph idx="1"/>
            <p:extLst>
              <p:ext uri="{D42A27DB-BD31-4B8C-83A1-F6EECF244321}">
                <p14:modId xmlns:p14="http://schemas.microsoft.com/office/powerpoint/2010/main" val="3496779579"/>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59550319"/>
                    </a:ext>
                  </a:extLst>
                </a:gridCol>
                <a:gridCol w="6096000">
                  <a:extLst>
                    <a:ext uri="{9D8B030D-6E8A-4147-A177-3AD203B41FA5}">
                      <a16:colId xmlns:a16="http://schemas.microsoft.com/office/drawing/2014/main" val="162434112"/>
                    </a:ext>
                  </a:extLst>
                </a:gridCol>
              </a:tblGrid>
              <a:tr h="749045">
                <a:tc>
                  <a:txBody>
                    <a:bodyPr/>
                    <a:lstStyle/>
                    <a:p>
                      <a:pPr marL="0" algn="ctr">
                        <a:lnSpc>
                          <a:spcPct val="107000"/>
                        </a:lnSpc>
                        <a:spcAft>
                          <a:spcPts val="0"/>
                        </a:spcAft>
                      </a:pPr>
                      <a:r>
                        <a:rPr lang="en-IN" sz="2400" dirty="0">
                          <a:effectLst/>
                          <a:latin typeface="Times New Roman" panose="02020603050405020304" pitchFamily="18" charset="0"/>
                          <a:cs typeface="Times New Roman" panose="02020603050405020304" pitchFamily="18" charset="0"/>
                        </a:rPr>
                        <a:t>Cultural Level</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07000"/>
                        </a:lnSpc>
                        <a:spcAft>
                          <a:spcPts val="0"/>
                        </a:spcAft>
                      </a:pPr>
                      <a:r>
                        <a:rPr lang="en-IN" sz="2400" dirty="0">
                          <a:effectLst/>
                          <a:latin typeface="Times New Roman" panose="02020603050405020304" pitchFamily="18" charset="0"/>
                          <a:cs typeface="Times New Roman" panose="02020603050405020304" pitchFamily="18" charset="0"/>
                        </a:rPr>
                        <a:t>Individual Level</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18170174"/>
                  </a:ext>
                </a:extLst>
              </a:tr>
              <a:tr h="1527720">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Individualism/ collectivism</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Self- construal</a:t>
                      </a:r>
                    </a:p>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(Inter/Independent)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62775372"/>
                  </a:ext>
                </a:extLst>
              </a:tr>
              <a:tr h="1527720">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Power distance</a:t>
                      </a:r>
                    </a:p>
                    <a:p>
                      <a:pPr marL="0">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Equality (group/ individual power)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21897269"/>
                  </a:ext>
                </a:extLst>
              </a:tr>
              <a:tr h="1527720">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Uncertainty avoidance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Tolerance for ambiguity</a:t>
                      </a:r>
                    </a:p>
                    <a:p>
                      <a:pPr marL="0">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54269702"/>
                  </a:ext>
                </a:extLst>
              </a:tr>
              <a:tr h="1525795">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Masculinity/femininity</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a:lnSpc>
                          <a:spcPct val="107000"/>
                        </a:lnSpc>
                        <a:spcAft>
                          <a:spcPts val="0"/>
                        </a:spcAft>
                      </a:pPr>
                      <a:r>
                        <a:rPr lang="en-IN" sz="2400" dirty="0">
                          <a:effectLst/>
                          <a:latin typeface="Times New Roman" panose="02020603050405020304" pitchFamily="18" charset="0"/>
                          <a:cs typeface="Times New Roman" panose="02020603050405020304" pitchFamily="18" charset="0"/>
                        </a:rPr>
                        <a:t>Individual-level M/F (</a:t>
                      </a:r>
                      <a:r>
                        <a:rPr lang="en-US" sz="2400" b="1" dirty="0"/>
                        <a:t>androgynous</a:t>
                      </a:r>
                      <a:r>
                        <a:rPr lang="en-IN" sz="2400" dirty="0">
                          <a:effectLst/>
                          <a:latin typeface="Times New Roman" panose="02020603050405020304" pitchFamily="18" charset="0"/>
                          <a:cs typeface="Times New Roman" panose="02020603050405020304" pitchFamily="18" charset="0"/>
                        </a:rPr>
                        <a: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15304927"/>
                  </a:ext>
                </a:extLst>
              </a:tr>
            </a:tbl>
          </a:graphicData>
        </a:graphic>
      </p:graphicFrame>
      <p:sp>
        <p:nvSpPr>
          <p:cNvPr id="14" name="Footer Placeholder 13">
            <a:extLst>
              <a:ext uri="{FF2B5EF4-FFF2-40B4-BE49-F238E27FC236}">
                <a16:creationId xmlns:a16="http://schemas.microsoft.com/office/drawing/2014/main" id="{343057E8-19AA-415E-BFE7-BAF0DD60FA11}"/>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8D4624FF-6A70-4985-A525-88A5BCAD79B0}"/>
              </a:ext>
            </a:extLst>
          </p:cNvPr>
          <p:cNvSpPr>
            <a:spLocks noGrp="1"/>
          </p:cNvSpPr>
          <p:nvPr>
            <p:ph type="sldNum" sz="quarter" idx="12"/>
          </p:nvPr>
        </p:nvSpPr>
        <p:spPr/>
        <p:txBody>
          <a:bodyPr/>
          <a:lstStyle/>
          <a:p>
            <a:fld id="{EEC20904-64F3-4254-9857-B148700B1D60}" type="slidenum">
              <a:rPr lang="en-IN" smtClean="0"/>
              <a:t>103</a:t>
            </a:fld>
            <a:endParaRPr lang="en-IN"/>
          </a:p>
        </p:txBody>
      </p:sp>
    </p:spTree>
    <p:extLst>
      <p:ext uri="{BB962C8B-B14F-4D97-AF65-F5344CB8AC3E}">
        <p14:creationId xmlns:p14="http://schemas.microsoft.com/office/powerpoint/2010/main" val="33214980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E3B2F5B-441D-498D-A048-1C47E8CDFE23}"/>
              </a:ext>
            </a:extLst>
          </p:cNvPr>
          <p:cNvGraphicFramePr>
            <a:graphicFrameLocks noGrp="1"/>
          </p:cNvGraphicFramePr>
          <p:nvPr>
            <p:ph idx="1"/>
            <p:extLst>
              <p:ext uri="{D42A27DB-BD31-4B8C-83A1-F6EECF244321}">
                <p14:modId xmlns:p14="http://schemas.microsoft.com/office/powerpoint/2010/main" val="92009501"/>
              </p:ext>
            </p:extLst>
          </p:nvPr>
        </p:nvGraphicFramePr>
        <p:xfrm>
          <a:off x="0" y="0"/>
          <a:ext cx="12192000" cy="83667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964771281"/>
                    </a:ext>
                  </a:extLst>
                </a:gridCol>
                <a:gridCol w="6096000">
                  <a:extLst>
                    <a:ext uri="{9D8B030D-6E8A-4147-A177-3AD203B41FA5}">
                      <a16:colId xmlns:a16="http://schemas.microsoft.com/office/drawing/2014/main" val="4215668696"/>
                    </a:ext>
                  </a:extLst>
                </a:gridCol>
              </a:tblGrid>
              <a:tr h="6533197">
                <a:tc>
                  <a:txBody>
                    <a:bodyPr/>
                    <a:lstStyle/>
                    <a:p>
                      <a:pPr marL="514350" marR="0" lvl="0" indent="-514350" algn="just" defTabSz="914400" rtl="0" eaLnBrk="1" fontAlgn="auto" latinLnBrk="0" hangingPunct="1">
                        <a:lnSpc>
                          <a:spcPct val="150000"/>
                        </a:lnSpc>
                        <a:spcBef>
                          <a:spcPts val="0"/>
                        </a:spcBef>
                        <a:spcAft>
                          <a:spcPts val="0"/>
                        </a:spcAft>
                        <a:buClrTx/>
                        <a:buSzTx/>
                        <a:buFont typeface="+mj-lt"/>
                        <a:buAutoNum type="arabicPeriod"/>
                        <a:tabLst/>
                        <a:defRPr/>
                      </a:pPr>
                      <a:r>
                        <a:rPr lang="en-US" sz="2800" dirty="0">
                          <a:latin typeface="Book Antiqua" panose="02040602050305030304" pitchFamily="18" charset="0"/>
                          <a:cs typeface="Times New Roman" panose="02020603050405020304" pitchFamily="18" charset="0"/>
                        </a:rPr>
                        <a:t>The first way is </a:t>
                      </a:r>
                      <a:r>
                        <a:rPr lang="en-US" sz="2800" b="1" dirty="0">
                          <a:latin typeface="Book Antiqua" panose="02040602050305030304" pitchFamily="18" charset="0"/>
                          <a:cs typeface="Times New Roman" panose="02020603050405020304" pitchFamily="18" charset="0"/>
                        </a:rPr>
                        <a:t>individualism</a:t>
                      </a:r>
                      <a:r>
                        <a:rPr lang="en-US" sz="2800" dirty="0">
                          <a:latin typeface="Book Antiqua" panose="02040602050305030304" pitchFamily="18" charset="0"/>
                          <a:cs typeface="Times New Roman" panose="02020603050405020304" pitchFamily="18" charset="0"/>
                        </a:rPr>
                        <a:t>, which states that each individual is acting on his or her own, making their own choices, and to the extent they interact with the rest of the group, it's as individuals. </a:t>
                      </a:r>
                    </a:p>
                    <a:p>
                      <a:pPr marL="514350" marR="0" lvl="0" indent="-514350" algn="just" defTabSz="914400" rtl="0" eaLnBrk="1" fontAlgn="auto" latinLnBrk="0" hangingPunct="1">
                        <a:lnSpc>
                          <a:spcPct val="150000"/>
                        </a:lnSpc>
                        <a:spcBef>
                          <a:spcPts val="0"/>
                        </a:spcBef>
                        <a:spcAft>
                          <a:spcPts val="0"/>
                        </a:spcAft>
                        <a:buClrTx/>
                        <a:buSzTx/>
                        <a:buFont typeface="+mj-lt"/>
                        <a:buAutoNum type="arabicPeriod"/>
                        <a:tabLst/>
                        <a:defRPr/>
                      </a:pPr>
                      <a:r>
                        <a:rPr lang="en-US" sz="2800" b="1" dirty="0">
                          <a:latin typeface="Book Antiqua" panose="02040602050305030304" pitchFamily="18" charset="0"/>
                          <a:cs typeface="Times New Roman" panose="02020603050405020304" pitchFamily="18" charset="0"/>
                        </a:rPr>
                        <a:t>Collectivism</a:t>
                      </a:r>
                      <a:r>
                        <a:rPr lang="en-US" sz="2800" dirty="0">
                          <a:latin typeface="Book Antiqua" panose="02040602050305030304" pitchFamily="18" charset="0"/>
                          <a:cs typeface="Times New Roman" panose="02020603050405020304" pitchFamily="18" charset="0"/>
                        </a:rPr>
                        <a:t> is the second way, and it views the group as the primary entity, with the individuals lost along the way.</a:t>
                      </a:r>
                      <a:endParaRPr lang="en-IN" sz="2800" dirty="0">
                        <a:latin typeface="Book Antiqua" panose="02040602050305030304" pitchFamily="18" charset="0"/>
                        <a:cs typeface="Times New Roman" panose="02020603050405020304" pitchFamily="18" charset="0"/>
                      </a:endParaRPr>
                    </a:p>
                    <a:p>
                      <a:endParaRPr lang="en-IN" dirty="0"/>
                    </a:p>
                  </a:txBody>
                  <a:tcPr/>
                </a:tc>
                <a:tc>
                  <a:txBody>
                    <a:bodyPr/>
                    <a:lstStyle/>
                    <a:p>
                      <a:pPr algn="just">
                        <a:lnSpc>
                          <a:spcPct val="150000"/>
                        </a:lnSpc>
                      </a:pPr>
                      <a:r>
                        <a:rPr lang="en-US" sz="2800" b="1" dirty="0">
                          <a:latin typeface="Book Antiqua" panose="02040602050305030304" pitchFamily="18" charset="0"/>
                          <a:cs typeface="Times New Roman" panose="02020603050405020304" pitchFamily="18" charset="0"/>
                        </a:rPr>
                        <a:t>Self</a:t>
                      </a:r>
                      <a:r>
                        <a:rPr lang="en-US" sz="2800" dirty="0">
                          <a:latin typeface="Book Antiqua" panose="02040602050305030304" pitchFamily="18" charset="0"/>
                          <a:cs typeface="Times New Roman" panose="02020603050405020304" pitchFamily="18" charset="0"/>
                        </a:rPr>
                        <a:t>-</a:t>
                      </a:r>
                      <a:r>
                        <a:rPr lang="en-US" sz="2800" b="1" dirty="0">
                          <a:latin typeface="Book Antiqua" panose="02040602050305030304" pitchFamily="18" charset="0"/>
                          <a:cs typeface="Times New Roman" panose="02020603050405020304" pitchFamily="18" charset="0"/>
                        </a:rPr>
                        <a:t>construal</a:t>
                      </a:r>
                      <a:r>
                        <a:rPr lang="en-US" sz="2800" dirty="0">
                          <a:latin typeface="Book Antiqua" panose="02040602050305030304" pitchFamily="18" charset="0"/>
                          <a:cs typeface="Times New Roman" panose="02020603050405020304" pitchFamily="18" charset="0"/>
                        </a:rPr>
                        <a:t> refers to the grounds of </a:t>
                      </a:r>
                      <a:r>
                        <a:rPr lang="en-US" sz="2800" b="1" dirty="0">
                          <a:latin typeface="Book Antiqua" panose="02040602050305030304" pitchFamily="18" charset="0"/>
                          <a:cs typeface="Times New Roman" panose="02020603050405020304" pitchFamily="18" charset="0"/>
                        </a:rPr>
                        <a:t>self</a:t>
                      </a:r>
                      <a:r>
                        <a:rPr lang="en-US" sz="2800" dirty="0">
                          <a:latin typeface="Book Antiqua" panose="02040602050305030304" pitchFamily="18" charset="0"/>
                          <a:cs typeface="Times New Roman" panose="02020603050405020304" pitchFamily="18" charset="0"/>
                        </a:rPr>
                        <a:t>-definition, and the extent to which the </a:t>
                      </a:r>
                      <a:r>
                        <a:rPr lang="en-US" sz="2800" b="1" dirty="0">
                          <a:latin typeface="Book Antiqua" panose="02040602050305030304" pitchFamily="18" charset="0"/>
                          <a:cs typeface="Times New Roman" panose="02020603050405020304" pitchFamily="18" charset="0"/>
                        </a:rPr>
                        <a:t>self</a:t>
                      </a:r>
                      <a:r>
                        <a:rPr lang="en-US" sz="2800" dirty="0">
                          <a:latin typeface="Book Antiqua" panose="02040602050305030304" pitchFamily="18" charset="0"/>
                          <a:cs typeface="Times New Roman" panose="02020603050405020304" pitchFamily="18" charset="0"/>
                        </a:rPr>
                        <a:t> is defined independently of others or interdependently with others. Initially, the term derived from perceived cultural differences in the </a:t>
                      </a:r>
                      <a:r>
                        <a:rPr lang="en-US" sz="2800" b="1" dirty="0">
                          <a:latin typeface="Book Antiqua" panose="02040602050305030304" pitchFamily="18" charset="0"/>
                          <a:cs typeface="Times New Roman" panose="02020603050405020304" pitchFamily="18" charset="0"/>
                        </a:rPr>
                        <a:t>self</a:t>
                      </a:r>
                      <a:r>
                        <a:rPr lang="en-US" sz="2800" dirty="0">
                          <a:latin typeface="Book Antiqua" panose="02040602050305030304" pitchFamily="18" charset="0"/>
                          <a:cs typeface="Times New Roman" panose="02020603050405020304" pitchFamily="18" charset="0"/>
                        </a:rPr>
                        <a:t>.</a:t>
                      </a:r>
                    </a:p>
                    <a:p>
                      <a:pPr lvl="1" algn="just">
                        <a:lnSpc>
                          <a:spcPct val="150000"/>
                        </a:lnSpc>
                      </a:pPr>
                      <a:r>
                        <a:rPr lang="en-US" dirty="0">
                          <a:latin typeface="Book Antiqua" panose="02040602050305030304" pitchFamily="18" charset="0"/>
                        </a:rPr>
                        <a:t>"According to Markus and </a:t>
                      </a:r>
                      <a:r>
                        <a:rPr lang="en-US" dirty="0" err="1">
                          <a:latin typeface="Book Antiqua" panose="02040602050305030304" pitchFamily="18" charset="0"/>
                        </a:rPr>
                        <a:t>Kitayama</a:t>
                      </a:r>
                      <a:r>
                        <a:rPr lang="en-US" dirty="0">
                          <a:latin typeface="Book Antiqua" panose="02040602050305030304" pitchFamily="18" charset="0"/>
                        </a:rPr>
                        <a:t> (1991), those with an independent </a:t>
                      </a:r>
                      <a:r>
                        <a:rPr lang="en-US" b="1" dirty="0">
                          <a:latin typeface="Book Antiqua" panose="02040602050305030304" pitchFamily="18" charset="0"/>
                        </a:rPr>
                        <a:t>self</a:t>
                      </a:r>
                      <a:r>
                        <a:rPr lang="en-US" dirty="0">
                          <a:latin typeface="Book Antiqua" panose="02040602050305030304" pitchFamily="18" charset="0"/>
                        </a:rPr>
                        <a:t>-</a:t>
                      </a:r>
                      <a:r>
                        <a:rPr lang="en-US" b="1" dirty="0">
                          <a:latin typeface="Book Antiqua" panose="02040602050305030304" pitchFamily="18" charset="0"/>
                        </a:rPr>
                        <a:t>construal</a:t>
                      </a:r>
                      <a:r>
                        <a:rPr lang="en-US" dirty="0">
                          <a:latin typeface="Book Antiqua" panose="02040602050305030304" pitchFamily="18" charset="0"/>
                        </a:rPr>
                        <a:t> define themselves in terms of internal qualities such as characters, abilities, values, and preferences. In contrast, those with an </a:t>
                      </a:r>
                      <a:r>
                        <a:rPr lang="en-US" b="1" dirty="0">
                          <a:latin typeface="Book Antiqua" panose="02040602050305030304" pitchFamily="18" charset="0"/>
                        </a:rPr>
                        <a:t>interdependent self</a:t>
                      </a:r>
                      <a:r>
                        <a:rPr lang="en-US" dirty="0">
                          <a:latin typeface="Book Antiqua" panose="02040602050305030304" pitchFamily="18" charset="0"/>
                        </a:rPr>
                        <a:t>-</a:t>
                      </a:r>
                      <a:r>
                        <a:rPr lang="en-US" b="1" dirty="0">
                          <a:latin typeface="Book Antiqua" panose="02040602050305030304" pitchFamily="18" charset="0"/>
                        </a:rPr>
                        <a:t>construal </a:t>
                      </a:r>
                      <a:r>
                        <a:rPr lang="en-US" dirty="0">
                          <a:latin typeface="Book Antiqua" panose="02040602050305030304" pitchFamily="18" charset="0"/>
                        </a:rPr>
                        <a:t>define themselves in terms of their relationships with others."</a:t>
                      </a:r>
                      <a:endParaRPr lang="en-IN" dirty="0">
                        <a:latin typeface="Book Antiqua" panose="02040602050305030304" pitchFamily="18" charset="0"/>
                        <a:cs typeface="Times New Roman" panose="02020603050405020304" pitchFamily="18" charset="0"/>
                      </a:endParaRPr>
                    </a:p>
                    <a:p>
                      <a:endParaRPr lang="en-IN" dirty="0"/>
                    </a:p>
                  </a:txBody>
                  <a:tcPr/>
                </a:tc>
                <a:extLst>
                  <a:ext uri="{0D108BD9-81ED-4DB2-BD59-A6C34878D82A}">
                    <a16:rowId xmlns:a16="http://schemas.microsoft.com/office/drawing/2014/main" val="3710765611"/>
                  </a:ext>
                </a:extLst>
              </a:tr>
            </a:tbl>
          </a:graphicData>
        </a:graphic>
      </p:graphicFrame>
      <p:sp>
        <p:nvSpPr>
          <p:cNvPr id="14" name="Footer Placeholder 13">
            <a:extLst>
              <a:ext uri="{FF2B5EF4-FFF2-40B4-BE49-F238E27FC236}">
                <a16:creationId xmlns:a16="http://schemas.microsoft.com/office/drawing/2014/main" id="{630C03C7-B430-454B-AF8D-E818BDC12006}"/>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A8A32964-C0B1-4BF7-B838-1BFE7C7C2387}"/>
              </a:ext>
            </a:extLst>
          </p:cNvPr>
          <p:cNvSpPr>
            <a:spLocks noGrp="1"/>
          </p:cNvSpPr>
          <p:nvPr>
            <p:ph type="sldNum" sz="quarter" idx="12"/>
          </p:nvPr>
        </p:nvSpPr>
        <p:spPr/>
        <p:txBody>
          <a:bodyPr/>
          <a:lstStyle/>
          <a:p>
            <a:fld id="{EEC20904-64F3-4254-9857-B148700B1D60}" type="slidenum">
              <a:rPr lang="en-IN" smtClean="0"/>
              <a:t>104</a:t>
            </a:fld>
            <a:endParaRPr lang="en-IN"/>
          </a:p>
        </p:txBody>
      </p:sp>
    </p:spTree>
    <p:extLst>
      <p:ext uri="{BB962C8B-B14F-4D97-AF65-F5344CB8AC3E}">
        <p14:creationId xmlns:p14="http://schemas.microsoft.com/office/powerpoint/2010/main" val="12299547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F33C22C-7604-4E82-8004-E2D8044BEBE9}"/>
              </a:ext>
            </a:extLst>
          </p:cNvPr>
          <p:cNvGraphicFramePr>
            <a:graphicFrameLocks noGrp="1"/>
          </p:cNvGraphicFramePr>
          <p:nvPr>
            <p:ph idx="1"/>
            <p:extLst>
              <p:ext uri="{D42A27DB-BD31-4B8C-83A1-F6EECF244321}">
                <p14:modId xmlns:p14="http://schemas.microsoft.com/office/powerpoint/2010/main" val="624545586"/>
              </p:ext>
            </p:extLst>
          </p:nvPr>
        </p:nvGraphicFramePr>
        <p:xfrm>
          <a:off x="0" y="0"/>
          <a:ext cx="12192000" cy="787968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70989315"/>
                    </a:ext>
                  </a:extLst>
                </a:gridCol>
                <a:gridCol w="6096000">
                  <a:extLst>
                    <a:ext uri="{9D8B030D-6E8A-4147-A177-3AD203B41FA5}">
                      <a16:colId xmlns:a16="http://schemas.microsoft.com/office/drawing/2014/main" val="178020714"/>
                    </a:ext>
                  </a:extLst>
                </a:gridCol>
              </a:tblGrid>
              <a:tr h="376911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dirty="0">
                          <a:latin typeface="Book Antiqua" panose="02040602050305030304" pitchFamily="18" charset="0"/>
                          <a:cs typeface="Times New Roman" panose="02020603050405020304" pitchFamily="18" charset="0"/>
                        </a:rPr>
                        <a:t>Free from the influence, guidance, or control of another or others; </a:t>
                      </a:r>
                      <a:r>
                        <a:rPr lang="en-US" sz="2800" b="1" dirty="0">
                          <a:latin typeface="Book Antiqua" panose="02040602050305030304" pitchFamily="18" charset="0"/>
                          <a:cs typeface="Times New Roman" panose="02020603050405020304" pitchFamily="18" charset="0"/>
                        </a:rPr>
                        <a:t>self-confident</a:t>
                      </a:r>
                      <a:r>
                        <a:rPr lang="en-US" sz="2800" dirty="0">
                          <a:latin typeface="Book Antiqua" panose="02040602050305030304" pitchFamily="18" charset="0"/>
                          <a:cs typeface="Times New Roman" panose="02020603050405020304" pitchFamily="18" charset="0"/>
                        </a:rPr>
                        <a:t>: an </a:t>
                      </a:r>
                      <a:r>
                        <a:rPr lang="en-US" sz="2800" b="1" dirty="0">
                          <a:latin typeface="Book Antiqua" panose="02040602050305030304" pitchFamily="18" charset="0"/>
                          <a:cs typeface="Times New Roman" panose="02020603050405020304" pitchFamily="18" charset="0"/>
                        </a:rPr>
                        <a:t>independent</a:t>
                      </a:r>
                      <a:r>
                        <a:rPr lang="en-US" sz="2800" dirty="0">
                          <a:latin typeface="Book Antiqua" panose="02040602050305030304" pitchFamily="18" charset="0"/>
                          <a:cs typeface="Times New Roman" panose="02020603050405020304" pitchFamily="18" charset="0"/>
                        </a:rPr>
                        <a:t> mind. Not controlled or influenced by someone or something else; not dependent: a decision </a:t>
                      </a:r>
                      <a:r>
                        <a:rPr lang="en-US" sz="2800" b="1" dirty="0">
                          <a:latin typeface="Book Antiqua" panose="02040602050305030304" pitchFamily="18" charset="0"/>
                          <a:cs typeface="Times New Roman" panose="02020603050405020304" pitchFamily="18" charset="0"/>
                        </a:rPr>
                        <a:t>independent</a:t>
                      </a:r>
                      <a:r>
                        <a:rPr lang="en-US" sz="2800" dirty="0">
                          <a:latin typeface="Book Antiqua" panose="02040602050305030304" pitchFamily="18" charset="0"/>
                          <a:cs typeface="Times New Roman" panose="02020603050405020304" pitchFamily="18" charset="0"/>
                        </a:rPr>
                        <a:t> of the outcome of the study.</a:t>
                      </a:r>
                      <a:endParaRPr lang="en-IN" sz="2800" dirty="0">
                        <a:latin typeface="Book Antiqua" panose="02040602050305030304" pitchFamily="18" charset="0"/>
                        <a:cs typeface="Times New Roman" panose="02020603050405020304" pitchFamily="18" charset="0"/>
                      </a:endParaRPr>
                    </a:p>
                    <a:p>
                      <a:endParaRPr lang="en-IN" sz="2800" dirty="0">
                        <a:latin typeface="Book Antiqua" panose="02040602050305030304" pitchFamily="18" charset="0"/>
                      </a:endParaRPr>
                    </a:p>
                  </a:txBody>
                  <a:tcPr/>
                </a:tc>
                <a:tc>
                  <a:txBody>
                    <a:bodyPr/>
                    <a:lstStyle/>
                    <a:p>
                      <a:endParaRPr lang="en-IN" sz="2800">
                        <a:latin typeface="Book Antiqua" panose="02040602050305030304" pitchFamily="18" charset="0"/>
                      </a:endParaRPr>
                    </a:p>
                  </a:txBody>
                  <a:tcPr/>
                </a:tc>
                <a:extLst>
                  <a:ext uri="{0D108BD9-81ED-4DB2-BD59-A6C34878D82A}">
                    <a16:rowId xmlns:a16="http://schemas.microsoft.com/office/drawing/2014/main" val="3549636162"/>
                  </a:ext>
                </a:extLst>
              </a:tr>
              <a:tr h="394776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a:latin typeface="Book Antiqua" panose="02040602050305030304" pitchFamily="18" charset="0"/>
                          <a:cs typeface="Times New Roman" panose="02020603050405020304" pitchFamily="18" charset="0"/>
                        </a:rPr>
                        <a:t>2. Power distance</a:t>
                      </a:r>
                      <a:r>
                        <a:rPr lang="en-US" sz="2800" dirty="0">
                          <a:latin typeface="Book Antiqua" panose="02040602050305030304" pitchFamily="18" charset="0"/>
                          <a:cs typeface="Times New Roman" panose="02020603050405020304" pitchFamily="18" charset="0"/>
                        </a:rPr>
                        <a:t> refers to the way in which </a:t>
                      </a:r>
                      <a:r>
                        <a:rPr lang="en-US" sz="2800" b="1" dirty="0">
                          <a:latin typeface="Book Antiqua" panose="02040602050305030304" pitchFamily="18" charset="0"/>
                          <a:cs typeface="Times New Roman" panose="02020603050405020304" pitchFamily="18" charset="0"/>
                        </a:rPr>
                        <a:t>power</a:t>
                      </a:r>
                      <a:r>
                        <a:rPr lang="en-US" sz="2800" dirty="0">
                          <a:latin typeface="Book Antiqua" panose="02040602050305030304" pitchFamily="18" charset="0"/>
                          <a:cs typeface="Times New Roman" panose="02020603050405020304" pitchFamily="18" charset="0"/>
                        </a:rPr>
                        <a:t> is distributed and the extent to which the less powerful accept that </a:t>
                      </a:r>
                      <a:r>
                        <a:rPr lang="en-US" sz="2800" b="1" dirty="0">
                          <a:latin typeface="Book Antiqua" panose="02040602050305030304" pitchFamily="18" charset="0"/>
                          <a:cs typeface="Times New Roman" panose="02020603050405020304" pitchFamily="18" charset="0"/>
                        </a:rPr>
                        <a:t>power</a:t>
                      </a:r>
                      <a:r>
                        <a:rPr lang="en-US" sz="2800" dirty="0">
                          <a:latin typeface="Book Antiqua" panose="02040602050305030304" pitchFamily="18" charset="0"/>
                          <a:cs typeface="Times New Roman" panose="02020603050405020304" pitchFamily="18" charset="0"/>
                        </a:rPr>
                        <a:t> is distributed unequally. Put simply, people in some cultures accept a higher degree of unequally distributed </a:t>
                      </a:r>
                      <a:r>
                        <a:rPr lang="en-US" sz="2800" b="1" dirty="0">
                          <a:latin typeface="Book Antiqua" panose="02040602050305030304" pitchFamily="18" charset="0"/>
                          <a:cs typeface="Times New Roman" panose="02020603050405020304" pitchFamily="18" charset="0"/>
                        </a:rPr>
                        <a:t>power</a:t>
                      </a:r>
                      <a:r>
                        <a:rPr lang="en-US" sz="2800" dirty="0">
                          <a:latin typeface="Book Antiqua" panose="02040602050305030304" pitchFamily="18" charset="0"/>
                          <a:cs typeface="Times New Roman" panose="02020603050405020304" pitchFamily="18" charset="0"/>
                        </a:rPr>
                        <a:t> than do people in other cultures.</a:t>
                      </a:r>
                      <a:endParaRPr lang="en-IN" sz="2800" dirty="0">
                        <a:latin typeface="Book Antiqua" panose="02040602050305030304" pitchFamily="18" charset="0"/>
                        <a:cs typeface="Times New Roman" panose="02020603050405020304" pitchFamily="18" charset="0"/>
                      </a:endParaRPr>
                    </a:p>
                    <a:p>
                      <a:endParaRPr lang="en-IN" sz="2800" dirty="0">
                        <a:latin typeface="Book Antiqua" panose="0204060205030503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dirty="0">
                          <a:latin typeface="Book Antiqua" panose="02040602050305030304" pitchFamily="18" charset="0"/>
                          <a:cs typeface="Times New Roman" panose="02020603050405020304" pitchFamily="18" charset="0"/>
                        </a:rPr>
                        <a:t>In interpersonal </a:t>
                      </a:r>
                      <a:r>
                        <a:rPr lang="en-US" sz="2800" b="1" dirty="0">
                          <a:latin typeface="Book Antiqua" panose="02040602050305030304" pitchFamily="18" charset="0"/>
                          <a:cs typeface="Times New Roman" panose="02020603050405020304" pitchFamily="18" charset="0"/>
                        </a:rPr>
                        <a:t>communication</a:t>
                      </a:r>
                      <a:r>
                        <a:rPr lang="en-US" sz="2800" dirty="0">
                          <a:latin typeface="Book Antiqua" panose="02040602050305030304" pitchFamily="18" charset="0"/>
                          <a:cs typeface="Times New Roman" panose="02020603050405020304" pitchFamily="18" charset="0"/>
                        </a:rPr>
                        <a:t> the term </a:t>
                      </a:r>
                      <a:r>
                        <a:rPr lang="en-US" sz="2800" b="1" dirty="0">
                          <a:latin typeface="Book Antiqua" panose="02040602050305030304" pitchFamily="18" charset="0"/>
                          <a:cs typeface="Times New Roman" panose="02020603050405020304" pitchFamily="18" charset="0"/>
                        </a:rPr>
                        <a:t>equality </a:t>
                      </a:r>
                      <a:r>
                        <a:rPr lang="en-US" sz="2800" dirty="0">
                          <a:latin typeface="Book Antiqua" panose="02040602050305030304" pitchFamily="18" charset="0"/>
                          <a:cs typeface="Times New Roman" panose="02020603050405020304" pitchFamily="18" charset="0"/>
                        </a:rPr>
                        <a:t>refers to an attitude or approach that treats each person as an important and vital contributor to the interaction.</a:t>
                      </a:r>
                      <a:endParaRPr lang="en-IN" sz="2800" dirty="0">
                        <a:latin typeface="Book Antiqua" panose="02040602050305030304" pitchFamily="18" charset="0"/>
                        <a:cs typeface="Times New Roman" panose="02020603050405020304" pitchFamily="18" charset="0"/>
                      </a:endParaRPr>
                    </a:p>
                    <a:p>
                      <a:endParaRPr lang="en-IN" sz="2800" dirty="0">
                        <a:latin typeface="Book Antiqua" panose="02040602050305030304" pitchFamily="18" charset="0"/>
                      </a:endParaRPr>
                    </a:p>
                  </a:txBody>
                  <a:tcPr/>
                </a:tc>
                <a:extLst>
                  <a:ext uri="{0D108BD9-81ED-4DB2-BD59-A6C34878D82A}">
                    <a16:rowId xmlns:a16="http://schemas.microsoft.com/office/drawing/2014/main" val="3254124871"/>
                  </a:ext>
                </a:extLst>
              </a:tr>
            </a:tbl>
          </a:graphicData>
        </a:graphic>
      </p:graphicFrame>
      <p:sp>
        <p:nvSpPr>
          <p:cNvPr id="14" name="Footer Placeholder 13">
            <a:extLst>
              <a:ext uri="{FF2B5EF4-FFF2-40B4-BE49-F238E27FC236}">
                <a16:creationId xmlns:a16="http://schemas.microsoft.com/office/drawing/2014/main" id="{95A1CC6D-4EA4-4F52-8969-E71C9E2A4543}"/>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2878C6B2-2963-4440-861E-174BDD205952}"/>
              </a:ext>
            </a:extLst>
          </p:cNvPr>
          <p:cNvSpPr>
            <a:spLocks noGrp="1"/>
          </p:cNvSpPr>
          <p:nvPr>
            <p:ph type="sldNum" sz="quarter" idx="12"/>
          </p:nvPr>
        </p:nvSpPr>
        <p:spPr/>
        <p:txBody>
          <a:bodyPr/>
          <a:lstStyle/>
          <a:p>
            <a:fld id="{EEC20904-64F3-4254-9857-B148700B1D60}" type="slidenum">
              <a:rPr lang="en-IN" smtClean="0"/>
              <a:t>105</a:t>
            </a:fld>
            <a:endParaRPr lang="en-IN"/>
          </a:p>
        </p:txBody>
      </p:sp>
    </p:spTree>
    <p:extLst>
      <p:ext uri="{BB962C8B-B14F-4D97-AF65-F5344CB8AC3E}">
        <p14:creationId xmlns:p14="http://schemas.microsoft.com/office/powerpoint/2010/main" val="26039622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BD39921-DA70-405A-BE13-3D51860DD15D}"/>
              </a:ext>
            </a:extLst>
          </p:cNvPr>
          <p:cNvGraphicFramePr>
            <a:graphicFrameLocks noGrp="1"/>
          </p:cNvGraphicFramePr>
          <p:nvPr>
            <p:ph idx="1"/>
            <p:extLst>
              <p:ext uri="{D42A27DB-BD31-4B8C-83A1-F6EECF244321}">
                <p14:modId xmlns:p14="http://schemas.microsoft.com/office/powerpoint/2010/main" val="4169485932"/>
              </p:ext>
            </p:extLst>
          </p:nvPr>
        </p:nvGraphicFramePr>
        <p:xfrm>
          <a:off x="0" y="0"/>
          <a:ext cx="12192000" cy="7772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0642620"/>
                    </a:ext>
                  </a:extLst>
                </a:gridCol>
                <a:gridCol w="6096000">
                  <a:extLst>
                    <a:ext uri="{9D8B030D-6E8A-4147-A177-3AD203B41FA5}">
                      <a16:colId xmlns:a16="http://schemas.microsoft.com/office/drawing/2014/main" val="2480084517"/>
                    </a:ext>
                  </a:extLst>
                </a:gridCol>
              </a:tblGrid>
              <a:tr h="685800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dirty="0">
                          <a:latin typeface="Book Antiqua" panose="02040602050305030304" pitchFamily="18" charset="0"/>
                          <a:cs typeface="Times New Roman" panose="02020603050405020304" pitchFamily="18" charset="0"/>
                        </a:rPr>
                        <a:t>3</a:t>
                      </a:r>
                      <a:r>
                        <a:rPr lang="en-US" sz="2800" b="0" dirty="0">
                          <a:latin typeface="Book Antiqua" panose="02040602050305030304" pitchFamily="18" charset="0"/>
                          <a:cs typeface="Times New Roman" panose="02020603050405020304" pitchFamily="18" charset="0"/>
                        </a:rPr>
                        <a:t>. Uncertainty avoidance deals with a society’s tolerance for uncertainty and ambiguity; it ultimately refers to man’s search for Truth. It indicates to what extent a culture programs its members to feel either uncomfortable or comfortable in unstructured situations. Unstructured situations are novel, unknown, surprising, and different from usual. Uncertainty avoiding cultures try to minimize the possibility of such situations by strict laws and rules, safety and security measures, and on the philosophical and religious level by a belief in absolute Truth; ‘there can only be one Truth and we have it’.</a:t>
                      </a:r>
                      <a:endParaRPr lang="en-IN" sz="2800" b="0" dirty="0">
                        <a:latin typeface="Book Antiqua" panose="02040602050305030304" pitchFamily="18" charset="0"/>
                        <a:cs typeface="Times New Roman" panose="02020603050405020304" pitchFamily="18" charset="0"/>
                      </a:endParaRPr>
                    </a:p>
                    <a:p>
                      <a:pPr algn="just"/>
                      <a:endParaRPr lang="en-IN" sz="2800" dirty="0">
                        <a:latin typeface="Book Antiqua" panose="0204060205030503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0" dirty="0">
                          <a:latin typeface="Book Antiqua" panose="02040602050305030304" pitchFamily="18" charset="0"/>
                          <a:cs typeface="Times New Roman" panose="02020603050405020304" pitchFamily="18" charset="0"/>
                        </a:rPr>
                        <a:t>Tolerance for ambiguity can be defined as the degree to which an individual is comfortable with uncertainty, unpredictability, conflicting directions, and multiple demands. In essence, tolerance for ambiguity is manifest in a person's ability to operate effectively in an uncertain environment.</a:t>
                      </a:r>
                      <a:endParaRPr lang="en-IN" sz="2800" b="0" dirty="0">
                        <a:latin typeface="Book Antiqua" panose="02040602050305030304" pitchFamily="18" charset="0"/>
                        <a:cs typeface="Times New Roman" panose="02020603050405020304" pitchFamily="18" charset="0"/>
                      </a:endParaRPr>
                    </a:p>
                    <a:p>
                      <a:pPr algn="just"/>
                      <a:endParaRPr lang="en-IN" sz="2800" dirty="0">
                        <a:latin typeface="Book Antiqua" panose="02040602050305030304" pitchFamily="18" charset="0"/>
                      </a:endParaRPr>
                    </a:p>
                  </a:txBody>
                  <a:tcPr/>
                </a:tc>
                <a:extLst>
                  <a:ext uri="{0D108BD9-81ED-4DB2-BD59-A6C34878D82A}">
                    <a16:rowId xmlns:a16="http://schemas.microsoft.com/office/drawing/2014/main" val="460597598"/>
                  </a:ext>
                </a:extLst>
              </a:tr>
            </a:tbl>
          </a:graphicData>
        </a:graphic>
      </p:graphicFrame>
      <p:sp>
        <p:nvSpPr>
          <p:cNvPr id="14" name="Footer Placeholder 13">
            <a:extLst>
              <a:ext uri="{FF2B5EF4-FFF2-40B4-BE49-F238E27FC236}">
                <a16:creationId xmlns:a16="http://schemas.microsoft.com/office/drawing/2014/main" id="{C69FD7DF-3F8A-4884-9E5F-AE62300622C8}"/>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4342D90A-CCCC-48E7-BF23-0BF565D617EF}"/>
              </a:ext>
            </a:extLst>
          </p:cNvPr>
          <p:cNvSpPr>
            <a:spLocks noGrp="1"/>
          </p:cNvSpPr>
          <p:nvPr>
            <p:ph type="sldNum" sz="quarter" idx="12"/>
          </p:nvPr>
        </p:nvSpPr>
        <p:spPr/>
        <p:txBody>
          <a:bodyPr/>
          <a:lstStyle/>
          <a:p>
            <a:fld id="{EEC20904-64F3-4254-9857-B148700B1D60}" type="slidenum">
              <a:rPr lang="en-IN" smtClean="0"/>
              <a:t>106</a:t>
            </a:fld>
            <a:endParaRPr lang="en-IN"/>
          </a:p>
        </p:txBody>
      </p:sp>
    </p:spTree>
    <p:extLst>
      <p:ext uri="{BB962C8B-B14F-4D97-AF65-F5344CB8AC3E}">
        <p14:creationId xmlns:p14="http://schemas.microsoft.com/office/powerpoint/2010/main" val="10704828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596F5EA-AB84-446D-A7F4-AB5503FDDCAE}"/>
              </a:ext>
            </a:extLst>
          </p:cNvPr>
          <p:cNvGraphicFramePr>
            <a:graphicFrameLocks noGrp="1"/>
          </p:cNvGraphicFramePr>
          <p:nvPr>
            <p:ph idx="1"/>
            <p:extLst>
              <p:ext uri="{D42A27DB-BD31-4B8C-83A1-F6EECF244321}">
                <p14:modId xmlns:p14="http://schemas.microsoft.com/office/powerpoint/2010/main" val="1507105942"/>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98758356"/>
                    </a:ext>
                  </a:extLst>
                </a:gridCol>
                <a:gridCol w="6096000">
                  <a:extLst>
                    <a:ext uri="{9D8B030D-6E8A-4147-A177-3AD203B41FA5}">
                      <a16:colId xmlns:a16="http://schemas.microsoft.com/office/drawing/2014/main" val="4227248288"/>
                    </a:ext>
                  </a:extLst>
                </a:gridCol>
              </a:tblGrid>
              <a:tr h="685800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dirty="0">
                          <a:latin typeface="Book Antiqua" panose="02040602050305030304" pitchFamily="18" charset="0"/>
                          <a:cs typeface="Times New Roman" panose="02020603050405020304" pitchFamily="18" charset="0"/>
                        </a:rPr>
                        <a:t>4. </a:t>
                      </a:r>
                      <a:r>
                        <a:rPr lang="en-US" sz="3200" b="0" dirty="0">
                          <a:latin typeface="Book Antiqua" panose="02040602050305030304" pitchFamily="18" charset="0"/>
                          <a:cs typeface="Times New Roman" panose="02020603050405020304" pitchFamily="18" charset="0"/>
                        </a:rPr>
                        <a:t>A masculine society has qualities that are categorized as male, such as strength, dominance, confidence, and egotism. Feminine society is traditionally thought of as having conventional traits, such as being supportive, caring, and relationship oriented.</a:t>
                      </a:r>
                      <a:endParaRPr lang="en-IN" sz="3200" b="0" dirty="0">
                        <a:latin typeface="Book Antiqua" panose="02040602050305030304" pitchFamily="18" charset="0"/>
                        <a:cs typeface="Times New Roman" panose="02020603050405020304" pitchFamily="18" charset="0"/>
                      </a:endParaRPr>
                    </a:p>
                    <a:p>
                      <a:pPr algn="just"/>
                      <a:endParaRPr lang="en-IN" sz="3200" dirty="0">
                        <a:latin typeface="Book Antiqua" panose="0204060205030503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0" dirty="0">
                          <a:latin typeface="Book Antiqua" panose="02040602050305030304" pitchFamily="18" charset="0"/>
                          <a:cs typeface="Times New Roman" panose="02020603050405020304" pitchFamily="18" charset="0"/>
                        </a:rPr>
                        <a:t>Typically androgynous / genderless people are highly flexible. They don't feel limited in their nonverbal communication with others. ... Androgynous people are no less masculine or feminine in their sexuality than are those who more rigidly adhere to gender roles.</a:t>
                      </a:r>
                      <a:endParaRPr lang="en-IN" sz="3200" b="0" dirty="0">
                        <a:latin typeface="Book Antiqua" panose="02040602050305030304" pitchFamily="18" charset="0"/>
                        <a:cs typeface="Times New Roman" panose="02020603050405020304" pitchFamily="18" charset="0"/>
                      </a:endParaRPr>
                    </a:p>
                    <a:p>
                      <a:pPr algn="just"/>
                      <a:endParaRPr lang="en-IN" sz="3200" dirty="0">
                        <a:latin typeface="Book Antiqua" panose="02040602050305030304" pitchFamily="18" charset="0"/>
                      </a:endParaRPr>
                    </a:p>
                  </a:txBody>
                  <a:tcPr/>
                </a:tc>
                <a:extLst>
                  <a:ext uri="{0D108BD9-81ED-4DB2-BD59-A6C34878D82A}">
                    <a16:rowId xmlns:a16="http://schemas.microsoft.com/office/drawing/2014/main" val="2780357942"/>
                  </a:ext>
                </a:extLst>
              </a:tr>
            </a:tbl>
          </a:graphicData>
        </a:graphic>
      </p:graphicFrame>
      <p:sp>
        <p:nvSpPr>
          <p:cNvPr id="14" name="Footer Placeholder 13">
            <a:extLst>
              <a:ext uri="{FF2B5EF4-FFF2-40B4-BE49-F238E27FC236}">
                <a16:creationId xmlns:a16="http://schemas.microsoft.com/office/drawing/2014/main" id="{35FB584A-190A-408F-AB9C-559A3FF66704}"/>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12ADD6E6-34AF-4571-B37B-0C41C0BD94C5}"/>
              </a:ext>
            </a:extLst>
          </p:cNvPr>
          <p:cNvSpPr>
            <a:spLocks noGrp="1"/>
          </p:cNvSpPr>
          <p:nvPr>
            <p:ph type="sldNum" sz="quarter" idx="12"/>
          </p:nvPr>
        </p:nvSpPr>
        <p:spPr/>
        <p:txBody>
          <a:bodyPr/>
          <a:lstStyle/>
          <a:p>
            <a:fld id="{EEC20904-64F3-4254-9857-B148700B1D60}" type="slidenum">
              <a:rPr lang="en-IN" smtClean="0"/>
              <a:t>107</a:t>
            </a:fld>
            <a:endParaRPr lang="en-IN"/>
          </a:p>
        </p:txBody>
      </p:sp>
    </p:spTree>
    <p:extLst>
      <p:ext uri="{BB962C8B-B14F-4D97-AF65-F5344CB8AC3E}">
        <p14:creationId xmlns:p14="http://schemas.microsoft.com/office/powerpoint/2010/main" val="10295029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98B1-15A0-40AF-B981-9029133C7A7D}"/>
              </a:ext>
            </a:extLst>
          </p:cNvPr>
          <p:cNvSpPr>
            <a:spLocks noGrp="1"/>
          </p:cNvSpPr>
          <p:nvPr>
            <p:ph type="title"/>
          </p:nvPr>
        </p:nvSpPr>
        <p:spPr>
          <a:xfrm>
            <a:off x="874220" y="0"/>
            <a:ext cx="9404723" cy="1400530"/>
          </a:xfrm>
        </p:spPr>
        <p:txBody>
          <a:bodyPr/>
          <a:lstStyle/>
          <a:p>
            <a:pPr algn="ctr"/>
            <a:r>
              <a:rPr lang="en-US" b="1" dirty="0">
                <a:latin typeface="Times New Roman" panose="02020603050405020304" pitchFamily="18" charset="0"/>
                <a:cs typeface="Times New Roman" panose="02020603050405020304" pitchFamily="18" charset="0"/>
              </a:rPr>
              <a:t>Intercultural competence</a:t>
            </a:r>
            <a:endParaRPr lang="en-IN" dirty="0"/>
          </a:p>
        </p:txBody>
      </p:sp>
      <p:sp>
        <p:nvSpPr>
          <p:cNvPr id="3" name="Content Placeholder 2">
            <a:extLst>
              <a:ext uri="{FF2B5EF4-FFF2-40B4-BE49-F238E27FC236}">
                <a16:creationId xmlns:a16="http://schemas.microsoft.com/office/drawing/2014/main" id="{6FF89FAD-746E-4C5C-A042-740FEC6C7B08}"/>
              </a:ext>
            </a:extLst>
          </p:cNvPr>
          <p:cNvSpPr>
            <a:spLocks noGrp="1"/>
          </p:cNvSpPr>
          <p:nvPr>
            <p:ph idx="1"/>
          </p:nvPr>
        </p:nvSpPr>
        <p:spPr>
          <a:xfrm>
            <a:off x="0" y="1400530"/>
            <a:ext cx="12192000" cy="5457470"/>
          </a:xfrm>
        </p:spPr>
        <p:txBody>
          <a:bodyPr>
            <a:normAutofit lnSpcReduction="10000"/>
          </a:bodyPr>
          <a:lstStyle/>
          <a:p>
            <a:pPr marL="0" indent="0" algn="just">
              <a:lnSpc>
                <a:spcPct val="150000"/>
              </a:lnSpc>
              <a:buNone/>
            </a:pPr>
            <a:r>
              <a:rPr lang="en-US" sz="2400" dirty="0">
                <a:latin typeface="Book Antiqua" panose="02040602050305030304" pitchFamily="18" charset="0"/>
              </a:rPr>
              <a:t>Intercultural Competence “The ability to relate and communicate effectively when individuals involved in the interaction do not share the same culture, ethnicity, language, or other common experiences.”</a:t>
            </a:r>
            <a:endParaRPr lang="en-IN" sz="2400" dirty="0">
              <a:latin typeface="Book Antiqua" panose="02040602050305030304" pitchFamily="18" charset="0"/>
            </a:endParaRPr>
          </a:p>
          <a:p>
            <a:pPr marL="0" indent="0" algn="just">
              <a:lnSpc>
                <a:spcPct val="150000"/>
              </a:lnSpc>
              <a:buNone/>
            </a:pPr>
            <a:r>
              <a:rPr lang="en-US" sz="2400" b="1" dirty="0">
                <a:latin typeface="Book Antiqua" panose="02040602050305030304" pitchFamily="18" charset="0"/>
              </a:rPr>
              <a:t>Intercultural competence</a:t>
            </a:r>
            <a:r>
              <a:rPr lang="en-US" sz="2400" dirty="0">
                <a:latin typeface="Book Antiqua" panose="02040602050305030304" pitchFamily="18" charset="0"/>
              </a:rPr>
              <a:t> is a range of cognitive, emotional, and behavioural skills that lead to effective an</a:t>
            </a:r>
            <a:r>
              <a:rPr lang="en-IN" sz="2400" dirty="0">
                <a:latin typeface="Book Antiqua" panose="02040602050305030304" pitchFamily="18" charset="0"/>
              </a:rPr>
              <a:t> </a:t>
            </a:r>
            <a:r>
              <a:rPr lang="en-US" sz="2400" dirty="0">
                <a:latin typeface="Book Antiqua" panose="02040602050305030304" pitchFamily="18" charset="0"/>
              </a:rPr>
              <a:t>appropriate communication with people of other cultures. Effective intercultural communication relates to behaviors that conclude with the achievement of the desired goals of the interaction and all parties involved in the situation. Appropriate intercultural communication includes behaviors that suit the expectations of a specific culture, the characteristics of the situation, and the level of the relationship between the parties involved in the situation.</a:t>
            </a:r>
            <a:endParaRPr lang="en-IN" sz="2400" dirty="0">
              <a:latin typeface="Book Antiqua" panose="02040602050305030304" pitchFamily="18" charset="0"/>
              <a:cs typeface="Times New Roman" panose="02020603050405020304" pitchFamily="18" charset="0"/>
            </a:endParaRPr>
          </a:p>
          <a:p>
            <a:pPr marL="0" indent="0">
              <a:buNone/>
            </a:pPr>
            <a:endParaRPr lang="en-IN" dirty="0"/>
          </a:p>
        </p:txBody>
      </p:sp>
      <p:sp>
        <p:nvSpPr>
          <p:cNvPr id="12" name="Footer Placeholder 11">
            <a:extLst>
              <a:ext uri="{FF2B5EF4-FFF2-40B4-BE49-F238E27FC236}">
                <a16:creationId xmlns:a16="http://schemas.microsoft.com/office/drawing/2014/main" id="{7616D096-C084-4AC3-A0DB-6D59C5422EF4}"/>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8482FB92-9B94-41D2-A595-B227E7FF730A}"/>
              </a:ext>
            </a:extLst>
          </p:cNvPr>
          <p:cNvSpPr>
            <a:spLocks noGrp="1"/>
          </p:cNvSpPr>
          <p:nvPr>
            <p:ph type="sldNum" sz="quarter" idx="12"/>
          </p:nvPr>
        </p:nvSpPr>
        <p:spPr/>
        <p:txBody>
          <a:bodyPr/>
          <a:lstStyle/>
          <a:p>
            <a:fld id="{EEC20904-64F3-4254-9857-B148700B1D60}" type="slidenum">
              <a:rPr lang="en-IN" smtClean="0"/>
              <a:t>108</a:t>
            </a:fld>
            <a:endParaRPr lang="en-IN"/>
          </a:p>
        </p:txBody>
      </p:sp>
    </p:spTree>
    <p:extLst>
      <p:ext uri="{BB962C8B-B14F-4D97-AF65-F5344CB8AC3E}">
        <p14:creationId xmlns:p14="http://schemas.microsoft.com/office/powerpoint/2010/main" val="8955067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A5644-758C-4496-A506-FBC3749AD2F3}"/>
              </a:ext>
            </a:extLst>
          </p:cNvPr>
          <p:cNvSpPr>
            <a:spLocks noGrp="1"/>
          </p:cNvSpPr>
          <p:nvPr>
            <p:ph idx="1"/>
          </p:nvPr>
        </p:nvSpPr>
        <p:spPr>
          <a:xfrm>
            <a:off x="0" y="0"/>
            <a:ext cx="12192000" cy="6858000"/>
          </a:xfrm>
        </p:spPr>
        <p:txBody>
          <a:bodyPr/>
          <a:lstStyle/>
          <a:p>
            <a:pPr algn="just">
              <a:lnSpc>
                <a:spcPct val="150000"/>
              </a:lnSpc>
            </a:pPr>
            <a:r>
              <a:rPr lang="en-US" sz="2800" dirty="0">
                <a:latin typeface="Book Antiqua" panose="02040602050305030304" pitchFamily="18" charset="0"/>
                <a:cs typeface="Times New Roman" panose="02020603050405020304" pitchFamily="18" charset="0"/>
              </a:rPr>
              <a:t>Culture can be defined as “the sum of a way of life, including expected </a:t>
            </a:r>
            <a:r>
              <a:rPr lang="en-US" sz="2800" dirty="0" err="1">
                <a:latin typeface="Book Antiqua" panose="02040602050305030304" pitchFamily="18" charset="0"/>
                <a:cs typeface="Times New Roman" panose="02020603050405020304" pitchFamily="18" charset="0"/>
              </a:rPr>
              <a:t>behaviour</a:t>
            </a:r>
            <a:r>
              <a:rPr lang="en-US" sz="2800" dirty="0">
                <a:latin typeface="Book Antiqua" panose="02040602050305030304" pitchFamily="18" charset="0"/>
                <a:cs typeface="Times New Roman" panose="02020603050405020304" pitchFamily="18" charset="0"/>
              </a:rPr>
              <a:t>, beliefs, values, language and living practices shared by members of a society. It consists of both explicit and implicit rules through which experience is interpreted”. </a:t>
            </a:r>
          </a:p>
          <a:p>
            <a:pPr marL="0" indent="0" algn="just">
              <a:lnSpc>
                <a:spcPct val="150000"/>
              </a:lnSpc>
              <a:buNone/>
            </a:pPr>
            <a:endParaRPr lang="en-US" sz="2800" dirty="0">
              <a:latin typeface="Book Antiqua" panose="02040602050305030304" pitchFamily="18" charset="0"/>
              <a:cs typeface="Times New Roman" panose="02020603050405020304" pitchFamily="18" charset="0"/>
            </a:endParaRPr>
          </a:p>
          <a:p>
            <a:pPr algn="just">
              <a:lnSpc>
                <a:spcPct val="150000"/>
              </a:lnSpc>
            </a:pPr>
            <a:r>
              <a:rPr lang="en-US" sz="2800" dirty="0">
                <a:latin typeface="Book Antiqua" panose="02040602050305030304" pitchFamily="18" charset="0"/>
                <a:cs typeface="Times New Roman" panose="02020603050405020304" pitchFamily="18" charset="0"/>
              </a:rPr>
              <a:t>“Intercultural competence is the ability to develop targeted knowledge, skills and attitudes that lead to visible </a:t>
            </a:r>
            <a:r>
              <a:rPr lang="en-US" sz="2800" dirty="0" err="1">
                <a:latin typeface="Book Antiqua" panose="02040602050305030304" pitchFamily="18" charset="0"/>
                <a:cs typeface="Times New Roman" panose="02020603050405020304" pitchFamily="18" charset="0"/>
              </a:rPr>
              <a:t>behaviour</a:t>
            </a:r>
            <a:r>
              <a:rPr lang="en-US" sz="2800" dirty="0">
                <a:latin typeface="Book Antiqua" panose="02040602050305030304" pitchFamily="18" charset="0"/>
                <a:cs typeface="Times New Roman" panose="02020603050405020304" pitchFamily="18" charset="0"/>
              </a:rPr>
              <a:t> and communication that are both effective and appropriate in intercultural interactions.” </a:t>
            </a:r>
            <a:endParaRPr lang="en-IN" sz="2800" dirty="0">
              <a:latin typeface="Book Antiqua" panose="02040602050305030304" pitchFamily="18" charset="0"/>
              <a:cs typeface="Times New Roman" panose="02020603050405020304" pitchFamily="18" charset="0"/>
            </a:endParaRPr>
          </a:p>
          <a:p>
            <a:endParaRPr lang="en-IN" dirty="0"/>
          </a:p>
        </p:txBody>
      </p:sp>
      <p:sp>
        <p:nvSpPr>
          <p:cNvPr id="12" name="Footer Placeholder 11">
            <a:extLst>
              <a:ext uri="{FF2B5EF4-FFF2-40B4-BE49-F238E27FC236}">
                <a16:creationId xmlns:a16="http://schemas.microsoft.com/office/drawing/2014/main" id="{1654BA61-0F96-41CF-AEEA-E4865023FF9A}"/>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4C680AC9-2DA9-4EBF-93AA-4418B2DC98B0}"/>
              </a:ext>
            </a:extLst>
          </p:cNvPr>
          <p:cNvSpPr>
            <a:spLocks noGrp="1"/>
          </p:cNvSpPr>
          <p:nvPr>
            <p:ph type="sldNum" sz="quarter" idx="12"/>
          </p:nvPr>
        </p:nvSpPr>
        <p:spPr/>
        <p:txBody>
          <a:bodyPr/>
          <a:lstStyle/>
          <a:p>
            <a:fld id="{EEC20904-64F3-4254-9857-B148700B1D60}" type="slidenum">
              <a:rPr lang="en-IN" smtClean="0"/>
              <a:t>109</a:t>
            </a:fld>
            <a:endParaRPr lang="en-IN"/>
          </a:p>
        </p:txBody>
      </p:sp>
    </p:spTree>
    <p:extLst>
      <p:ext uri="{BB962C8B-B14F-4D97-AF65-F5344CB8AC3E}">
        <p14:creationId xmlns:p14="http://schemas.microsoft.com/office/powerpoint/2010/main" val="48070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099-7232-4C31-B0B9-12FB8C623F2C}"/>
              </a:ext>
            </a:extLst>
          </p:cNvPr>
          <p:cNvSpPr>
            <a:spLocks noGrp="1"/>
          </p:cNvSpPr>
          <p:nvPr>
            <p:ph type="title"/>
          </p:nvPr>
        </p:nvSpPr>
        <p:spPr>
          <a:xfrm>
            <a:off x="95534" y="0"/>
            <a:ext cx="12096466" cy="1400530"/>
          </a:xfrm>
        </p:spPr>
        <p:txBody>
          <a:bodyPr/>
          <a:lstStyle/>
          <a:p>
            <a:pPr algn="ctr"/>
            <a:r>
              <a:rPr lang="en-US" altLang="en-US" dirty="0"/>
              <a:t>Sapir-Whorf Hypothesis</a:t>
            </a:r>
            <a:endParaRPr lang="en-IN" dirty="0"/>
          </a:p>
        </p:txBody>
      </p:sp>
      <p:sp>
        <p:nvSpPr>
          <p:cNvPr id="3" name="Content Placeholder 2">
            <a:extLst>
              <a:ext uri="{FF2B5EF4-FFF2-40B4-BE49-F238E27FC236}">
                <a16:creationId xmlns:a16="http://schemas.microsoft.com/office/drawing/2014/main" id="{44DA6F2F-289B-4805-AADE-7AAEC888409B}"/>
              </a:ext>
            </a:extLst>
          </p:cNvPr>
          <p:cNvSpPr>
            <a:spLocks noGrp="1"/>
          </p:cNvSpPr>
          <p:nvPr>
            <p:ph idx="1"/>
          </p:nvPr>
        </p:nvSpPr>
        <p:spPr>
          <a:xfrm>
            <a:off x="0" y="1400530"/>
            <a:ext cx="12192000" cy="5341464"/>
          </a:xfrm>
        </p:spPr>
        <p:txBody>
          <a:bodyPr/>
          <a:lstStyle/>
          <a:p>
            <a:pPr algn="just"/>
            <a:r>
              <a:rPr lang="en-US" altLang="en-US" sz="2800" dirty="0">
                <a:latin typeface="Bookman Old Style" panose="02050604050505020204" pitchFamily="18" charset="0"/>
              </a:rPr>
              <a:t>Sapir (1921):  “Human beings do not live in the objective world alone, nor alone in the world of social activity as ordinarily understood, but are very much at the mercy of the particular language which has become the medium of expression in that society.”</a:t>
            </a:r>
          </a:p>
          <a:p>
            <a:endParaRPr lang="en-IN" dirty="0"/>
          </a:p>
        </p:txBody>
      </p:sp>
      <p:sp>
        <p:nvSpPr>
          <p:cNvPr id="12" name="Footer Placeholder 11">
            <a:extLst>
              <a:ext uri="{FF2B5EF4-FFF2-40B4-BE49-F238E27FC236}">
                <a16:creationId xmlns:a16="http://schemas.microsoft.com/office/drawing/2014/main" id="{4DCF8607-B3EC-437E-96D7-B261F71CC3DA}"/>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CBC0D60-89A9-4385-8E9D-AA57DD6C9F98}"/>
              </a:ext>
            </a:extLst>
          </p:cNvPr>
          <p:cNvSpPr>
            <a:spLocks noGrp="1"/>
          </p:cNvSpPr>
          <p:nvPr>
            <p:ph type="sldNum" sz="quarter" idx="12"/>
          </p:nvPr>
        </p:nvSpPr>
        <p:spPr/>
        <p:txBody>
          <a:bodyPr/>
          <a:lstStyle/>
          <a:p>
            <a:fld id="{EEC20904-64F3-4254-9857-B148700B1D60}" type="slidenum">
              <a:rPr lang="en-IN" smtClean="0"/>
              <a:t>11</a:t>
            </a:fld>
            <a:endParaRPr lang="en-IN"/>
          </a:p>
        </p:txBody>
      </p:sp>
    </p:spTree>
    <p:extLst>
      <p:ext uri="{BB962C8B-B14F-4D97-AF65-F5344CB8AC3E}">
        <p14:creationId xmlns:p14="http://schemas.microsoft.com/office/powerpoint/2010/main" val="40614286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E558-8CCC-4A78-8CA4-49D8C844C1EB}"/>
              </a:ext>
            </a:extLst>
          </p:cNvPr>
          <p:cNvSpPr>
            <a:spLocks noGrp="1"/>
          </p:cNvSpPr>
          <p:nvPr>
            <p:ph type="title"/>
          </p:nvPr>
        </p:nvSpPr>
        <p:spPr>
          <a:xfrm>
            <a:off x="1" y="0"/>
            <a:ext cx="12192000" cy="1583473"/>
          </a:xfrm>
        </p:spPr>
        <p:txBody>
          <a:bodyPr/>
          <a:lstStyle/>
          <a:p>
            <a:pPr algn="ctr"/>
            <a:r>
              <a:rPr lang="en-IN" dirty="0">
                <a:latin typeface="Book Antiqua" panose="02040602050305030304" pitchFamily="18" charset="0"/>
              </a:rPr>
              <a:t>Constituent elements of intercultural competence</a:t>
            </a:r>
          </a:p>
        </p:txBody>
      </p:sp>
      <p:sp>
        <p:nvSpPr>
          <p:cNvPr id="3" name="Content Placeholder 2">
            <a:extLst>
              <a:ext uri="{FF2B5EF4-FFF2-40B4-BE49-F238E27FC236}">
                <a16:creationId xmlns:a16="http://schemas.microsoft.com/office/drawing/2014/main" id="{53FC25A6-3307-4657-819E-43401D1CCC50}"/>
              </a:ext>
            </a:extLst>
          </p:cNvPr>
          <p:cNvSpPr>
            <a:spLocks noGrp="1"/>
          </p:cNvSpPr>
          <p:nvPr>
            <p:ph idx="1"/>
          </p:nvPr>
        </p:nvSpPr>
        <p:spPr>
          <a:xfrm>
            <a:off x="0" y="1583474"/>
            <a:ext cx="12192000" cy="5274526"/>
          </a:xfrm>
        </p:spPr>
        <p:txBody>
          <a:bodyPr/>
          <a:lstStyle/>
          <a:p>
            <a:pPr marL="514350" indent="-514350">
              <a:buFont typeface="+mj-lt"/>
              <a:buAutoNum type="arabicPeriod"/>
            </a:pPr>
            <a:r>
              <a:rPr lang="en-US" sz="2800" dirty="0">
                <a:latin typeface="Book Antiqua" panose="02040602050305030304" pitchFamily="18" charset="0"/>
              </a:rPr>
              <a:t>Knowledge </a:t>
            </a:r>
          </a:p>
          <a:p>
            <a:pPr marL="0" indent="0" algn="just">
              <a:buNone/>
            </a:pPr>
            <a:r>
              <a:rPr lang="en-US" sz="2800" dirty="0">
                <a:latin typeface="Book Antiqua" panose="02040602050305030304" pitchFamily="18" charset="0"/>
              </a:rPr>
              <a:t>	Cultural self awareness; culture specific knowledge; socio-linguistic awareness; grasp of global issues and trends.</a:t>
            </a:r>
          </a:p>
          <a:p>
            <a:pPr marL="0" indent="0" algn="just">
              <a:buNone/>
            </a:pPr>
            <a:r>
              <a:rPr lang="en-US" sz="2800" dirty="0">
                <a:latin typeface="Book Antiqua" panose="02040602050305030304" pitchFamily="18" charset="0"/>
              </a:rPr>
              <a:t>2. Skills </a:t>
            </a:r>
          </a:p>
          <a:p>
            <a:pPr marL="0" indent="0" algn="just">
              <a:buNone/>
            </a:pPr>
            <a:r>
              <a:rPr lang="en-US" sz="2800" dirty="0">
                <a:latin typeface="Book Antiqua" panose="02040602050305030304" pitchFamily="18" charset="0"/>
              </a:rPr>
              <a:t>	Listening, observing, evaluating using patience and perseverance; viewing the world from others' perspectives.</a:t>
            </a:r>
          </a:p>
          <a:p>
            <a:pPr marL="0" indent="0" algn="just">
              <a:buNone/>
            </a:pPr>
            <a:r>
              <a:rPr lang="en-US" sz="2800" dirty="0">
                <a:latin typeface="Book Antiqua" panose="02040602050305030304" pitchFamily="18" charset="0"/>
              </a:rPr>
              <a:t>3. Attitudes </a:t>
            </a:r>
          </a:p>
          <a:p>
            <a:pPr marL="0" indent="0" algn="just">
              <a:buNone/>
            </a:pPr>
            <a:r>
              <a:rPr lang="en-US" sz="2800" dirty="0">
                <a:latin typeface="Book Antiqua" panose="02040602050305030304" pitchFamily="18" charset="0"/>
              </a:rPr>
              <a:t>	Respect (valuing other cultures); openness (withholding judgement); curiosity (viewing difference as a learning opportunity); discovery (tolerance for ambiguity)</a:t>
            </a:r>
          </a:p>
          <a:p>
            <a:endParaRPr lang="en-IN" dirty="0"/>
          </a:p>
        </p:txBody>
      </p:sp>
      <p:sp>
        <p:nvSpPr>
          <p:cNvPr id="12" name="Footer Placeholder 11">
            <a:extLst>
              <a:ext uri="{FF2B5EF4-FFF2-40B4-BE49-F238E27FC236}">
                <a16:creationId xmlns:a16="http://schemas.microsoft.com/office/drawing/2014/main" id="{8B8915DA-C6E0-4DE6-862A-4CE13F7CBE4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8E9EBC0A-9F3C-4F65-98AF-FB93EED3B73A}"/>
              </a:ext>
            </a:extLst>
          </p:cNvPr>
          <p:cNvSpPr>
            <a:spLocks noGrp="1"/>
          </p:cNvSpPr>
          <p:nvPr>
            <p:ph type="sldNum" sz="quarter" idx="12"/>
          </p:nvPr>
        </p:nvSpPr>
        <p:spPr/>
        <p:txBody>
          <a:bodyPr/>
          <a:lstStyle/>
          <a:p>
            <a:fld id="{EEC20904-64F3-4254-9857-B148700B1D60}" type="slidenum">
              <a:rPr lang="en-IN" smtClean="0"/>
              <a:t>110</a:t>
            </a:fld>
            <a:endParaRPr lang="en-IN"/>
          </a:p>
        </p:txBody>
      </p:sp>
    </p:spTree>
    <p:extLst>
      <p:ext uri="{BB962C8B-B14F-4D97-AF65-F5344CB8AC3E}">
        <p14:creationId xmlns:p14="http://schemas.microsoft.com/office/powerpoint/2010/main" val="13267143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246F-1A5D-452E-BF8C-B6395BF74E2C}"/>
              </a:ext>
            </a:extLst>
          </p:cNvPr>
          <p:cNvSpPr>
            <a:spLocks noGrp="1"/>
          </p:cNvSpPr>
          <p:nvPr>
            <p:ph type="title"/>
          </p:nvPr>
        </p:nvSpPr>
        <p:spPr>
          <a:xfrm>
            <a:off x="645130" y="0"/>
            <a:ext cx="9404723" cy="1400530"/>
          </a:xfrm>
        </p:spPr>
        <p:txBody>
          <a:bodyPr/>
          <a:lstStyle/>
          <a:p>
            <a:pPr algn="ctr"/>
            <a:r>
              <a:rPr lang="en-IN" dirty="0"/>
              <a:t>Knowledge</a:t>
            </a:r>
          </a:p>
        </p:txBody>
      </p:sp>
      <p:sp>
        <p:nvSpPr>
          <p:cNvPr id="3" name="Content Placeholder 2">
            <a:extLst>
              <a:ext uri="{FF2B5EF4-FFF2-40B4-BE49-F238E27FC236}">
                <a16:creationId xmlns:a16="http://schemas.microsoft.com/office/drawing/2014/main" id="{1425F9F7-17A0-48D6-A37F-601FD0D941AE}"/>
              </a:ext>
            </a:extLst>
          </p:cNvPr>
          <p:cNvSpPr>
            <a:spLocks noGrp="1"/>
          </p:cNvSpPr>
          <p:nvPr>
            <p:ph idx="1"/>
          </p:nvPr>
        </p:nvSpPr>
        <p:spPr>
          <a:xfrm>
            <a:off x="0" y="1400530"/>
            <a:ext cx="12192000" cy="5457470"/>
          </a:xfrm>
        </p:spPr>
        <p:txBody>
          <a:bodyPr>
            <a:normAutofit fontScale="92500"/>
          </a:bodyPr>
          <a:lstStyle/>
          <a:p>
            <a:pPr algn="just">
              <a:lnSpc>
                <a:spcPct val="150000"/>
              </a:lnSpc>
            </a:pPr>
            <a:r>
              <a:rPr lang="en-US" sz="2400" dirty="0">
                <a:latin typeface="Book Antiqua" panose="02040602050305030304" pitchFamily="18" charset="0"/>
                <a:cs typeface="Times New Roman" panose="02020603050405020304" pitchFamily="18" charset="0"/>
              </a:rPr>
              <a:t>Cultural self- awareness: articulating how one’s own culture has shaped one’s identity and world view.</a:t>
            </a:r>
          </a:p>
          <a:p>
            <a:pPr algn="just">
              <a:lnSpc>
                <a:spcPct val="150000"/>
              </a:lnSpc>
            </a:pPr>
            <a:r>
              <a:rPr lang="en-US" sz="2400" dirty="0">
                <a:latin typeface="Book Antiqua" panose="02040602050305030304" pitchFamily="18" charset="0"/>
                <a:cs typeface="Times New Roman" panose="02020603050405020304" pitchFamily="18" charset="0"/>
              </a:rPr>
              <a:t>Culture specific knowledge: analyzing and explaining basic information about other cultures (history, values, politics, economics, communication styles, values, beliefs and practices). </a:t>
            </a:r>
          </a:p>
          <a:p>
            <a:pPr algn="just">
              <a:lnSpc>
                <a:spcPct val="150000"/>
              </a:lnSpc>
            </a:pPr>
            <a:r>
              <a:rPr lang="en-US" sz="2400" dirty="0">
                <a:latin typeface="Book Antiqua" panose="02040602050305030304" pitchFamily="18" charset="0"/>
                <a:cs typeface="Times New Roman" panose="02020603050405020304" pitchFamily="18" charset="0"/>
              </a:rPr>
              <a:t>Sociolinguistic awareness: acquiring basic local language skills, articulating differences in verbal/ non-verbal communication and adjusting one’s speech to accommodate nationals from other cultures.</a:t>
            </a:r>
          </a:p>
          <a:p>
            <a:pPr algn="just">
              <a:lnSpc>
                <a:spcPct val="150000"/>
              </a:lnSpc>
            </a:pPr>
            <a:r>
              <a:rPr lang="en-US" sz="2400" dirty="0">
                <a:latin typeface="Book Antiqua" panose="02040602050305030304" pitchFamily="18" charset="0"/>
                <a:cs typeface="Times New Roman" panose="02020603050405020304" pitchFamily="18" charset="0"/>
              </a:rPr>
              <a:t>Grasp of global issues and trends: explaining the meaning and implications of globalization and relating local issues to global forces. </a:t>
            </a:r>
            <a:endParaRPr lang="en-IN" sz="2400" dirty="0">
              <a:latin typeface="Book Antiqua" panose="02040602050305030304" pitchFamily="18" charset="0"/>
              <a:cs typeface="Times New Roman" panose="02020603050405020304" pitchFamily="18" charset="0"/>
            </a:endParaRPr>
          </a:p>
          <a:p>
            <a:endParaRPr lang="en-IN" dirty="0"/>
          </a:p>
        </p:txBody>
      </p:sp>
      <p:sp>
        <p:nvSpPr>
          <p:cNvPr id="12" name="Footer Placeholder 11">
            <a:extLst>
              <a:ext uri="{FF2B5EF4-FFF2-40B4-BE49-F238E27FC236}">
                <a16:creationId xmlns:a16="http://schemas.microsoft.com/office/drawing/2014/main" id="{A725EE4C-0F56-4F7F-B376-7A73F8AAD34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B4EA3B6-F0A3-4566-89FB-3864501A6C76}"/>
              </a:ext>
            </a:extLst>
          </p:cNvPr>
          <p:cNvSpPr>
            <a:spLocks noGrp="1"/>
          </p:cNvSpPr>
          <p:nvPr>
            <p:ph type="sldNum" sz="quarter" idx="12"/>
          </p:nvPr>
        </p:nvSpPr>
        <p:spPr/>
        <p:txBody>
          <a:bodyPr/>
          <a:lstStyle/>
          <a:p>
            <a:fld id="{EEC20904-64F3-4254-9857-B148700B1D60}" type="slidenum">
              <a:rPr lang="en-IN" smtClean="0"/>
              <a:t>111</a:t>
            </a:fld>
            <a:endParaRPr lang="en-IN"/>
          </a:p>
        </p:txBody>
      </p:sp>
    </p:spTree>
    <p:extLst>
      <p:ext uri="{BB962C8B-B14F-4D97-AF65-F5344CB8AC3E}">
        <p14:creationId xmlns:p14="http://schemas.microsoft.com/office/powerpoint/2010/main" val="23046826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D14A-D0C2-4C51-A8B8-F721807F56FA}"/>
              </a:ext>
            </a:extLst>
          </p:cNvPr>
          <p:cNvSpPr>
            <a:spLocks noGrp="1"/>
          </p:cNvSpPr>
          <p:nvPr>
            <p:ph type="title"/>
          </p:nvPr>
        </p:nvSpPr>
        <p:spPr>
          <a:xfrm>
            <a:off x="645130" y="141250"/>
            <a:ext cx="9404723" cy="1400530"/>
          </a:xfrm>
        </p:spPr>
        <p:txBody>
          <a:bodyPr/>
          <a:lstStyle/>
          <a:p>
            <a:pPr algn="ctr"/>
            <a:r>
              <a:rPr lang="en-IN" dirty="0"/>
              <a:t>Skills</a:t>
            </a:r>
          </a:p>
        </p:txBody>
      </p:sp>
      <p:sp>
        <p:nvSpPr>
          <p:cNvPr id="3" name="Content Placeholder 2">
            <a:extLst>
              <a:ext uri="{FF2B5EF4-FFF2-40B4-BE49-F238E27FC236}">
                <a16:creationId xmlns:a16="http://schemas.microsoft.com/office/drawing/2014/main" id="{A715BB31-97C1-4D11-B116-9DEAC40D1C24}"/>
              </a:ext>
            </a:extLst>
          </p:cNvPr>
          <p:cNvSpPr>
            <a:spLocks noGrp="1"/>
          </p:cNvSpPr>
          <p:nvPr>
            <p:ph idx="1"/>
          </p:nvPr>
        </p:nvSpPr>
        <p:spPr>
          <a:xfrm>
            <a:off x="0" y="1382752"/>
            <a:ext cx="12192000" cy="5333998"/>
          </a:xfrm>
        </p:spPr>
        <p:txBody>
          <a:bodyPr/>
          <a:lstStyle/>
          <a:p>
            <a:pPr algn="just">
              <a:lnSpc>
                <a:spcPct val="150000"/>
              </a:lnSpc>
            </a:pPr>
            <a:r>
              <a:rPr lang="en-US" sz="2800" dirty="0">
                <a:latin typeface="Book Antiqua" panose="02040602050305030304" pitchFamily="18" charset="0"/>
                <a:cs typeface="Times New Roman" panose="02020603050405020304" pitchFamily="18" charset="0"/>
              </a:rPr>
              <a:t>Listening, observing, evaluating : using patience and willpower to identify and minimize ethnocentrism, seek out cultural clues and meaning.</a:t>
            </a:r>
          </a:p>
          <a:p>
            <a:pPr algn="just">
              <a:lnSpc>
                <a:spcPct val="150000"/>
              </a:lnSpc>
            </a:pPr>
            <a:r>
              <a:rPr lang="en-US" sz="2800" dirty="0">
                <a:latin typeface="Book Antiqua" panose="02040602050305030304" pitchFamily="18" charset="0"/>
                <a:cs typeface="Times New Roman" panose="02020603050405020304" pitchFamily="18" charset="0"/>
              </a:rPr>
              <a:t>Analyzing, interpreting and relating: seeking out linkages, causality and relationships using comparative techniques of analysis.</a:t>
            </a:r>
          </a:p>
          <a:p>
            <a:pPr algn="just">
              <a:lnSpc>
                <a:spcPct val="150000"/>
              </a:lnSpc>
            </a:pPr>
            <a:r>
              <a:rPr lang="en-US" sz="2800" dirty="0">
                <a:latin typeface="Book Antiqua" panose="02040602050305030304" pitchFamily="18" charset="0"/>
                <a:cs typeface="Times New Roman" panose="02020603050405020304" pitchFamily="18" charset="0"/>
              </a:rPr>
              <a:t>Critical thinking: viewing and interpreting the world from other cultures’ point of view and identifying one’s own. </a:t>
            </a:r>
            <a:endParaRPr lang="en-IN" sz="2800" dirty="0">
              <a:latin typeface="Book Antiqua" panose="02040602050305030304" pitchFamily="18" charset="0"/>
              <a:cs typeface="Times New Roman" panose="02020603050405020304" pitchFamily="18" charset="0"/>
            </a:endParaRPr>
          </a:p>
          <a:p>
            <a:endParaRPr lang="en-IN" dirty="0"/>
          </a:p>
        </p:txBody>
      </p:sp>
      <p:sp>
        <p:nvSpPr>
          <p:cNvPr id="12" name="Footer Placeholder 11">
            <a:extLst>
              <a:ext uri="{FF2B5EF4-FFF2-40B4-BE49-F238E27FC236}">
                <a16:creationId xmlns:a16="http://schemas.microsoft.com/office/drawing/2014/main" id="{70F273C9-DD7D-4E02-A8D5-B714A66970B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CEC6836-8432-4453-943A-7A0541E560E0}"/>
              </a:ext>
            </a:extLst>
          </p:cNvPr>
          <p:cNvSpPr>
            <a:spLocks noGrp="1"/>
          </p:cNvSpPr>
          <p:nvPr>
            <p:ph type="sldNum" sz="quarter" idx="12"/>
          </p:nvPr>
        </p:nvSpPr>
        <p:spPr/>
        <p:txBody>
          <a:bodyPr/>
          <a:lstStyle/>
          <a:p>
            <a:fld id="{EEC20904-64F3-4254-9857-B148700B1D60}" type="slidenum">
              <a:rPr lang="en-IN" smtClean="0"/>
              <a:t>112</a:t>
            </a:fld>
            <a:endParaRPr lang="en-IN"/>
          </a:p>
        </p:txBody>
      </p:sp>
    </p:spTree>
    <p:extLst>
      <p:ext uri="{BB962C8B-B14F-4D97-AF65-F5344CB8AC3E}">
        <p14:creationId xmlns:p14="http://schemas.microsoft.com/office/powerpoint/2010/main" val="35219286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BD4D-18EB-43DA-8FA8-4FD718EB3C5B}"/>
              </a:ext>
            </a:extLst>
          </p:cNvPr>
          <p:cNvSpPr>
            <a:spLocks noGrp="1"/>
          </p:cNvSpPr>
          <p:nvPr>
            <p:ph type="title"/>
          </p:nvPr>
        </p:nvSpPr>
        <p:spPr>
          <a:xfrm>
            <a:off x="645130" y="0"/>
            <a:ext cx="9404723" cy="1400530"/>
          </a:xfrm>
        </p:spPr>
        <p:txBody>
          <a:bodyPr/>
          <a:lstStyle/>
          <a:p>
            <a:pPr algn="ctr"/>
            <a:r>
              <a:rPr lang="en-IN" dirty="0"/>
              <a:t>Attitudes</a:t>
            </a:r>
          </a:p>
        </p:txBody>
      </p:sp>
      <p:sp>
        <p:nvSpPr>
          <p:cNvPr id="3" name="Content Placeholder 2">
            <a:extLst>
              <a:ext uri="{FF2B5EF4-FFF2-40B4-BE49-F238E27FC236}">
                <a16:creationId xmlns:a16="http://schemas.microsoft.com/office/drawing/2014/main" id="{90934B4D-5AB6-48B5-90A6-BE80CE73712E}"/>
              </a:ext>
            </a:extLst>
          </p:cNvPr>
          <p:cNvSpPr>
            <a:spLocks noGrp="1"/>
          </p:cNvSpPr>
          <p:nvPr>
            <p:ph idx="1"/>
          </p:nvPr>
        </p:nvSpPr>
        <p:spPr>
          <a:xfrm>
            <a:off x="0" y="1400530"/>
            <a:ext cx="12192000" cy="5457470"/>
          </a:xfrm>
        </p:spPr>
        <p:txBody>
          <a:bodyPr/>
          <a:lstStyle/>
          <a:p>
            <a:pPr algn="just">
              <a:lnSpc>
                <a:spcPct val="150000"/>
              </a:lnSpc>
            </a:pPr>
            <a:r>
              <a:rPr lang="en-US" sz="2400" dirty="0">
                <a:latin typeface="Book Antiqua" panose="02040602050305030304" pitchFamily="18" charset="0"/>
                <a:cs typeface="Times New Roman" panose="02020603050405020304" pitchFamily="18" charset="0"/>
              </a:rPr>
              <a:t>Respect: seeking out other cultures’ attributes; value cultural diversity; thinking comparatively and without assumption about cultural differences.</a:t>
            </a:r>
          </a:p>
          <a:p>
            <a:pPr algn="just">
              <a:lnSpc>
                <a:spcPct val="150000"/>
              </a:lnSpc>
            </a:pPr>
            <a:r>
              <a:rPr lang="en-US" sz="2400" dirty="0">
                <a:latin typeface="Book Antiqua" panose="02040602050305030304" pitchFamily="18" charset="0"/>
                <a:cs typeface="Times New Roman" panose="02020603050405020304" pitchFamily="18" charset="0"/>
              </a:rPr>
              <a:t>Openness: suspending criticism of other cultures; investing in collecting ‘evidence’ of cultural difference; being disposed to be proven wrong.</a:t>
            </a:r>
          </a:p>
          <a:p>
            <a:pPr algn="just">
              <a:lnSpc>
                <a:spcPct val="150000"/>
              </a:lnSpc>
            </a:pPr>
            <a:r>
              <a:rPr lang="en-US" sz="2400" dirty="0">
                <a:latin typeface="Book Antiqua" panose="02040602050305030304" pitchFamily="18" charset="0"/>
                <a:cs typeface="Times New Roman" panose="02020603050405020304" pitchFamily="18" charset="0"/>
              </a:rPr>
              <a:t>Curiosity: seeking out intercultural interactions, viewing difference as a learning opportunity, being aware of one’s own unfamiliarity.</a:t>
            </a:r>
          </a:p>
          <a:p>
            <a:pPr algn="just">
              <a:lnSpc>
                <a:spcPct val="150000"/>
              </a:lnSpc>
            </a:pPr>
            <a:r>
              <a:rPr lang="en-US" sz="2400" dirty="0">
                <a:latin typeface="Book Antiqua" panose="02040602050305030304" pitchFamily="18" charset="0"/>
                <a:cs typeface="Times New Roman" panose="02020603050405020304" pitchFamily="18" charset="0"/>
              </a:rPr>
              <a:t>Discovery: tolerating ambiguity and viewing it as a positive experience; willingness to move beyond one’s comfort zone.</a:t>
            </a:r>
            <a:endParaRPr lang="en-IN" sz="2400" dirty="0">
              <a:latin typeface="Book Antiqua" panose="02040602050305030304" pitchFamily="18" charset="0"/>
              <a:cs typeface="Times New Roman" panose="02020603050405020304" pitchFamily="18" charset="0"/>
            </a:endParaRPr>
          </a:p>
          <a:p>
            <a:endParaRPr lang="en-IN" dirty="0"/>
          </a:p>
        </p:txBody>
      </p:sp>
      <p:sp>
        <p:nvSpPr>
          <p:cNvPr id="12" name="Footer Placeholder 11">
            <a:extLst>
              <a:ext uri="{FF2B5EF4-FFF2-40B4-BE49-F238E27FC236}">
                <a16:creationId xmlns:a16="http://schemas.microsoft.com/office/drawing/2014/main" id="{8A131D7E-FC41-425F-9F4A-0D743097094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78D25C1-A301-4CAA-94E4-494EBAF4427E}"/>
              </a:ext>
            </a:extLst>
          </p:cNvPr>
          <p:cNvSpPr>
            <a:spLocks noGrp="1"/>
          </p:cNvSpPr>
          <p:nvPr>
            <p:ph type="sldNum" sz="quarter" idx="12"/>
          </p:nvPr>
        </p:nvSpPr>
        <p:spPr/>
        <p:txBody>
          <a:bodyPr/>
          <a:lstStyle/>
          <a:p>
            <a:fld id="{EEC20904-64F3-4254-9857-B148700B1D60}" type="slidenum">
              <a:rPr lang="en-IN" smtClean="0"/>
              <a:t>113</a:t>
            </a:fld>
            <a:endParaRPr lang="en-IN"/>
          </a:p>
        </p:txBody>
      </p:sp>
    </p:spTree>
    <p:extLst>
      <p:ext uri="{BB962C8B-B14F-4D97-AF65-F5344CB8AC3E}">
        <p14:creationId xmlns:p14="http://schemas.microsoft.com/office/powerpoint/2010/main" val="22343093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03DD-0ACF-4619-B56D-900AC2FEC082}"/>
              </a:ext>
            </a:extLst>
          </p:cNvPr>
          <p:cNvSpPr>
            <a:spLocks noGrp="1"/>
          </p:cNvSpPr>
          <p:nvPr>
            <p:ph type="title"/>
          </p:nvPr>
        </p:nvSpPr>
        <p:spPr>
          <a:xfrm>
            <a:off x="645130" y="0"/>
            <a:ext cx="9404723" cy="1400530"/>
          </a:xfrm>
        </p:spPr>
        <p:txBody>
          <a:bodyPr/>
          <a:lstStyle/>
          <a:p>
            <a:pPr algn="ctr"/>
            <a:r>
              <a:rPr lang="en-IN" dirty="0"/>
              <a:t>Outcomes</a:t>
            </a:r>
          </a:p>
        </p:txBody>
      </p:sp>
      <p:sp>
        <p:nvSpPr>
          <p:cNvPr id="3" name="Content Placeholder 2">
            <a:extLst>
              <a:ext uri="{FF2B5EF4-FFF2-40B4-BE49-F238E27FC236}">
                <a16:creationId xmlns:a16="http://schemas.microsoft.com/office/drawing/2014/main" id="{C2F345F0-E228-4B0E-AF18-B780B5D9FC71}"/>
              </a:ext>
            </a:extLst>
          </p:cNvPr>
          <p:cNvSpPr>
            <a:spLocks noGrp="1"/>
          </p:cNvSpPr>
          <p:nvPr>
            <p:ph idx="1"/>
          </p:nvPr>
        </p:nvSpPr>
        <p:spPr>
          <a:xfrm>
            <a:off x="0" y="1400530"/>
            <a:ext cx="12192000" cy="5457470"/>
          </a:xfrm>
        </p:spPr>
        <p:txBody>
          <a:bodyPr>
            <a:normAutofit/>
          </a:bodyPr>
          <a:lstStyle/>
          <a:p>
            <a:pPr algn="just">
              <a:lnSpc>
                <a:spcPct val="150000"/>
              </a:lnSpc>
            </a:pPr>
            <a:r>
              <a:rPr lang="en-US" sz="2800" dirty="0">
                <a:latin typeface="Book Antiqua" panose="02040602050305030304" pitchFamily="18" charset="0"/>
                <a:cs typeface="Times New Roman" panose="02020603050405020304" pitchFamily="18" charset="0"/>
              </a:rPr>
              <a:t>The above knowledge, skills and attitudes lead to internal outcomes which refer to an individual who learns to be flexible, adaptable, and adopts an ethno-relative perspective. </a:t>
            </a:r>
          </a:p>
          <a:p>
            <a:pPr algn="just">
              <a:lnSpc>
                <a:spcPct val="150000"/>
              </a:lnSpc>
            </a:pPr>
            <a:r>
              <a:rPr lang="en-US" sz="2800" dirty="0">
                <a:latin typeface="Book Antiqua" panose="02040602050305030304" pitchFamily="18" charset="0"/>
                <a:cs typeface="Times New Roman" panose="02020603050405020304" pitchFamily="18" charset="0"/>
              </a:rPr>
              <a:t>These qualities are reflected in external outcomes which refer to the observable </a:t>
            </a:r>
            <a:r>
              <a:rPr lang="en-US" sz="2800" dirty="0" err="1">
                <a:latin typeface="Book Antiqua" panose="02040602050305030304" pitchFamily="18" charset="0"/>
                <a:cs typeface="Times New Roman" panose="02020603050405020304" pitchFamily="18" charset="0"/>
              </a:rPr>
              <a:t>behaviour</a:t>
            </a:r>
            <a:r>
              <a:rPr lang="en-US" sz="2800" dirty="0">
                <a:latin typeface="Book Antiqua" panose="02040602050305030304" pitchFamily="18" charset="0"/>
                <a:cs typeface="Times New Roman" panose="02020603050405020304" pitchFamily="18" charset="0"/>
              </a:rPr>
              <a:t> and communication styles of the individual. They are the visible evidence that the individual is, or is learning to be, interculturally competent.</a:t>
            </a:r>
            <a:endParaRPr lang="en-IN" sz="28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01FBF458-EF84-46F3-8BD6-3F7729C264F6}"/>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58591996-BE93-4D1D-9A04-1E0CB77B20DC}"/>
              </a:ext>
            </a:extLst>
          </p:cNvPr>
          <p:cNvSpPr>
            <a:spLocks noGrp="1"/>
          </p:cNvSpPr>
          <p:nvPr>
            <p:ph type="sldNum" sz="quarter" idx="12"/>
          </p:nvPr>
        </p:nvSpPr>
        <p:spPr/>
        <p:txBody>
          <a:bodyPr/>
          <a:lstStyle/>
          <a:p>
            <a:fld id="{EEC20904-64F3-4254-9857-B148700B1D60}" type="slidenum">
              <a:rPr lang="en-IN" smtClean="0"/>
              <a:t>114</a:t>
            </a:fld>
            <a:endParaRPr lang="en-IN"/>
          </a:p>
        </p:txBody>
      </p:sp>
    </p:spTree>
    <p:extLst>
      <p:ext uri="{BB962C8B-B14F-4D97-AF65-F5344CB8AC3E}">
        <p14:creationId xmlns:p14="http://schemas.microsoft.com/office/powerpoint/2010/main" val="38769764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AC8A-35A2-4BD2-A2E4-34E3A7911B8C}"/>
              </a:ext>
            </a:extLst>
          </p:cNvPr>
          <p:cNvSpPr>
            <a:spLocks noGrp="1"/>
          </p:cNvSpPr>
          <p:nvPr>
            <p:ph type="title"/>
          </p:nvPr>
        </p:nvSpPr>
        <p:spPr>
          <a:xfrm>
            <a:off x="0" y="141250"/>
            <a:ext cx="12192000" cy="1400530"/>
          </a:xfrm>
        </p:spPr>
        <p:txBody>
          <a:bodyPr/>
          <a:lstStyle/>
          <a:p>
            <a:pPr algn="ctr"/>
            <a:r>
              <a:rPr lang="en-IN" dirty="0">
                <a:latin typeface="Book Antiqua" panose="02040602050305030304" pitchFamily="18" charset="0"/>
              </a:rPr>
              <a:t>Cultural influences on context -educational setting </a:t>
            </a:r>
          </a:p>
        </p:txBody>
      </p:sp>
      <p:sp>
        <p:nvSpPr>
          <p:cNvPr id="3" name="Content Placeholder 2">
            <a:extLst>
              <a:ext uri="{FF2B5EF4-FFF2-40B4-BE49-F238E27FC236}">
                <a16:creationId xmlns:a16="http://schemas.microsoft.com/office/drawing/2014/main" id="{0CBE8EC7-3914-4710-BD43-B74E90870879}"/>
              </a:ext>
            </a:extLst>
          </p:cNvPr>
          <p:cNvSpPr>
            <a:spLocks noGrp="1"/>
          </p:cNvSpPr>
          <p:nvPr>
            <p:ph idx="1"/>
          </p:nvPr>
        </p:nvSpPr>
        <p:spPr>
          <a:xfrm>
            <a:off x="0" y="1541780"/>
            <a:ext cx="12192000" cy="5174970"/>
          </a:xfrm>
        </p:spPr>
        <p:txBody>
          <a:bodyPr/>
          <a:lstStyle/>
          <a:p>
            <a:pPr algn="just">
              <a:lnSpc>
                <a:spcPct val="150000"/>
              </a:lnSpc>
            </a:pPr>
            <a:r>
              <a:rPr lang="en-US" sz="2400" dirty="0">
                <a:latin typeface="Book Antiqua" panose="02040602050305030304" pitchFamily="18" charset="0"/>
              </a:rPr>
              <a:t>Children and also youngsters in </a:t>
            </a:r>
            <a:r>
              <a:rPr lang="en-US" sz="2400" b="1" dirty="0">
                <a:latin typeface="Book Antiqua" panose="02040602050305030304" pitchFamily="18" charset="0"/>
              </a:rPr>
              <a:t>cultural education</a:t>
            </a:r>
            <a:r>
              <a:rPr lang="en-US" sz="2400" dirty="0">
                <a:latin typeface="Book Antiqua" panose="02040602050305030304" pitchFamily="18" charset="0"/>
              </a:rPr>
              <a:t> learn to reflect upon their own </a:t>
            </a:r>
            <a:r>
              <a:rPr lang="en-US" sz="2400" b="1" dirty="0">
                <a:latin typeface="Book Antiqua" panose="02040602050305030304" pitchFamily="18" charset="0"/>
              </a:rPr>
              <a:t>culture</a:t>
            </a:r>
            <a:r>
              <a:rPr lang="en-US" sz="2400" dirty="0">
                <a:latin typeface="Book Antiqua" panose="02040602050305030304" pitchFamily="18" charset="0"/>
              </a:rPr>
              <a:t>, </a:t>
            </a:r>
            <a:r>
              <a:rPr lang="en-US" sz="2400" b="1" dirty="0">
                <a:latin typeface="Book Antiqua" panose="02040602050305030304" pitchFamily="18" charset="0"/>
              </a:rPr>
              <a:t>culture</a:t>
            </a:r>
            <a:r>
              <a:rPr lang="en-US" sz="2400" dirty="0">
                <a:latin typeface="Book Antiqua" panose="02040602050305030304" pitchFamily="18" charset="0"/>
              </a:rPr>
              <a:t> of others and </a:t>
            </a:r>
            <a:r>
              <a:rPr lang="en-US" sz="2400" b="1" dirty="0">
                <a:latin typeface="Book Antiqua" panose="02040602050305030304" pitchFamily="18" charset="0"/>
              </a:rPr>
              <a:t>culture</a:t>
            </a:r>
            <a:r>
              <a:rPr lang="en-US" sz="2400" dirty="0">
                <a:latin typeface="Book Antiqua" panose="02040602050305030304" pitchFamily="18" charset="0"/>
              </a:rPr>
              <a:t> in general. ... </a:t>
            </a:r>
            <a:r>
              <a:rPr lang="en-US" sz="2400" b="1" dirty="0">
                <a:latin typeface="Book Antiqua" panose="02040602050305030304" pitchFamily="18" charset="0"/>
              </a:rPr>
              <a:t>Teaching</a:t>
            </a:r>
            <a:r>
              <a:rPr lang="en-US" sz="2400" dirty="0">
                <a:latin typeface="Book Antiqua" panose="02040602050305030304" pitchFamily="18" charset="0"/>
              </a:rPr>
              <a:t> this to children is very </a:t>
            </a:r>
            <a:r>
              <a:rPr lang="en-US" sz="2400" b="1" dirty="0">
                <a:latin typeface="Book Antiqua" panose="02040602050305030304" pitchFamily="18" charset="0"/>
              </a:rPr>
              <a:t>important</a:t>
            </a:r>
            <a:r>
              <a:rPr lang="en-US" sz="2400" dirty="0">
                <a:latin typeface="Book Antiqua" panose="02040602050305030304" pitchFamily="18" charset="0"/>
              </a:rPr>
              <a:t> because it helps them to grow up and to function in a </a:t>
            </a:r>
            <a:r>
              <a:rPr lang="en-US" sz="2400" b="1" dirty="0">
                <a:latin typeface="Book Antiqua" panose="02040602050305030304" pitchFamily="18" charset="0"/>
              </a:rPr>
              <a:t>culture</a:t>
            </a:r>
            <a:r>
              <a:rPr lang="en-US" sz="2400" dirty="0">
                <a:latin typeface="Book Antiqua" panose="02040602050305030304" pitchFamily="18" charset="0"/>
              </a:rPr>
              <a:t> which has not one clear identity ready for them.</a:t>
            </a:r>
          </a:p>
          <a:p>
            <a:pPr algn="just">
              <a:lnSpc>
                <a:spcPct val="150000"/>
              </a:lnSpc>
            </a:pPr>
            <a:r>
              <a:rPr lang="en-US" sz="2400" b="1" dirty="0">
                <a:latin typeface="Book Antiqua" panose="02040602050305030304" pitchFamily="18" charset="0"/>
              </a:rPr>
              <a:t>Education</a:t>
            </a:r>
            <a:r>
              <a:rPr lang="en-US" sz="2400" dirty="0">
                <a:latin typeface="Book Antiqua" panose="02040602050305030304" pitchFamily="18" charset="0"/>
              </a:rPr>
              <a:t> and </a:t>
            </a:r>
            <a:r>
              <a:rPr lang="en-US" sz="2400" b="1" dirty="0">
                <a:latin typeface="Book Antiqua" panose="02040602050305030304" pitchFamily="18" charset="0"/>
              </a:rPr>
              <a:t>culture</a:t>
            </a:r>
            <a:r>
              <a:rPr lang="en-US" sz="2400" dirty="0">
                <a:latin typeface="Book Antiqua" panose="02040602050305030304" pitchFamily="18" charset="0"/>
              </a:rPr>
              <a:t>: </a:t>
            </a:r>
            <a:r>
              <a:rPr lang="en-US" sz="2400" b="1" dirty="0">
                <a:latin typeface="Book Antiqua" panose="02040602050305030304" pitchFamily="18" charset="0"/>
              </a:rPr>
              <a:t>Education</a:t>
            </a:r>
            <a:r>
              <a:rPr lang="en-US" sz="2400" dirty="0">
                <a:latin typeface="Book Antiqua" panose="02040602050305030304" pitchFamily="18" charset="0"/>
              </a:rPr>
              <a:t> as a </a:t>
            </a:r>
            <a:r>
              <a:rPr lang="en-US" sz="2400" b="1" dirty="0">
                <a:latin typeface="Book Antiqua" panose="02040602050305030304" pitchFamily="18" charset="0"/>
              </a:rPr>
              <a:t>part of culture</a:t>
            </a:r>
            <a:r>
              <a:rPr lang="en-US" sz="2400" dirty="0">
                <a:latin typeface="Book Antiqua" panose="02040602050305030304" pitchFamily="18" charset="0"/>
              </a:rPr>
              <a:t> has the twin functions of maintenance and modification or renewal of the </a:t>
            </a:r>
            <a:r>
              <a:rPr lang="en-US" sz="2400" b="1" dirty="0">
                <a:latin typeface="Book Antiqua" panose="02040602050305030304" pitchFamily="18" charset="0"/>
              </a:rPr>
              <a:t>culture</a:t>
            </a:r>
            <a:r>
              <a:rPr lang="en-US" sz="2400" dirty="0">
                <a:latin typeface="Book Antiqua" panose="02040602050305030304" pitchFamily="18" charset="0"/>
              </a:rPr>
              <a:t>. </a:t>
            </a:r>
            <a:r>
              <a:rPr lang="en-US" sz="2400" b="1" dirty="0">
                <a:latin typeface="Book Antiqua" panose="02040602050305030304" pitchFamily="18" charset="0"/>
              </a:rPr>
              <a:t>Education</a:t>
            </a:r>
            <a:r>
              <a:rPr lang="en-US" sz="2400" dirty="0">
                <a:latin typeface="Book Antiqua" panose="02040602050305030304" pitchFamily="18" charset="0"/>
              </a:rPr>
              <a:t> is conceived as a systematic effort to maintain a </a:t>
            </a:r>
            <a:r>
              <a:rPr lang="en-US" sz="2400" b="1" dirty="0">
                <a:latin typeface="Book Antiqua" panose="02040602050305030304" pitchFamily="18" charset="0"/>
              </a:rPr>
              <a:t>culture</a:t>
            </a:r>
            <a:r>
              <a:rPr lang="en-US" sz="2400" dirty="0">
                <a:latin typeface="Book Antiqua" panose="02040602050305030304" pitchFamily="18" charset="0"/>
              </a:rPr>
              <a:t>. ... It is the </a:t>
            </a:r>
            <a:r>
              <a:rPr lang="en-US" sz="2400" b="1" dirty="0">
                <a:latin typeface="Book Antiqua" panose="02040602050305030304" pitchFamily="18" charset="0"/>
              </a:rPr>
              <a:t>culture</a:t>
            </a:r>
            <a:r>
              <a:rPr lang="en-US" sz="2400" dirty="0">
                <a:latin typeface="Book Antiqua" panose="02040602050305030304" pitchFamily="18" charset="0"/>
              </a:rPr>
              <a:t> also upon which </a:t>
            </a:r>
            <a:r>
              <a:rPr lang="en-US" sz="2400" b="1" dirty="0">
                <a:latin typeface="Book Antiqua" panose="02040602050305030304" pitchFamily="18" charset="0"/>
              </a:rPr>
              <a:t>education</a:t>
            </a:r>
            <a:r>
              <a:rPr lang="en-US" sz="2400" dirty="0">
                <a:latin typeface="Book Antiqua" panose="02040602050305030304" pitchFamily="18" charset="0"/>
              </a:rPr>
              <a:t> applies, in turn, a beneficial influence.</a:t>
            </a:r>
          </a:p>
          <a:p>
            <a:endParaRPr lang="en-IN" dirty="0"/>
          </a:p>
        </p:txBody>
      </p:sp>
      <p:sp>
        <p:nvSpPr>
          <p:cNvPr id="12" name="Footer Placeholder 11">
            <a:extLst>
              <a:ext uri="{FF2B5EF4-FFF2-40B4-BE49-F238E27FC236}">
                <a16:creationId xmlns:a16="http://schemas.microsoft.com/office/drawing/2014/main" id="{2DC3CC9B-E215-42C3-81DD-16D7F59F2961}"/>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1326617E-BD6E-4E14-A674-872153736EBD}"/>
              </a:ext>
            </a:extLst>
          </p:cNvPr>
          <p:cNvSpPr>
            <a:spLocks noGrp="1"/>
          </p:cNvSpPr>
          <p:nvPr>
            <p:ph type="sldNum" sz="quarter" idx="12"/>
          </p:nvPr>
        </p:nvSpPr>
        <p:spPr/>
        <p:txBody>
          <a:bodyPr/>
          <a:lstStyle/>
          <a:p>
            <a:fld id="{EEC20904-64F3-4254-9857-B148700B1D60}" type="slidenum">
              <a:rPr lang="en-IN" smtClean="0"/>
              <a:t>115</a:t>
            </a:fld>
            <a:endParaRPr lang="en-IN"/>
          </a:p>
        </p:txBody>
      </p:sp>
    </p:spTree>
    <p:extLst>
      <p:ext uri="{BB962C8B-B14F-4D97-AF65-F5344CB8AC3E}">
        <p14:creationId xmlns:p14="http://schemas.microsoft.com/office/powerpoint/2010/main" val="10490808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2A78F-2E98-4B8C-87EB-CCADEDDEB059}"/>
              </a:ext>
            </a:extLst>
          </p:cNvPr>
          <p:cNvSpPr>
            <a:spLocks noGrp="1"/>
          </p:cNvSpPr>
          <p:nvPr>
            <p:ph idx="1"/>
          </p:nvPr>
        </p:nvSpPr>
        <p:spPr>
          <a:xfrm>
            <a:off x="0" y="0"/>
            <a:ext cx="12192000" cy="6858000"/>
          </a:xfrm>
        </p:spPr>
        <p:txBody>
          <a:bodyPr/>
          <a:lstStyle/>
          <a:p>
            <a:pPr algn="just">
              <a:lnSpc>
                <a:spcPct val="150000"/>
              </a:lnSpc>
            </a:pPr>
            <a:r>
              <a:rPr lang="en-US" sz="2800" dirty="0">
                <a:latin typeface="Book Antiqua" panose="02040602050305030304" pitchFamily="18" charset="0"/>
              </a:rPr>
              <a:t>Education is the way to live in society and to be the </a:t>
            </a:r>
            <a:r>
              <a:rPr lang="en-US" sz="2800" b="1" dirty="0">
                <a:latin typeface="Book Antiqua" panose="02040602050305030304" pitchFamily="18" charset="0"/>
              </a:rPr>
              <a:t>integral</a:t>
            </a:r>
            <a:r>
              <a:rPr lang="en-US" sz="2800" dirty="0">
                <a:latin typeface="Book Antiqua" panose="02040602050305030304" pitchFamily="18" charset="0"/>
              </a:rPr>
              <a:t> part of it. Education provide us the understanding of the society and culture. Culture is the reflection of the society, people, behavior, attitude. The relation of the culture and education is that the values of education is culture.</a:t>
            </a:r>
          </a:p>
          <a:p>
            <a:pPr algn="just">
              <a:lnSpc>
                <a:spcPct val="150000"/>
              </a:lnSpc>
            </a:pPr>
            <a:r>
              <a:rPr lang="en-US" sz="2800" dirty="0">
                <a:latin typeface="Book Antiqua" panose="02040602050305030304" pitchFamily="18" charset="0"/>
              </a:rPr>
              <a:t>The term </a:t>
            </a:r>
            <a:r>
              <a:rPr lang="en-US" sz="2800" b="1" dirty="0">
                <a:latin typeface="Book Antiqua" panose="02040602050305030304" pitchFamily="18" charset="0"/>
              </a:rPr>
              <a:t>school / college culture</a:t>
            </a:r>
            <a:r>
              <a:rPr lang="en-US" sz="2800" dirty="0">
                <a:latin typeface="Book Antiqua" panose="02040602050305030304" pitchFamily="18" charset="0"/>
              </a:rPr>
              <a:t> generally refers to the beliefs, awareness, relationships, attitudes, and written and unwritten rules that shape and influence every aspect of how a </a:t>
            </a:r>
            <a:r>
              <a:rPr lang="en-US" sz="2800" b="1" dirty="0">
                <a:latin typeface="Book Antiqua" panose="02040602050305030304" pitchFamily="18" charset="0"/>
              </a:rPr>
              <a:t>school / college </a:t>
            </a:r>
            <a:r>
              <a:rPr lang="en-US" sz="2800" dirty="0">
                <a:latin typeface="Book Antiqua" panose="02040602050305030304" pitchFamily="18" charset="0"/>
              </a:rPr>
              <a:t> functions, but the term also encompasses more concrete issues such as the physical and emotional safety of students.</a:t>
            </a:r>
          </a:p>
          <a:p>
            <a:endParaRPr lang="en-IN" dirty="0"/>
          </a:p>
        </p:txBody>
      </p:sp>
      <p:sp>
        <p:nvSpPr>
          <p:cNvPr id="12" name="Footer Placeholder 11">
            <a:extLst>
              <a:ext uri="{FF2B5EF4-FFF2-40B4-BE49-F238E27FC236}">
                <a16:creationId xmlns:a16="http://schemas.microsoft.com/office/drawing/2014/main" id="{030493AE-61DF-40E5-964D-FAD8E19619E6}"/>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B5FA42F3-59B4-44E7-9C49-E51E58253981}"/>
              </a:ext>
            </a:extLst>
          </p:cNvPr>
          <p:cNvSpPr>
            <a:spLocks noGrp="1"/>
          </p:cNvSpPr>
          <p:nvPr>
            <p:ph type="sldNum" sz="quarter" idx="12"/>
          </p:nvPr>
        </p:nvSpPr>
        <p:spPr/>
        <p:txBody>
          <a:bodyPr/>
          <a:lstStyle/>
          <a:p>
            <a:fld id="{EEC20904-64F3-4254-9857-B148700B1D60}" type="slidenum">
              <a:rPr lang="en-IN" smtClean="0"/>
              <a:t>116</a:t>
            </a:fld>
            <a:endParaRPr lang="en-IN"/>
          </a:p>
        </p:txBody>
      </p:sp>
    </p:spTree>
    <p:extLst>
      <p:ext uri="{BB962C8B-B14F-4D97-AF65-F5344CB8AC3E}">
        <p14:creationId xmlns:p14="http://schemas.microsoft.com/office/powerpoint/2010/main" val="34076595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77D1E-0DB2-4CAF-98A8-CF9AA1E96344}"/>
              </a:ext>
            </a:extLst>
          </p:cNvPr>
          <p:cNvSpPr>
            <a:spLocks noGrp="1"/>
          </p:cNvSpPr>
          <p:nvPr>
            <p:ph idx="1"/>
          </p:nvPr>
        </p:nvSpPr>
        <p:spPr>
          <a:xfrm>
            <a:off x="0" y="0"/>
            <a:ext cx="12192000" cy="6858000"/>
          </a:xfrm>
        </p:spPr>
        <p:txBody>
          <a:bodyPr/>
          <a:lstStyle/>
          <a:p>
            <a:pPr algn="just">
              <a:lnSpc>
                <a:spcPct val="150000"/>
              </a:lnSpc>
            </a:pPr>
            <a:r>
              <a:rPr lang="en-US" sz="2400" dirty="0">
                <a:latin typeface="Book Antiqua" panose="02040602050305030304" pitchFamily="18" charset="0"/>
              </a:rPr>
              <a:t>The environment of a </a:t>
            </a:r>
            <a:r>
              <a:rPr lang="en-US" sz="2400" b="1" dirty="0">
                <a:latin typeface="Book Antiqua" panose="02040602050305030304" pitchFamily="18" charset="0"/>
              </a:rPr>
              <a:t>school</a:t>
            </a:r>
            <a:r>
              <a:rPr lang="en-US" sz="2400" dirty="0">
                <a:latin typeface="Book Antiqua" panose="02040602050305030304" pitchFamily="18" charset="0"/>
              </a:rPr>
              <a:t>, or its </a:t>
            </a:r>
            <a:r>
              <a:rPr lang="en-US" sz="2400" b="1" dirty="0">
                <a:latin typeface="Book Antiqua" panose="02040602050305030304" pitchFamily="18" charset="0"/>
              </a:rPr>
              <a:t>culture</a:t>
            </a:r>
            <a:r>
              <a:rPr lang="en-US" sz="2400" dirty="0">
                <a:latin typeface="Book Antiqua" panose="02040602050305030304" pitchFamily="18" charset="0"/>
              </a:rPr>
              <a:t>, greatly affects teachers' day-to-day experiences in the profession, and also has a significant impact on student achievement. ... One of the most </a:t>
            </a:r>
            <a:r>
              <a:rPr lang="en-US" sz="2400" b="1" dirty="0">
                <a:latin typeface="Book Antiqua" panose="02040602050305030304" pitchFamily="18" charset="0"/>
              </a:rPr>
              <a:t>important</a:t>
            </a:r>
            <a:r>
              <a:rPr lang="en-US" sz="2400" dirty="0">
                <a:latin typeface="Book Antiqua" panose="02040602050305030304" pitchFamily="18" charset="0"/>
              </a:rPr>
              <a:t> features of a strong </a:t>
            </a:r>
            <a:r>
              <a:rPr lang="en-US" sz="2400" b="1" dirty="0">
                <a:latin typeface="Book Antiqua" panose="02040602050305030304" pitchFamily="18" charset="0"/>
              </a:rPr>
              <a:t>school / college culture</a:t>
            </a:r>
            <a:r>
              <a:rPr lang="en-US" sz="2400" dirty="0">
                <a:latin typeface="Book Antiqua" panose="02040602050305030304" pitchFamily="18" charset="0"/>
              </a:rPr>
              <a:t> is trust.</a:t>
            </a:r>
          </a:p>
          <a:p>
            <a:pPr marL="0" indent="0">
              <a:buNone/>
            </a:pPr>
            <a:r>
              <a:rPr lang="en-US" sz="2400" b="1" dirty="0">
                <a:latin typeface="Book Antiqua" panose="02040602050305030304" pitchFamily="18" charset="0"/>
              </a:rPr>
              <a:t>8 Ways Principals Can Build Positive School Culture Now:</a:t>
            </a:r>
            <a:endParaRPr lang="en-US" sz="2400" dirty="0">
              <a:latin typeface="Book Antiqua" panose="02040602050305030304" pitchFamily="18" charset="0"/>
            </a:endParaRPr>
          </a:p>
          <a:p>
            <a:r>
              <a:rPr lang="en-US" sz="2400" dirty="0">
                <a:latin typeface="Book Antiqua" panose="02040602050305030304" pitchFamily="18" charset="0"/>
              </a:rPr>
              <a:t>Build strong relationships. ...</a:t>
            </a:r>
          </a:p>
          <a:p>
            <a:r>
              <a:rPr lang="en-US" sz="2400" dirty="0">
                <a:latin typeface="Book Antiqua" panose="02040602050305030304" pitchFamily="18" charset="0"/>
              </a:rPr>
              <a:t>Teach essential social skills. ...</a:t>
            </a:r>
          </a:p>
          <a:p>
            <a:r>
              <a:rPr lang="en-US" sz="2400" dirty="0">
                <a:latin typeface="Book Antiqua" panose="02040602050305030304" pitchFamily="18" charset="0"/>
              </a:rPr>
              <a:t>Get on the same page. ...</a:t>
            </a:r>
          </a:p>
          <a:p>
            <a:r>
              <a:rPr lang="en-US" sz="2400" dirty="0">
                <a:latin typeface="Book Antiqua" panose="02040602050305030304" pitchFamily="18" charset="0"/>
              </a:rPr>
              <a:t>Be role models. ...</a:t>
            </a:r>
          </a:p>
          <a:p>
            <a:r>
              <a:rPr lang="en-US" sz="2400" dirty="0">
                <a:latin typeface="Book Antiqua" panose="02040602050305030304" pitchFamily="18" charset="0"/>
              </a:rPr>
              <a:t>Clarify classroom and school rules. ...</a:t>
            </a:r>
          </a:p>
          <a:p>
            <a:r>
              <a:rPr lang="en-US" sz="2400" dirty="0">
                <a:latin typeface="Book Antiqua" panose="02040602050305030304" pitchFamily="18" charset="0"/>
              </a:rPr>
              <a:t>Teach all students problem solving. ...</a:t>
            </a:r>
          </a:p>
          <a:p>
            <a:r>
              <a:rPr lang="en-US" sz="2400" dirty="0">
                <a:latin typeface="Book Antiqua" panose="02040602050305030304" pitchFamily="18" charset="0"/>
              </a:rPr>
              <a:t>Set appropriate consequences. ...</a:t>
            </a:r>
          </a:p>
          <a:p>
            <a:r>
              <a:rPr lang="en-US" sz="2400" dirty="0">
                <a:latin typeface="Book Antiqua" panose="02040602050305030304" pitchFamily="18" charset="0"/>
              </a:rPr>
              <a:t>Praise students for good choices.</a:t>
            </a:r>
          </a:p>
          <a:p>
            <a:endParaRPr lang="en-IN" dirty="0"/>
          </a:p>
        </p:txBody>
      </p:sp>
      <p:sp>
        <p:nvSpPr>
          <p:cNvPr id="12" name="Footer Placeholder 11">
            <a:extLst>
              <a:ext uri="{FF2B5EF4-FFF2-40B4-BE49-F238E27FC236}">
                <a16:creationId xmlns:a16="http://schemas.microsoft.com/office/drawing/2014/main" id="{616C5C0F-CF8C-4F3B-ABA6-45B2035FD61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A36E300-9F21-426D-8AEC-11E5B05D6257}"/>
              </a:ext>
            </a:extLst>
          </p:cNvPr>
          <p:cNvSpPr>
            <a:spLocks noGrp="1"/>
          </p:cNvSpPr>
          <p:nvPr>
            <p:ph type="sldNum" sz="quarter" idx="12"/>
          </p:nvPr>
        </p:nvSpPr>
        <p:spPr/>
        <p:txBody>
          <a:bodyPr/>
          <a:lstStyle/>
          <a:p>
            <a:fld id="{EEC20904-64F3-4254-9857-B148700B1D60}" type="slidenum">
              <a:rPr lang="en-IN" smtClean="0"/>
              <a:t>117</a:t>
            </a:fld>
            <a:endParaRPr lang="en-IN"/>
          </a:p>
        </p:txBody>
      </p:sp>
    </p:spTree>
    <p:extLst>
      <p:ext uri="{BB962C8B-B14F-4D97-AF65-F5344CB8AC3E}">
        <p14:creationId xmlns:p14="http://schemas.microsoft.com/office/powerpoint/2010/main" val="41527101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8A3F-59F0-4399-A8E2-A9DA7FC3EDCB}"/>
              </a:ext>
            </a:extLst>
          </p:cNvPr>
          <p:cNvSpPr>
            <a:spLocks noGrp="1"/>
          </p:cNvSpPr>
          <p:nvPr>
            <p:ph type="title"/>
          </p:nvPr>
        </p:nvSpPr>
        <p:spPr>
          <a:xfrm>
            <a:off x="874220" y="0"/>
            <a:ext cx="9404723" cy="1400530"/>
          </a:xfrm>
        </p:spPr>
        <p:txBody>
          <a:bodyPr/>
          <a:lstStyle/>
          <a:p>
            <a:pPr algn="ctr"/>
            <a:r>
              <a:rPr lang="en-US" b="1" dirty="0">
                <a:latin typeface="Book Antiqua" panose="02040602050305030304" pitchFamily="18" charset="0"/>
              </a:rPr>
              <a:t>Cultural adaptation</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57614747-763E-4A00-9922-D3B7FD3E718B}"/>
              </a:ext>
            </a:extLst>
          </p:cNvPr>
          <p:cNvSpPr>
            <a:spLocks noGrp="1"/>
          </p:cNvSpPr>
          <p:nvPr>
            <p:ph idx="1"/>
          </p:nvPr>
        </p:nvSpPr>
        <p:spPr>
          <a:xfrm>
            <a:off x="0" y="1400530"/>
            <a:ext cx="12192000" cy="5457470"/>
          </a:xfrm>
        </p:spPr>
        <p:txBody>
          <a:bodyPr/>
          <a:lstStyle/>
          <a:p>
            <a:pPr algn="just">
              <a:lnSpc>
                <a:spcPct val="150000"/>
              </a:lnSpc>
            </a:pPr>
            <a:r>
              <a:rPr lang="en-US" sz="2400" b="1" dirty="0">
                <a:latin typeface="Book Antiqua" panose="02040602050305030304" pitchFamily="18" charset="0"/>
                <a:cs typeface="Times New Roman" panose="02020603050405020304" pitchFamily="18" charset="0"/>
              </a:rPr>
              <a:t>Cultural adaptation</a:t>
            </a:r>
            <a:r>
              <a:rPr lang="en-US" sz="2400" dirty="0">
                <a:latin typeface="Book Antiqua" panose="02040602050305030304" pitchFamily="18" charset="0"/>
                <a:cs typeface="Times New Roman" panose="02020603050405020304" pitchFamily="18" charset="0"/>
              </a:rPr>
              <a:t> is the process and time it takes a person to integrate into a new</a:t>
            </a:r>
            <a:r>
              <a:rPr lang="en-IN" sz="2400" dirty="0">
                <a:latin typeface="Book Antiqua" panose="02040602050305030304" pitchFamily="18" charset="0"/>
                <a:cs typeface="Times New Roman" panose="02020603050405020304" pitchFamily="18" charset="0"/>
              </a:rPr>
              <a:t> </a:t>
            </a:r>
            <a:r>
              <a:rPr lang="en-US" sz="2400" b="1" dirty="0">
                <a:latin typeface="Book Antiqua" panose="02040602050305030304" pitchFamily="18" charset="0"/>
                <a:cs typeface="Times New Roman" panose="02020603050405020304" pitchFamily="18" charset="0"/>
              </a:rPr>
              <a:t>culture</a:t>
            </a:r>
            <a:r>
              <a:rPr lang="en-US" sz="2400" dirty="0">
                <a:latin typeface="Book Antiqua" panose="02040602050305030304" pitchFamily="18" charset="0"/>
                <a:cs typeface="Times New Roman" panose="02020603050405020304" pitchFamily="18" charset="0"/>
              </a:rPr>
              <a:t> and feel comfortable within it. A person in this position may meet a wide range of emotions that the theory describes in four different stages. This includes the honeymoon period, culture shock, recovery, and adjustment stages.</a:t>
            </a:r>
          </a:p>
          <a:p>
            <a:pPr algn="just">
              <a:lnSpc>
                <a:spcPct val="150000"/>
              </a:lnSpc>
            </a:pPr>
            <a:r>
              <a:rPr lang="en-US" sz="2400" dirty="0">
                <a:latin typeface="Book Antiqua" panose="02040602050305030304" pitchFamily="18" charset="0"/>
                <a:cs typeface="Times New Roman" panose="02020603050405020304" pitchFamily="18" charset="0"/>
              </a:rPr>
              <a:t>There is no generally accepted theory in scientific research, but the stressful period of adjustment in a new culture is typically presented as a U-Curve pattern. The U-Curve is a rather simple reflection of reality, but it gives you a good basic understanding of cultural adaptation or adjustment. It shows 4 psychological stages people go through when moving to a foreign culture:</a:t>
            </a:r>
          </a:p>
          <a:p>
            <a:endParaRPr lang="en-IN" dirty="0"/>
          </a:p>
        </p:txBody>
      </p:sp>
      <p:sp>
        <p:nvSpPr>
          <p:cNvPr id="12" name="Footer Placeholder 11">
            <a:extLst>
              <a:ext uri="{FF2B5EF4-FFF2-40B4-BE49-F238E27FC236}">
                <a16:creationId xmlns:a16="http://schemas.microsoft.com/office/drawing/2014/main" id="{774657AC-2ABE-493F-B8FD-124716F1C04D}"/>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DE753F92-7CF0-4D05-AEBD-DCA2B2730B7E}"/>
              </a:ext>
            </a:extLst>
          </p:cNvPr>
          <p:cNvSpPr>
            <a:spLocks noGrp="1"/>
          </p:cNvSpPr>
          <p:nvPr>
            <p:ph type="sldNum" sz="quarter" idx="12"/>
          </p:nvPr>
        </p:nvSpPr>
        <p:spPr/>
        <p:txBody>
          <a:bodyPr/>
          <a:lstStyle/>
          <a:p>
            <a:fld id="{EEC20904-64F3-4254-9857-B148700B1D60}" type="slidenum">
              <a:rPr lang="en-IN" smtClean="0"/>
              <a:t>118</a:t>
            </a:fld>
            <a:endParaRPr lang="en-IN"/>
          </a:p>
        </p:txBody>
      </p:sp>
    </p:spTree>
    <p:extLst>
      <p:ext uri="{BB962C8B-B14F-4D97-AF65-F5344CB8AC3E}">
        <p14:creationId xmlns:p14="http://schemas.microsoft.com/office/powerpoint/2010/main" val="16431651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U-Curve Model illustrates the 4 stages of Cultural Adaptation">
            <a:extLst>
              <a:ext uri="{FF2B5EF4-FFF2-40B4-BE49-F238E27FC236}">
                <a16:creationId xmlns:a16="http://schemas.microsoft.com/office/drawing/2014/main" id="{9B01EA17-FF69-464A-A6E0-D7332DE5A6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2">
            <a:extLst>
              <a:ext uri="{FF2B5EF4-FFF2-40B4-BE49-F238E27FC236}">
                <a16:creationId xmlns:a16="http://schemas.microsoft.com/office/drawing/2014/main" id="{ACAB8DD2-C538-4B94-BF23-23585F745E4C}"/>
              </a:ext>
            </a:extLst>
          </p:cNvPr>
          <p:cNvSpPr>
            <a:spLocks noGrp="1"/>
          </p:cNvSpPr>
          <p:nvPr>
            <p:ph type="ftr" sz="quarter" idx="11"/>
          </p:nvPr>
        </p:nvSpPr>
        <p:spPr/>
        <p:txBody>
          <a:bodyPr/>
          <a:lstStyle/>
          <a:p>
            <a:r>
              <a:rPr lang="en-IN"/>
              <a:t>Dr.PC</a:t>
            </a:r>
          </a:p>
        </p:txBody>
      </p:sp>
      <p:sp>
        <p:nvSpPr>
          <p:cNvPr id="14" name="Slide Number Placeholder 13">
            <a:extLst>
              <a:ext uri="{FF2B5EF4-FFF2-40B4-BE49-F238E27FC236}">
                <a16:creationId xmlns:a16="http://schemas.microsoft.com/office/drawing/2014/main" id="{5ED698EE-B191-4A89-9DC1-33588DC740A3}"/>
              </a:ext>
            </a:extLst>
          </p:cNvPr>
          <p:cNvSpPr>
            <a:spLocks noGrp="1"/>
          </p:cNvSpPr>
          <p:nvPr>
            <p:ph type="sldNum" sz="quarter" idx="12"/>
          </p:nvPr>
        </p:nvSpPr>
        <p:spPr/>
        <p:txBody>
          <a:bodyPr/>
          <a:lstStyle/>
          <a:p>
            <a:fld id="{EEC20904-64F3-4254-9857-B148700B1D60}" type="slidenum">
              <a:rPr lang="en-IN" smtClean="0"/>
              <a:t>119</a:t>
            </a:fld>
            <a:endParaRPr lang="en-IN"/>
          </a:p>
        </p:txBody>
      </p:sp>
    </p:spTree>
    <p:extLst>
      <p:ext uri="{BB962C8B-B14F-4D97-AF65-F5344CB8AC3E}">
        <p14:creationId xmlns:p14="http://schemas.microsoft.com/office/powerpoint/2010/main" val="393101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A358E-5A1F-4A40-8BA5-985F690AA205}"/>
              </a:ext>
            </a:extLst>
          </p:cNvPr>
          <p:cNvSpPr>
            <a:spLocks noGrp="1"/>
          </p:cNvSpPr>
          <p:nvPr>
            <p:ph idx="1"/>
          </p:nvPr>
        </p:nvSpPr>
        <p:spPr>
          <a:xfrm>
            <a:off x="0" y="163773"/>
            <a:ext cx="12192000" cy="6523629"/>
          </a:xfrm>
        </p:spPr>
        <p:txBody>
          <a:bodyPr/>
          <a:lstStyle/>
          <a:p>
            <a:pPr>
              <a:lnSpc>
                <a:spcPct val="150000"/>
              </a:lnSpc>
            </a:pPr>
            <a:r>
              <a:rPr lang="en-US" altLang="en-US" sz="2800" dirty="0">
                <a:latin typeface="Bookman Old Style" panose="02050604050505020204" pitchFamily="18" charset="0"/>
              </a:rPr>
              <a:t>As a result of differences in language, people in different cultures will think about, perceive, and behave toward the world differently.</a:t>
            </a:r>
          </a:p>
          <a:p>
            <a:pPr>
              <a:lnSpc>
                <a:spcPct val="150000"/>
              </a:lnSpc>
            </a:pPr>
            <a:r>
              <a:rPr lang="en-US" altLang="en-US" sz="2800" dirty="0">
                <a:latin typeface="Bookman Old Style" panose="02050604050505020204" pitchFamily="18" charset="0"/>
              </a:rPr>
              <a:t>Reality itself is already embedded in language and therefore comes preformed.</a:t>
            </a:r>
            <a:r>
              <a:rPr lang="en-IN" altLang="en-US" sz="2800" dirty="0">
                <a:latin typeface="Bookman Old Style" panose="02050604050505020204" pitchFamily="18" charset="0"/>
              </a:rPr>
              <a:t> [</a:t>
            </a:r>
            <a:r>
              <a:rPr lang="en-US" sz="1400" b="1" dirty="0">
                <a:latin typeface="Bookman Old Style" panose="02050604050505020204" pitchFamily="18" charset="0"/>
              </a:rPr>
              <a:t>Reality</a:t>
            </a:r>
            <a:r>
              <a:rPr lang="en-US" sz="1400" dirty="0">
                <a:latin typeface="Bookman Old Style" panose="02050604050505020204" pitchFamily="18" charset="0"/>
              </a:rPr>
              <a:t> means anything that exists. ... Something close to </a:t>
            </a:r>
            <a:r>
              <a:rPr lang="en-US" sz="1400" b="1" dirty="0">
                <a:latin typeface="Bookman Old Style" panose="02050604050505020204" pitchFamily="18" charset="0"/>
              </a:rPr>
              <a:t>reality</a:t>
            </a:r>
            <a:r>
              <a:rPr lang="en-US" sz="1400" dirty="0">
                <a:latin typeface="Bookman Old Style" panose="02050604050505020204" pitchFamily="18" charset="0"/>
              </a:rPr>
              <a:t> is realistic. </a:t>
            </a:r>
            <a:r>
              <a:rPr lang="en-US" sz="1400" b="1" dirty="0" err="1">
                <a:latin typeface="Bookman Old Style" panose="02050604050505020204" pitchFamily="18" charset="0"/>
              </a:rPr>
              <a:t>Reality</a:t>
            </a:r>
            <a:r>
              <a:rPr lang="en-US" sz="1400" dirty="0" err="1">
                <a:latin typeface="Bookman Old Style" panose="02050604050505020204" pitchFamily="18" charset="0"/>
              </a:rPr>
              <a:t>is</a:t>
            </a:r>
            <a:r>
              <a:rPr lang="en-US" sz="1400" dirty="0">
                <a:latin typeface="Bookman Old Style" panose="02050604050505020204" pitchFamily="18" charset="0"/>
              </a:rPr>
              <a:t> the state of things as they are, rather than as they may appear or might be imagined. In a wider </a:t>
            </a:r>
            <a:r>
              <a:rPr lang="en-US" sz="1400" b="1" dirty="0">
                <a:latin typeface="Bookman Old Style" panose="02050604050505020204" pitchFamily="18" charset="0"/>
              </a:rPr>
              <a:t>definition</a:t>
            </a:r>
            <a:r>
              <a:rPr lang="en-US" sz="1400" dirty="0">
                <a:latin typeface="Bookman Old Style" panose="02050604050505020204" pitchFamily="18" charset="0"/>
              </a:rPr>
              <a:t>, </a:t>
            </a:r>
            <a:r>
              <a:rPr lang="en-US" sz="1400" b="1" dirty="0">
                <a:latin typeface="Bookman Old Style" panose="02050604050505020204" pitchFamily="18" charset="0"/>
              </a:rPr>
              <a:t>reality</a:t>
            </a:r>
            <a:r>
              <a:rPr lang="en-US" sz="1400" dirty="0">
                <a:latin typeface="Bookman Old Style" panose="02050604050505020204" pitchFamily="18" charset="0"/>
              </a:rPr>
              <a:t> includes everything that is and has been, whether or not we can see it and understand it.]</a:t>
            </a:r>
            <a:endParaRPr lang="en-US" altLang="en-US" sz="1400" dirty="0">
              <a:latin typeface="Bookman Old Style" panose="02050604050505020204" pitchFamily="18" charset="0"/>
            </a:endParaRPr>
          </a:p>
          <a:p>
            <a:pPr>
              <a:lnSpc>
                <a:spcPct val="150000"/>
              </a:lnSpc>
            </a:pPr>
            <a:r>
              <a:rPr lang="en-US" altLang="en-US" sz="2800" dirty="0">
                <a:latin typeface="Bookman Old Style" panose="02050604050505020204" pitchFamily="18" charset="0"/>
              </a:rPr>
              <a:t>Language determines, enabling and constraining, what is perceived and attended to in a culture, as well as the upper limits of knowledge.</a:t>
            </a:r>
          </a:p>
          <a:p>
            <a:endParaRPr lang="en-IN" dirty="0"/>
          </a:p>
        </p:txBody>
      </p:sp>
      <p:sp>
        <p:nvSpPr>
          <p:cNvPr id="11" name="Footer Placeholder 10">
            <a:extLst>
              <a:ext uri="{FF2B5EF4-FFF2-40B4-BE49-F238E27FC236}">
                <a16:creationId xmlns:a16="http://schemas.microsoft.com/office/drawing/2014/main" id="{A39B17B0-556F-4F6F-9035-38BE3964DA4E}"/>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A3AA0171-CF39-4C7D-A624-E83EADBC958A}"/>
              </a:ext>
            </a:extLst>
          </p:cNvPr>
          <p:cNvSpPr>
            <a:spLocks noGrp="1"/>
          </p:cNvSpPr>
          <p:nvPr>
            <p:ph type="sldNum" sz="quarter" idx="12"/>
          </p:nvPr>
        </p:nvSpPr>
        <p:spPr/>
        <p:txBody>
          <a:bodyPr/>
          <a:lstStyle/>
          <a:p>
            <a:fld id="{EEC20904-64F3-4254-9857-B148700B1D60}" type="slidenum">
              <a:rPr lang="en-IN" smtClean="0"/>
              <a:t>12</a:t>
            </a:fld>
            <a:endParaRPr lang="en-IN"/>
          </a:p>
        </p:txBody>
      </p:sp>
    </p:spTree>
    <p:extLst>
      <p:ext uri="{BB962C8B-B14F-4D97-AF65-F5344CB8AC3E}">
        <p14:creationId xmlns:p14="http://schemas.microsoft.com/office/powerpoint/2010/main" val="35936376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E0B7-2F17-43B4-9A28-2A7F0F123862}"/>
              </a:ext>
            </a:extLst>
          </p:cNvPr>
          <p:cNvSpPr>
            <a:spLocks noGrp="1"/>
          </p:cNvSpPr>
          <p:nvPr>
            <p:ph type="title"/>
          </p:nvPr>
        </p:nvSpPr>
        <p:spPr>
          <a:xfrm>
            <a:off x="0" y="141250"/>
            <a:ext cx="12192000" cy="1400530"/>
          </a:xfrm>
        </p:spPr>
        <p:txBody>
          <a:bodyPr/>
          <a:lstStyle/>
          <a:p>
            <a:pPr algn="ctr"/>
            <a:r>
              <a:rPr lang="en-IN" dirty="0"/>
              <a:t>Stage 1: The Honeymoon Stage</a:t>
            </a:r>
          </a:p>
        </p:txBody>
      </p:sp>
      <p:sp>
        <p:nvSpPr>
          <p:cNvPr id="3" name="Content Placeholder 2">
            <a:extLst>
              <a:ext uri="{FF2B5EF4-FFF2-40B4-BE49-F238E27FC236}">
                <a16:creationId xmlns:a16="http://schemas.microsoft.com/office/drawing/2014/main" id="{2AF9E3F1-3F73-48DF-9AE2-DEE13F22A64F}"/>
              </a:ext>
            </a:extLst>
          </p:cNvPr>
          <p:cNvSpPr>
            <a:spLocks noGrp="1"/>
          </p:cNvSpPr>
          <p:nvPr>
            <p:ph idx="1"/>
          </p:nvPr>
        </p:nvSpPr>
        <p:spPr>
          <a:xfrm>
            <a:off x="0" y="1541780"/>
            <a:ext cx="12192000" cy="5316220"/>
          </a:xfrm>
        </p:spPr>
        <p:txBody>
          <a:bodyPr/>
          <a:lstStyle/>
          <a:p>
            <a:pPr algn="just">
              <a:lnSpc>
                <a:spcPct val="150000"/>
              </a:lnSpc>
            </a:pPr>
            <a:r>
              <a:rPr lang="en-US" sz="2400" b="1" i="1" dirty="0">
                <a:latin typeface="Book Antiqua" panose="02040602050305030304" pitchFamily="18" charset="0"/>
                <a:cs typeface="Times New Roman" panose="02020603050405020304" pitchFamily="18" charset="0"/>
              </a:rPr>
              <a:t>Fascinated by the new culture</a:t>
            </a:r>
            <a:endParaRPr lang="en-IN" sz="2400" b="1" dirty="0">
              <a:latin typeface="Book Antiqua" panose="02040602050305030304" pitchFamily="18" charset="0"/>
              <a:cs typeface="Times New Roman" panose="02020603050405020304" pitchFamily="18" charset="0"/>
            </a:endParaRPr>
          </a:p>
          <a:p>
            <a:pPr marL="0" indent="0" algn="just">
              <a:lnSpc>
                <a:spcPct val="150000"/>
              </a:lnSpc>
              <a:buNone/>
            </a:pPr>
            <a:r>
              <a:rPr lang="en-IN" sz="2400" dirty="0">
                <a:latin typeface="Book Antiqua" panose="02040602050305030304" pitchFamily="18" charset="0"/>
                <a:cs typeface="Times New Roman" panose="02020603050405020304" pitchFamily="18" charset="0"/>
              </a:rPr>
              <a:t>	The first stage of cultural adaptation is called the </a:t>
            </a:r>
            <a:r>
              <a:rPr lang="en-IN" sz="2400" b="1" dirty="0">
                <a:latin typeface="Book Antiqua" panose="02040602050305030304" pitchFamily="18" charset="0"/>
                <a:cs typeface="Times New Roman" panose="02020603050405020304" pitchFamily="18" charset="0"/>
              </a:rPr>
              <a:t>honeymoon stage</a:t>
            </a:r>
            <a:r>
              <a:rPr lang="en-IN" sz="2400" dirty="0">
                <a:latin typeface="Book Antiqua" panose="02040602050305030304" pitchFamily="18" charset="0"/>
                <a:cs typeface="Times New Roman" panose="02020603050405020304" pitchFamily="18" charset="0"/>
              </a:rPr>
              <a:t>.</a:t>
            </a:r>
            <a:r>
              <a:rPr lang="en-US" sz="2400" dirty="0">
                <a:latin typeface="Book Antiqua" panose="02040602050305030304" pitchFamily="18" charset="0"/>
                <a:cs typeface="Times New Roman" panose="02020603050405020304" pitchFamily="18" charset="0"/>
              </a:rPr>
              <a:t> You just arrived and there are so many attractive new things to learn, it´s feels like a holiday</a:t>
            </a:r>
            <a:r>
              <a:rPr lang="en-IN" sz="2400" dirty="0">
                <a:latin typeface="Book Antiqua" panose="02040602050305030304" pitchFamily="18" charset="0"/>
                <a:cs typeface="Times New Roman" panose="02020603050405020304" pitchFamily="18" charset="0"/>
              </a:rPr>
              <a:t> tour</a:t>
            </a:r>
            <a:r>
              <a:rPr lang="en-US" sz="2400" dirty="0">
                <a:latin typeface="Book Antiqua" panose="02040602050305030304" pitchFamily="18" charset="0"/>
                <a:cs typeface="Times New Roman" panose="02020603050405020304" pitchFamily="18" charset="0"/>
              </a:rPr>
              <a:t> or honeymoon as some prefer to call it. The excitement of all the new things can give you a lot of energy and feelings; enough to beat or overlook possible problems and disappointment. The possibility to start all over in an unknown place can give a strong feeling of freedom. There are no expectations, no rules, no limitations; everything seems possible. This is the beginning of a dream come true.</a:t>
            </a:r>
          </a:p>
          <a:p>
            <a:endParaRPr lang="en-IN" dirty="0"/>
          </a:p>
        </p:txBody>
      </p:sp>
      <p:sp>
        <p:nvSpPr>
          <p:cNvPr id="12" name="Footer Placeholder 11">
            <a:extLst>
              <a:ext uri="{FF2B5EF4-FFF2-40B4-BE49-F238E27FC236}">
                <a16:creationId xmlns:a16="http://schemas.microsoft.com/office/drawing/2014/main" id="{20FB0D73-B145-479E-B79A-F3EFFE7D603B}"/>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927D124-BC29-4D32-BFE1-7358964F7D52}"/>
              </a:ext>
            </a:extLst>
          </p:cNvPr>
          <p:cNvSpPr>
            <a:spLocks noGrp="1"/>
          </p:cNvSpPr>
          <p:nvPr>
            <p:ph type="sldNum" sz="quarter" idx="12"/>
          </p:nvPr>
        </p:nvSpPr>
        <p:spPr/>
        <p:txBody>
          <a:bodyPr/>
          <a:lstStyle/>
          <a:p>
            <a:fld id="{EEC20904-64F3-4254-9857-B148700B1D60}" type="slidenum">
              <a:rPr lang="en-IN" smtClean="0"/>
              <a:t>120</a:t>
            </a:fld>
            <a:endParaRPr lang="en-IN"/>
          </a:p>
        </p:txBody>
      </p:sp>
    </p:spTree>
    <p:extLst>
      <p:ext uri="{BB962C8B-B14F-4D97-AF65-F5344CB8AC3E}">
        <p14:creationId xmlns:p14="http://schemas.microsoft.com/office/powerpoint/2010/main" val="41456886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01CBB-04BA-4B8C-A748-6673DF307B5B}"/>
              </a:ext>
            </a:extLst>
          </p:cNvPr>
          <p:cNvSpPr>
            <a:spLocks noGrp="1"/>
          </p:cNvSpPr>
          <p:nvPr>
            <p:ph idx="1"/>
          </p:nvPr>
        </p:nvSpPr>
        <p:spPr>
          <a:xfrm>
            <a:off x="1" y="0"/>
            <a:ext cx="12192000" cy="6858000"/>
          </a:xfrm>
        </p:spPr>
        <p:txBody>
          <a:bodyPr/>
          <a:lstStyle/>
          <a:p>
            <a:pPr algn="just" fontAlgn="base">
              <a:buFont typeface="Wingdings" panose="05000000000000000000" pitchFamily="2" charset="2"/>
              <a:buChar char="§"/>
            </a:pPr>
            <a:r>
              <a:rPr lang="en-US" sz="2800" i="1" dirty="0">
                <a:latin typeface="Book Antiqua" panose="02040602050305030304" pitchFamily="18" charset="0"/>
                <a:cs typeface="Times New Roman" panose="02020603050405020304" pitchFamily="18" charset="0"/>
              </a:rPr>
              <a:t>Focused on practical arrangements</a:t>
            </a:r>
            <a:endParaRPr lang="en-US" sz="2800" dirty="0">
              <a:latin typeface="Book Antiqua" panose="02040602050305030304" pitchFamily="18" charset="0"/>
              <a:cs typeface="Times New Roman" panose="02020603050405020304" pitchFamily="18" charset="0"/>
            </a:endParaRPr>
          </a:p>
          <a:p>
            <a:pPr marL="0" indent="0" algn="just" fontAlgn="base">
              <a:buNone/>
            </a:pPr>
            <a:r>
              <a:rPr lang="en-US" sz="2800" dirty="0">
                <a:latin typeface="Book Antiqua" panose="02040602050305030304" pitchFamily="18" charset="0"/>
                <a:cs typeface="Times New Roman" panose="02020603050405020304" pitchFamily="18" charset="0"/>
              </a:rPr>
              <a:t>	</a:t>
            </a:r>
          </a:p>
          <a:p>
            <a:pPr marL="0" indent="0" algn="just" fontAlgn="base">
              <a:lnSpc>
                <a:spcPct val="150000"/>
              </a:lnSpc>
              <a:buNone/>
            </a:pPr>
            <a:r>
              <a:rPr lang="en-US" sz="2800" dirty="0">
                <a:latin typeface="Book Antiqua" panose="02040602050305030304" pitchFamily="18" charset="0"/>
                <a:cs typeface="Times New Roman" panose="02020603050405020304" pitchFamily="18" charset="0"/>
              </a:rPr>
              <a:t>	In addition to learning your new environment you are focused on creating the practical basis of your new existence. You will notice that even the most basic things, such as the installation of gas, water and electricity, can take up a lot of time. Simply because you don´t know yet where to go or maybe because you don´t master the local language yet. In short, not only fun things also practical arrangements have to be newly discovered.</a:t>
            </a:r>
          </a:p>
          <a:p>
            <a:endParaRPr lang="en-IN" dirty="0"/>
          </a:p>
        </p:txBody>
      </p:sp>
      <p:sp>
        <p:nvSpPr>
          <p:cNvPr id="12" name="Footer Placeholder 11">
            <a:extLst>
              <a:ext uri="{FF2B5EF4-FFF2-40B4-BE49-F238E27FC236}">
                <a16:creationId xmlns:a16="http://schemas.microsoft.com/office/drawing/2014/main" id="{F0C8ED34-5BB0-4EB6-8D71-8B933A5CC6F9}"/>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3B3040D-A567-4351-829B-4280FBCAFFEF}"/>
              </a:ext>
            </a:extLst>
          </p:cNvPr>
          <p:cNvSpPr>
            <a:spLocks noGrp="1"/>
          </p:cNvSpPr>
          <p:nvPr>
            <p:ph type="sldNum" sz="quarter" idx="12"/>
          </p:nvPr>
        </p:nvSpPr>
        <p:spPr/>
        <p:txBody>
          <a:bodyPr/>
          <a:lstStyle/>
          <a:p>
            <a:fld id="{EEC20904-64F3-4254-9857-B148700B1D60}" type="slidenum">
              <a:rPr lang="en-IN" smtClean="0"/>
              <a:t>121</a:t>
            </a:fld>
            <a:endParaRPr lang="en-IN"/>
          </a:p>
        </p:txBody>
      </p:sp>
    </p:spTree>
    <p:extLst>
      <p:ext uri="{BB962C8B-B14F-4D97-AF65-F5344CB8AC3E}">
        <p14:creationId xmlns:p14="http://schemas.microsoft.com/office/powerpoint/2010/main" val="33264884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2E53-2E39-429A-A6D4-8DFF1BFFEE22}"/>
              </a:ext>
            </a:extLst>
          </p:cNvPr>
          <p:cNvSpPr>
            <a:spLocks noGrp="1"/>
          </p:cNvSpPr>
          <p:nvPr>
            <p:ph type="title"/>
          </p:nvPr>
        </p:nvSpPr>
        <p:spPr>
          <a:xfrm>
            <a:off x="0" y="0"/>
            <a:ext cx="12192000" cy="1400530"/>
          </a:xfrm>
        </p:spPr>
        <p:txBody>
          <a:bodyPr/>
          <a:lstStyle/>
          <a:p>
            <a:pPr algn="ctr"/>
            <a:r>
              <a:rPr lang="en-IN" dirty="0">
                <a:latin typeface="Book Antiqua" panose="02040602050305030304" pitchFamily="18" charset="0"/>
                <a:cs typeface="Times New Roman" panose="02020603050405020304" pitchFamily="18" charset="0"/>
              </a:rPr>
              <a:t>Stage 2: The Culture Shock Stage</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51C6AA81-8DA4-401A-9B83-607E68D31F60}"/>
              </a:ext>
            </a:extLst>
          </p:cNvPr>
          <p:cNvSpPr>
            <a:spLocks noGrp="1"/>
          </p:cNvSpPr>
          <p:nvPr>
            <p:ph idx="1"/>
          </p:nvPr>
        </p:nvSpPr>
        <p:spPr>
          <a:xfrm>
            <a:off x="0" y="1400530"/>
            <a:ext cx="12192000" cy="5457470"/>
          </a:xfrm>
        </p:spPr>
        <p:txBody>
          <a:bodyPr/>
          <a:lstStyle/>
          <a:p>
            <a:pPr algn="just">
              <a:lnSpc>
                <a:spcPct val="150000"/>
              </a:lnSpc>
            </a:pPr>
            <a:r>
              <a:rPr lang="en-US" sz="2800" b="1" i="1" dirty="0">
                <a:latin typeface="Book Antiqua" panose="02040602050305030304" pitchFamily="18" charset="0"/>
              </a:rPr>
              <a:t>Disappointed with the new culture</a:t>
            </a:r>
            <a:endParaRPr lang="en-IN" sz="2800" b="1" dirty="0">
              <a:latin typeface="Book Antiqua" panose="02040602050305030304" pitchFamily="18" charset="0"/>
              <a:cs typeface="Times New Roman" panose="02020603050405020304" pitchFamily="18" charset="0"/>
            </a:endParaRPr>
          </a:p>
          <a:p>
            <a:pPr marL="0" indent="0" algn="just">
              <a:lnSpc>
                <a:spcPct val="150000"/>
              </a:lnSpc>
              <a:buNone/>
            </a:pPr>
            <a:r>
              <a:rPr lang="en-IN" sz="2800" dirty="0">
                <a:latin typeface="Book Antiqua" panose="02040602050305030304" pitchFamily="18" charset="0"/>
                <a:cs typeface="Times New Roman" panose="02020603050405020304" pitchFamily="18" charset="0"/>
              </a:rPr>
              <a:t>	The second stage tends to start three to four months after arrival. It is characterized by the feeling of </a:t>
            </a:r>
            <a:r>
              <a:rPr lang="en-IN" sz="2800" b="1" dirty="0">
                <a:latin typeface="Book Antiqua" panose="02040602050305030304" pitchFamily="18" charset="0"/>
                <a:cs typeface="Times New Roman" panose="02020603050405020304" pitchFamily="18" charset="0"/>
              </a:rPr>
              <a:t>culture shock</a:t>
            </a:r>
            <a:r>
              <a:rPr lang="en-IN" sz="2800" dirty="0">
                <a:latin typeface="Book Antiqua" panose="02040602050305030304" pitchFamily="18" charset="0"/>
                <a:cs typeface="Times New Roman" panose="02020603050405020304" pitchFamily="18" charset="0"/>
              </a:rPr>
              <a:t>, also described as the sensation of confusion associated with experiencing a new culture. This stage can be difficult as people begin to notice extreme differences between their native culture and the new one. How would you feel if you did not like the food of the new culture and could not have the food you normally like to eat?</a:t>
            </a:r>
          </a:p>
          <a:p>
            <a:endParaRPr lang="en-IN" dirty="0"/>
          </a:p>
        </p:txBody>
      </p:sp>
      <p:sp>
        <p:nvSpPr>
          <p:cNvPr id="12" name="Footer Placeholder 11">
            <a:extLst>
              <a:ext uri="{FF2B5EF4-FFF2-40B4-BE49-F238E27FC236}">
                <a16:creationId xmlns:a16="http://schemas.microsoft.com/office/drawing/2014/main" id="{DE0D828A-35BE-48CF-B08D-0186766A575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1C57362-480C-4690-B485-0140B8CC150E}"/>
              </a:ext>
            </a:extLst>
          </p:cNvPr>
          <p:cNvSpPr>
            <a:spLocks noGrp="1"/>
          </p:cNvSpPr>
          <p:nvPr>
            <p:ph type="sldNum" sz="quarter" idx="12"/>
          </p:nvPr>
        </p:nvSpPr>
        <p:spPr/>
        <p:txBody>
          <a:bodyPr/>
          <a:lstStyle/>
          <a:p>
            <a:fld id="{EEC20904-64F3-4254-9857-B148700B1D60}" type="slidenum">
              <a:rPr lang="en-IN" smtClean="0"/>
              <a:t>122</a:t>
            </a:fld>
            <a:endParaRPr lang="en-IN"/>
          </a:p>
        </p:txBody>
      </p:sp>
    </p:spTree>
    <p:extLst>
      <p:ext uri="{BB962C8B-B14F-4D97-AF65-F5344CB8AC3E}">
        <p14:creationId xmlns:p14="http://schemas.microsoft.com/office/powerpoint/2010/main" val="15441683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894B9-7D7C-4074-8726-5D43DCA77CF0}"/>
              </a:ext>
            </a:extLst>
          </p:cNvPr>
          <p:cNvSpPr>
            <a:spLocks noGrp="1"/>
          </p:cNvSpPr>
          <p:nvPr>
            <p:ph idx="1"/>
          </p:nvPr>
        </p:nvSpPr>
        <p:spPr>
          <a:xfrm>
            <a:off x="0" y="0"/>
            <a:ext cx="12192000" cy="6858000"/>
          </a:xfrm>
        </p:spPr>
        <p:txBody>
          <a:bodyPr/>
          <a:lstStyle/>
          <a:p>
            <a:pPr algn="just">
              <a:lnSpc>
                <a:spcPct val="150000"/>
              </a:lnSpc>
            </a:pPr>
            <a:r>
              <a:rPr lang="en-US" sz="3600" dirty="0">
                <a:latin typeface="Book Antiqua" panose="02040602050305030304" pitchFamily="18" charset="0"/>
                <a:cs typeface="Times New Roman" panose="02020603050405020304" pitchFamily="18" charset="0"/>
              </a:rPr>
              <a:t>When everything practical has set up and your new life takes form, you must seriously manage with living a new cultural context on a daily basis. You understand your new life with the taken-for-granted structures, traditions, values and social norms of your home culture. Conflicts and negative consequences of intercultural contact are (in many cases) inevitable upon comparing rules, meanings, and beliefs between the two cultures.</a:t>
            </a:r>
          </a:p>
          <a:p>
            <a:endParaRPr lang="en-IN" dirty="0"/>
          </a:p>
        </p:txBody>
      </p:sp>
      <p:sp>
        <p:nvSpPr>
          <p:cNvPr id="12" name="Footer Placeholder 11">
            <a:extLst>
              <a:ext uri="{FF2B5EF4-FFF2-40B4-BE49-F238E27FC236}">
                <a16:creationId xmlns:a16="http://schemas.microsoft.com/office/drawing/2014/main" id="{B79C1E01-05A0-4A2D-965E-55360438E0A8}"/>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12C5FBC-684E-4CC1-860D-7F7E87DFED67}"/>
              </a:ext>
            </a:extLst>
          </p:cNvPr>
          <p:cNvSpPr>
            <a:spLocks noGrp="1"/>
          </p:cNvSpPr>
          <p:nvPr>
            <p:ph type="sldNum" sz="quarter" idx="12"/>
          </p:nvPr>
        </p:nvSpPr>
        <p:spPr/>
        <p:txBody>
          <a:bodyPr/>
          <a:lstStyle/>
          <a:p>
            <a:fld id="{EEC20904-64F3-4254-9857-B148700B1D60}" type="slidenum">
              <a:rPr lang="en-IN" smtClean="0"/>
              <a:t>123</a:t>
            </a:fld>
            <a:endParaRPr lang="en-IN"/>
          </a:p>
        </p:txBody>
      </p:sp>
    </p:spTree>
    <p:extLst>
      <p:ext uri="{BB962C8B-B14F-4D97-AF65-F5344CB8AC3E}">
        <p14:creationId xmlns:p14="http://schemas.microsoft.com/office/powerpoint/2010/main" val="1293971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D78FA-6ABC-4A37-945B-6FC89D9871F1}"/>
              </a:ext>
            </a:extLst>
          </p:cNvPr>
          <p:cNvSpPr>
            <a:spLocks noGrp="1"/>
          </p:cNvSpPr>
          <p:nvPr>
            <p:ph idx="1"/>
          </p:nvPr>
        </p:nvSpPr>
        <p:spPr>
          <a:xfrm>
            <a:off x="0" y="0"/>
            <a:ext cx="12192000" cy="6858000"/>
          </a:xfrm>
        </p:spPr>
        <p:txBody>
          <a:bodyPr/>
          <a:lstStyle/>
          <a:p>
            <a:pPr algn="just">
              <a:lnSpc>
                <a:spcPct val="150000"/>
              </a:lnSpc>
            </a:pPr>
            <a:r>
              <a:rPr lang="en-US" sz="3200" dirty="0">
                <a:latin typeface="Book Antiqua" panose="02040602050305030304" pitchFamily="18" charset="0"/>
                <a:cs typeface="Times New Roman" panose="02020603050405020304" pitchFamily="18" charset="0"/>
              </a:rPr>
              <a:t>Living in a no-man´s-land</a:t>
            </a:r>
          </a:p>
          <a:p>
            <a:pPr marL="0" indent="0" algn="just">
              <a:lnSpc>
                <a:spcPct val="150000"/>
              </a:lnSpc>
              <a:buNone/>
            </a:pPr>
            <a:r>
              <a:rPr lang="en-US" sz="3200" dirty="0">
                <a:latin typeface="Book Antiqua" panose="02040602050305030304" pitchFamily="18" charset="0"/>
                <a:cs typeface="Times New Roman" panose="02020603050405020304" pitchFamily="18" charset="0"/>
              </a:rPr>
              <a:t>	As you discover the cultural differences, you realize you have lost your home and it takes time to build up a new one. You are basically living in a no-man´s-land. The transitional phase of experiencing cultural issues and a sense of loss can cause a down period or depression. You may feel anything from confused to isolated to helpless to lonely to speechless to frustrated or even worse. You are officially culture shocked.</a:t>
            </a:r>
          </a:p>
          <a:p>
            <a:endParaRPr lang="en-IN" dirty="0"/>
          </a:p>
        </p:txBody>
      </p:sp>
      <p:sp>
        <p:nvSpPr>
          <p:cNvPr id="12" name="Footer Placeholder 11">
            <a:extLst>
              <a:ext uri="{FF2B5EF4-FFF2-40B4-BE49-F238E27FC236}">
                <a16:creationId xmlns:a16="http://schemas.microsoft.com/office/drawing/2014/main" id="{92A33FC8-816C-485D-A634-954CE0B5818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6D7CC2D-5190-40AB-A2BB-4F48C5DB1E13}"/>
              </a:ext>
            </a:extLst>
          </p:cNvPr>
          <p:cNvSpPr>
            <a:spLocks noGrp="1"/>
          </p:cNvSpPr>
          <p:nvPr>
            <p:ph type="sldNum" sz="quarter" idx="12"/>
          </p:nvPr>
        </p:nvSpPr>
        <p:spPr/>
        <p:txBody>
          <a:bodyPr/>
          <a:lstStyle/>
          <a:p>
            <a:fld id="{EEC20904-64F3-4254-9857-B148700B1D60}" type="slidenum">
              <a:rPr lang="en-IN" smtClean="0"/>
              <a:t>124</a:t>
            </a:fld>
            <a:endParaRPr lang="en-IN"/>
          </a:p>
        </p:txBody>
      </p:sp>
    </p:spTree>
    <p:extLst>
      <p:ext uri="{BB962C8B-B14F-4D97-AF65-F5344CB8AC3E}">
        <p14:creationId xmlns:p14="http://schemas.microsoft.com/office/powerpoint/2010/main" val="21358537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8081-2D20-4C5E-A76E-7EA3EBE51D4D}"/>
              </a:ext>
            </a:extLst>
          </p:cNvPr>
          <p:cNvSpPr>
            <a:spLocks noGrp="1"/>
          </p:cNvSpPr>
          <p:nvPr>
            <p:ph type="title"/>
          </p:nvPr>
        </p:nvSpPr>
        <p:spPr>
          <a:xfrm>
            <a:off x="874220" y="162786"/>
            <a:ext cx="9404723" cy="1400530"/>
          </a:xfrm>
        </p:spPr>
        <p:txBody>
          <a:bodyPr/>
          <a:lstStyle/>
          <a:p>
            <a:pPr algn="ctr"/>
            <a:r>
              <a:rPr lang="en-US" b="1" dirty="0">
                <a:latin typeface="Book Antiqua" panose="02040602050305030304" pitchFamily="18" charset="0"/>
              </a:rPr>
              <a:t>STAGE 3:  Recovery</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348E9B02-93EE-4F03-87A8-CE272AB11C2E}"/>
              </a:ext>
            </a:extLst>
          </p:cNvPr>
          <p:cNvSpPr>
            <a:spLocks noGrp="1"/>
          </p:cNvSpPr>
          <p:nvPr>
            <p:ph idx="1"/>
          </p:nvPr>
        </p:nvSpPr>
        <p:spPr>
          <a:xfrm>
            <a:off x="0" y="1563316"/>
            <a:ext cx="12192000" cy="5294684"/>
          </a:xfrm>
        </p:spPr>
        <p:txBody>
          <a:bodyPr/>
          <a:lstStyle/>
          <a:p>
            <a:pPr algn="just" fontAlgn="base">
              <a:lnSpc>
                <a:spcPct val="150000"/>
              </a:lnSpc>
            </a:pPr>
            <a:r>
              <a:rPr lang="en-US" sz="2400" i="1" dirty="0">
                <a:latin typeface="Book Antiqua" panose="02040602050305030304" pitchFamily="18" charset="0"/>
                <a:cs typeface="Times New Roman" panose="02020603050405020304" pitchFamily="18" charset="0"/>
              </a:rPr>
              <a:t>Learning to understand the new culture</a:t>
            </a:r>
            <a:endParaRPr lang="en-US" sz="2400" dirty="0">
              <a:latin typeface="Book Antiqua" panose="02040602050305030304" pitchFamily="18" charset="0"/>
              <a:cs typeface="Times New Roman" panose="02020603050405020304" pitchFamily="18" charset="0"/>
            </a:endParaRPr>
          </a:p>
          <a:p>
            <a:pPr marL="0" indent="0" algn="just" fontAlgn="base">
              <a:lnSpc>
                <a:spcPct val="150000"/>
              </a:lnSpc>
              <a:buNone/>
            </a:pPr>
            <a:r>
              <a:rPr lang="en-US" sz="2400" dirty="0">
                <a:latin typeface="Book Antiqua" panose="02040602050305030304" pitchFamily="18" charset="0"/>
                <a:cs typeface="Times New Roman" panose="02020603050405020304" pitchFamily="18" charset="0"/>
              </a:rPr>
              <a:t>	Recovering from culture shock is vital for a successful emigrant experience, but it is also difficult as you cannot force it. Connecting to the place, people and culture has to grow. You are in the process of accepting that things are different from what you are used to. It is important that you develop a new set of assumptions that help to understand and predict the new situations and behaviors. Adapting yourself, your mind and your expectations is the secret; don’t think you will be able to change those around you. Recovering from culture shock means going through ups and downs, often struggling up to a year to reach the next stage.</a:t>
            </a:r>
          </a:p>
          <a:p>
            <a:endParaRPr lang="en-IN" dirty="0"/>
          </a:p>
        </p:txBody>
      </p:sp>
      <p:sp>
        <p:nvSpPr>
          <p:cNvPr id="12" name="Footer Placeholder 11">
            <a:extLst>
              <a:ext uri="{FF2B5EF4-FFF2-40B4-BE49-F238E27FC236}">
                <a16:creationId xmlns:a16="http://schemas.microsoft.com/office/drawing/2014/main" id="{43562C7D-4764-452F-8176-42FD88F495D4}"/>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7881C58D-332F-4EB7-A091-A347BAD68265}"/>
              </a:ext>
            </a:extLst>
          </p:cNvPr>
          <p:cNvSpPr>
            <a:spLocks noGrp="1"/>
          </p:cNvSpPr>
          <p:nvPr>
            <p:ph type="sldNum" sz="quarter" idx="12"/>
          </p:nvPr>
        </p:nvSpPr>
        <p:spPr/>
        <p:txBody>
          <a:bodyPr/>
          <a:lstStyle/>
          <a:p>
            <a:fld id="{EEC20904-64F3-4254-9857-B148700B1D60}" type="slidenum">
              <a:rPr lang="en-IN" smtClean="0"/>
              <a:t>125</a:t>
            </a:fld>
            <a:endParaRPr lang="en-IN"/>
          </a:p>
        </p:txBody>
      </p:sp>
    </p:spTree>
    <p:extLst>
      <p:ext uri="{BB962C8B-B14F-4D97-AF65-F5344CB8AC3E}">
        <p14:creationId xmlns:p14="http://schemas.microsoft.com/office/powerpoint/2010/main" val="8143284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03CB9-07B5-4F09-BE91-ED2ECD719023}"/>
              </a:ext>
            </a:extLst>
          </p:cNvPr>
          <p:cNvSpPr>
            <a:spLocks noGrp="1"/>
          </p:cNvSpPr>
          <p:nvPr>
            <p:ph idx="1"/>
          </p:nvPr>
        </p:nvSpPr>
        <p:spPr>
          <a:xfrm>
            <a:off x="0" y="0"/>
            <a:ext cx="12192000" cy="6858000"/>
          </a:xfrm>
        </p:spPr>
        <p:txBody>
          <a:bodyPr/>
          <a:lstStyle/>
          <a:p>
            <a:pPr algn="just" fontAlgn="base">
              <a:lnSpc>
                <a:spcPct val="150000"/>
              </a:lnSpc>
            </a:pPr>
            <a:r>
              <a:rPr lang="en-US" sz="2800" i="1" dirty="0">
                <a:latin typeface="Book Antiqua" panose="02040602050305030304" pitchFamily="18" charset="0"/>
                <a:cs typeface="Times New Roman" panose="02020603050405020304" pitchFamily="18" charset="0"/>
              </a:rPr>
              <a:t>Developing a new identity</a:t>
            </a:r>
            <a:endParaRPr lang="en-US" sz="2800" dirty="0">
              <a:latin typeface="Book Antiqua" panose="02040602050305030304" pitchFamily="18" charset="0"/>
              <a:cs typeface="Times New Roman" panose="02020603050405020304" pitchFamily="18" charset="0"/>
            </a:endParaRPr>
          </a:p>
          <a:p>
            <a:pPr marL="0" indent="0" algn="just" fontAlgn="base">
              <a:lnSpc>
                <a:spcPct val="150000"/>
              </a:lnSpc>
              <a:buNone/>
            </a:pPr>
            <a:r>
              <a:rPr lang="en-US" sz="2800" dirty="0">
                <a:latin typeface="Book Antiqua" panose="02040602050305030304" pitchFamily="18" charset="0"/>
                <a:cs typeface="Times New Roman" panose="02020603050405020304" pitchFamily="18" charset="0"/>
              </a:rPr>
              <a:t>	As confusion and uncertainty regarding your role and identity in the new culture raise, you start looking for a balance between your old and new lives. Cross-cultural situations and the emptiness of living in a no-man´s-land invite you to look inside yourself in search for answers on personal questions. It is very common that emigrants struggle with the foundational questions of identity: Who am I? Who was I? Who will I be? What do I want from life? Where is my home? By expecting these questions you are filling up the emptiness and building a new sense of identity.</a:t>
            </a:r>
          </a:p>
          <a:p>
            <a:endParaRPr lang="en-IN" dirty="0"/>
          </a:p>
        </p:txBody>
      </p:sp>
      <p:sp>
        <p:nvSpPr>
          <p:cNvPr id="12" name="Footer Placeholder 11">
            <a:extLst>
              <a:ext uri="{FF2B5EF4-FFF2-40B4-BE49-F238E27FC236}">
                <a16:creationId xmlns:a16="http://schemas.microsoft.com/office/drawing/2014/main" id="{B47E6B20-8C1E-4AF9-8EFE-DFB2BA97BFB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DA5716B-8C92-4DE2-8725-839C45A768C1}"/>
              </a:ext>
            </a:extLst>
          </p:cNvPr>
          <p:cNvSpPr>
            <a:spLocks noGrp="1"/>
          </p:cNvSpPr>
          <p:nvPr>
            <p:ph type="sldNum" sz="quarter" idx="12"/>
          </p:nvPr>
        </p:nvSpPr>
        <p:spPr/>
        <p:txBody>
          <a:bodyPr/>
          <a:lstStyle/>
          <a:p>
            <a:fld id="{EEC20904-64F3-4254-9857-B148700B1D60}" type="slidenum">
              <a:rPr lang="en-IN" smtClean="0"/>
              <a:t>126</a:t>
            </a:fld>
            <a:endParaRPr lang="en-IN"/>
          </a:p>
        </p:txBody>
      </p:sp>
    </p:spTree>
    <p:extLst>
      <p:ext uri="{BB962C8B-B14F-4D97-AF65-F5344CB8AC3E}">
        <p14:creationId xmlns:p14="http://schemas.microsoft.com/office/powerpoint/2010/main" val="31952346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6AB0-41AA-4305-9948-E1A218C9539E}"/>
              </a:ext>
            </a:extLst>
          </p:cNvPr>
          <p:cNvSpPr>
            <a:spLocks noGrp="1"/>
          </p:cNvSpPr>
          <p:nvPr>
            <p:ph type="title"/>
          </p:nvPr>
        </p:nvSpPr>
        <p:spPr>
          <a:xfrm>
            <a:off x="874220" y="118947"/>
            <a:ext cx="9404723" cy="1400530"/>
          </a:xfrm>
        </p:spPr>
        <p:txBody>
          <a:bodyPr/>
          <a:lstStyle/>
          <a:p>
            <a:pPr algn="ctr"/>
            <a:r>
              <a:rPr lang="en-US" b="1" dirty="0">
                <a:latin typeface="Book Antiqua" panose="02040602050305030304" pitchFamily="18" charset="0"/>
              </a:rPr>
              <a:t>STAGE 4: Adjustment</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5692C296-60B2-4240-8FE8-54EEFCC25445}"/>
              </a:ext>
            </a:extLst>
          </p:cNvPr>
          <p:cNvSpPr>
            <a:spLocks noGrp="1"/>
          </p:cNvSpPr>
          <p:nvPr>
            <p:ph idx="1"/>
          </p:nvPr>
        </p:nvSpPr>
        <p:spPr>
          <a:xfrm>
            <a:off x="0" y="1519477"/>
            <a:ext cx="12192000" cy="5219575"/>
          </a:xfrm>
        </p:spPr>
        <p:txBody>
          <a:bodyPr>
            <a:normAutofit lnSpcReduction="10000"/>
          </a:bodyPr>
          <a:lstStyle/>
          <a:p>
            <a:pPr algn="just" fontAlgn="base">
              <a:lnSpc>
                <a:spcPct val="150000"/>
              </a:lnSpc>
            </a:pPr>
            <a:r>
              <a:rPr lang="en-US" sz="2800" i="1" dirty="0">
                <a:latin typeface="Book Antiqua" panose="02040602050305030304" pitchFamily="18" charset="0"/>
                <a:cs typeface="Times New Roman" panose="02020603050405020304" pitchFamily="18" charset="0"/>
              </a:rPr>
              <a:t>Adjusting to the new culture</a:t>
            </a:r>
            <a:endParaRPr lang="en-US" sz="2800" dirty="0">
              <a:latin typeface="Book Antiqua" panose="02040602050305030304" pitchFamily="18" charset="0"/>
              <a:cs typeface="Times New Roman" panose="02020603050405020304" pitchFamily="18" charset="0"/>
            </a:endParaRPr>
          </a:p>
          <a:p>
            <a:pPr marL="0" indent="0" algn="just" fontAlgn="base">
              <a:lnSpc>
                <a:spcPct val="150000"/>
              </a:lnSpc>
              <a:buNone/>
            </a:pPr>
            <a:r>
              <a:rPr lang="en-US" sz="2800" dirty="0">
                <a:latin typeface="Book Antiqua" panose="02040602050305030304" pitchFamily="18" charset="0"/>
                <a:cs typeface="Times New Roman" panose="02020603050405020304" pitchFamily="18" charset="0"/>
              </a:rPr>
              <a:t>	Congratulations! When you arrive at this point, you have made it through a tough period of life. Recovering from culture shock is a great achievement. You understand now that your chosen country is not paradise and that it has its own advantages and disadvantages seen from your point of view. With your freshly obtained cultural skills you can now appreciate your new home. You know that everything will be ok and you can work on living a satisfying and happy emigrant life.</a:t>
            </a:r>
          </a:p>
          <a:p>
            <a:endParaRPr lang="en-IN" dirty="0"/>
          </a:p>
        </p:txBody>
      </p:sp>
      <p:sp>
        <p:nvSpPr>
          <p:cNvPr id="12" name="Footer Placeholder 11">
            <a:extLst>
              <a:ext uri="{FF2B5EF4-FFF2-40B4-BE49-F238E27FC236}">
                <a16:creationId xmlns:a16="http://schemas.microsoft.com/office/drawing/2014/main" id="{C5BE87AF-4D38-401C-8A73-01B73B028311}"/>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4623887-6092-4D37-A58D-6ACEEC97D72E}"/>
              </a:ext>
            </a:extLst>
          </p:cNvPr>
          <p:cNvSpPr>
            <a:spLocks noGrp="1"/>
          </p:cNvSpPr>
          <p:nvPr>
            <p:ph type="sldNum" sz="quarter" idx="12"/>
          </p:nvPr>
        </p:nvSpPr>
        <p:spPr/>
        <p:txBody>
          <a:bodyPr/>
          <a:lstStyle/>
          <a:p>
            <a:fld id="{EEC20904-64F3-4254-9857-B148700B1D60}" type="slidenum">
              <a:rPr lang="en-IN" smtClean="0"/>
              <a:t>127</a:t>
            </a:fld>
            <a:endParaRPr lang="en-IN"/>
          </a:p>
        </p:txBody>
      </p:sp>
    </p:spTree>
    <p:extLst>
      <p:ext uri="{BB962C8B-B14F-4D97-AF65-F5344CB8AC3E}">
        <p14:creationId xmlns:p14="http://schemas.microsoft.com/office/powerpoint/2010/main" val="25991883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DE98C-1A52-4B07-9659-D9AA9151B900}"/>
              </a:ext>
            </a:extLst>
          </p:cNvPr>
          <p:cNvSpPr>
            <a:spLocks noGrp="1"/>
          </p:cNvSpPr>
          <p:nvPr>
            <p:ph idx="1"/>
          </p:nvPr>
        </p:nvSpPr>
        <p:spPr>
          <a:xfrm>
            <a:off x="0" y="0"/>
            <a:ext cx="12192000" cy="6858000"/>
          </a:xfrm>
        </p:spPr>
        <p:txBody>
          <a:bodyPr>
            <a:normAutofit fontScale="92500" lnSpcReduction="10000"/>
          </a:bodyPr>
          <a:lstStyle/>
          <a:p>
            <a:pPr algn="just">
              <a:lnSpc>
                <a:spcPct val="150000"/>
              </a:lnSpc>
            </a:pPr>
            <a:r>
              <a:rPr lang="en-US" sz="3600" dirty="0">
                <a:latin typeface="Book Antiqua" panose="02040602050305030304" pitchFamily="18" charset="0"/>
                <a:cs typeface="Times New Roman" panose="02020603050405020304" pitchFamily="18" charset="0"/>
              </a:rPr>
              <a:t>The emigrant life has challenged you and you have experienced that cultural adaptation is not easy at all. It requires character, flexibility and honesty to the new culture and its customs to beat culture shock. Interaction with the new culture forced you to step back from yourself and become aware of your cultural observations. You may or may not adjust completely to the new culture one day; fact is that to some degree you have already become a mediator between two cultures.</a:t>
            </a:r>
            <a:endParaRPr lang="en-IN" sz="3600" dirty="0">
              <a:latin typeface="Book Antiqua" panose="02040602050305030304" pitchFamily="18" charset="0"/>
            </a:endParaRPr>
          </a:p>
          <a:p>
            <a:endParaRPr lang="en-IN" dirty="0"/>
          </a:p>
        </p:txBody>
      </p:sp>
      <p:sp>
        <p:nvSpPr>
          <p:cNvPr id="12" name="Footer Placeholder 11">
            <a:extLst>
              <a:ext uri="{FF2B5EF4-FFF2-40B4-BE49-F238E27FC236}">
                <a16:creationId xmlns:a16="http://schemas.microsoft.com/office/drawing/2014/main" id="{C9D9CCFB-0577-46FC-B276-262AA9A84B09}"/>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55C6C6D7-139B-45C7-ABAB-2CE8F67AE943}"/>
              </a:ext>
            </a:extLst>
          </p:cNvPr>
          <p:cNvSpPr>
            <a:spLocks noGrp="1"/>
          </p:cNvSpPr>
          <p:nvPr>
            <p:ph type="sldNum" sz="quarter" idx="12"/>
          </p:nvPr>
        </p:nvSpPr>
        <p:spPr/>
        <p:txBody>
          <a:bodyPr/>
          <a:lstStyle/>
          <a:p>
            <a:fld id="{EEC20904-64F3-4254-9857-B148700B1D60}" type="slidenum">
              <a:rPr lang="en-IN" smtClean="0"/>
              <a:t>128</a:t>
            </a:fld>
            <a:endParaRPr lang="en-IN"/>
          </a:p>
        </p:txBody>
      </p:sp>
    </p:spTree>
    <p:extLst>
      <p:ext uri="{BB962C8B-B14F-4D97-AF65-F5344CB8AC3E}">
        <p14:creationId xmlns:p14="http://schemas.microsoft.com/office/powerpoint/2010/main" val="18261405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9CCB-4D4B-483E-ADAB-B8B40214E05A}"/>
              </a:ext>
            </a:extLst>
          </p:cNvPr>
          <p:cNvSpPr>
            <a:spLocks noGrp="1"/>
          </p:cNvSpPr>
          <p:nvPr>
            <p:ph type="title"/>
          </p:nvPr>
        </p:nvSpPr>
        <p:spPr>
          <a:xfrm>
            <a:off x="947817" y="47270"/>
            <a:ext cx="9404723" cy="1400530"/>
          </a:xfrm>
        </p:spPr>
        <p:txBody>
          <a:bodyPr/>
          <a:lstStyle/>
          <a:p>
            <a:pPr algn="ctr"/>
            <a:r>
              <a:rPr lang="en-IN" dirty="0">
                <a:latin typeface="Book Antiqua" panose="02040602050305030304" pitchFamily="18" charset="0"/>
              </a:rPr>
              <a:t>Language &amp; Culture</a:t>
            </a:r>
          </a:p>
        </p:txBody>
      </p:sp>
      <p:graphicFrame>
        <p:nvGraphicFramePr>
          <p:cNvPr id="7" name="Table 7">
            <a:extLst>
              <a:ext uri="{FF2B5EF4-FFF2-40B4-BE49-F238E27FC236}">
                <a16:creationId xmlns:a16="http://schemas.microsoft.com/office/drawing/2014/main" id="{541F39DE-1411-4FD6-9667-53310BFF91C2}"/>
              </a:ext>
            </a:extLst>
          </p:cNvPr>
          <p:cNvGraphicFramePr>
            <a:graphicFrameLocks noGrp="1"/>
          </p:cNvGraphicFramePr>
          <p:nvPr>
            <p:ph idx="1"/>
            <p:extLst>
              <p:ext uri="{D42A27DB-BD31-4B8C-83A1-F6EECF244321}">
                <p14:modId xmlns:p14="http://schemas.microsoft.com/office/powerpoint/2010/main" val="1198090074"/>
              </p:ext>
            </p:extLst>
          </p:nvPr>
        </p:nvGraphicFramePr>
        <p:xfrm>
          <a:off x="0" y="1447800"/>
          <a:ext cx="12192000" cy="536293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332162165"/>
                    </a:ext>
                  </a:extLst>
                </a:gridCol>
                <a:gridCol w="6096000">
                  <a:extLst>
                    <a:ext uri="{9D8B030D-6E8A-4147-A177-3AD203B41FA5}">
                      <a16:colId xmlns:a16="http://schemas.microsoft.com/office/drawing/2014/main" val="1667540493"/>
                    </a:ext>
                  </a:extLst>
                </a:gridCol>
              </a:tblGrid>
              <a:tr h="12945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Book Antiqua" panose="02040602050305030304" pitchFamily="18" charset="0"/>
                        </a:rPr>
                        <a:t>Language</a:t>
                      </a:r>
                    </a:p>
                    <a:p>
                      <a:pPr algn="ctr"/>
                      <a:endParaRPr lang="en-IN" sz="2800" dirty="0">
                        <a:latin typeface="Book Antiqua" panose="0204060205030503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Book Antiqua" panose="02040602050305030304" pitchFamily="18" charset="0"/>
                        </a:rPr>
                        <a:t>Culture</a:t>
                      </a:r>
                    </a:p>
                    <a:p>
                      <a:endParaRPr lang="en-IN" sz="2800" dirty="0">
                        <a:latin typeface="Book Antiqua" panose="02040602050305030304" pitchFamily="18" charset="0"/>
                      </a:endParaRPr>
                    </a:p>
                  </a:txBody>
                  <a:tcPr/>
                </a:tc>
                <a:extLst>
                  <a:ext uri="{0D108BD9-81ED-4DB2-BD59-A6C34878D82A}">
                    <a16:rowId xmlns:a16="http://schemas.microsoft.com/office/drawing/2014/main" val="2596108773"/>
                  </a:ext>
                </a:extLst>
              </a:tr>
              <a:tr h="406842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dirty="0">
                          <a:latin typeface="Book Antiqua" panose="02040602050305030304" pitchFamily="18" charset="0"/>
                        </a:rPr>
                        <a:t>Language is a system of communication which we used to express our ideas, feelings, emotions etc.</a:t>
                      </a:r>
                    </a:p>
                    <a:p>
                      <a:endParaRPr lang="en-IN" sz="2800" dirty="0">
                        <a:latin typeface="Book Antiqua" panose="0204060205030503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2800" dirty="0">
                          <a:latin typeface="Book Antiqua" panose="02040602050305030304" pitchFamily="18" charset="0"/>
                        </a:rPr>
                        <a:t>Culture taken in its widest ethnographic sense, which includes knowledge, belief, art, morals, custom, and any other capabilities and habits acquired by man as a member of society</a:t>
                      </a:r>
                      <a:r>
                        <a:rPr lang="en-US" sz="2800" dirty="0">
                          <a:solidFill>
                            <a:srgbClr val="000066"/>
                          </a:solidFill>
                          <a:latin typeface="Book Antiqua" panose="02040602050305030304" pitchFamily="18" charset="0"/>
                        </a:rPr>
                        <a:t>.</a:t>
                      </a:r>
                    </a:p>
                    <a:p>
                      <a:endParaRPr lang="en-IN" sz="2800" dirty="0">
                        <a:latin typeface="Book Antiqua" panose="02040602050305030304" pitchFamily="18" charset="0"/>
                      </a:endParaRPr>
                    </a:p>
                  </a:txBody>
                  <a:tcPr/>
                </a:tc>
                <a:extLst>
                  <a:ext uri="{0D108BD9-81ED-4DB2-BD59-A6C34878D82A}">
                    <a16:rowId xmlns:a16="http://schemas.microsoft.com/office/drawing/2014/main" val="2483013145"/>
                  </a:ext>
                </a:extLst>
              </a:tr>
            </a:tbl>
          </a:graphicData>
        </a:graphic>
      </p:graphicFrame>
      <p:sp>
        <p:nvSpPr>
          <p:cNvPr id="4" name="Footer Placeholder 3">
            <a:extLst>
              <a:ext uri="{FF2B5EF4-FFF2-40B4-BE49-F238E27FC236}">
                <a16:creationId xmlns:a16="http://schemas.microsoft.com/office/drawing/2014/main" id="{3621EEF7-28A0-4402-BC31-6D7EDA5FB736}"/>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146CD8B9-8232-4D13-9F1F-45B74B77EF5F}"/>
              </a:ext>
            </a:extLst>
          </p:cNvPr>
          <p:cNvSpPr>
            <a:spLocks noGrp="1"/>
          </p:cNvSpPr>
          <p:nvPr>
            <p:ph type="sldNum" sz="quarter" idx="12"/>
          </p:nvPr>
        </p:nvSpPr>
        <p:spPr/>
        <p:txBody>
          <a:bodyPr/>
          <a:lstStyle/>
          <a:p>
            <a:fld id="{EEC20904-64F3-4254-9857-B148700B1D60}" type="slidenum">
              <a:rPr lang="en-IN" smtClean="0"/>
              <a:t>129</a:t>
            </a:fld>
            <a:endParaRPr lang="en-IN"/>
          </a:p>
        </p:txBody>
      </p:sp>
    </p:spTree>
    <p:extLst>
      <p:ext uri="{BB962C8B-B14F-4D97-AF65-F5344CB8AC3E}">
        <p14:creationId xmlns:p14="http://schemas.microsoft.com/office/powerpoint/2010/main" val="277773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F0DF-06E5-49D7-8481-CAB3FE0576A9}"/>
              </a:ext>
            </a:extLst>
          </p:cNvPr>
          <p:cNvSpPr>
            <a:spLocks noGrp="1"/>
          </p:cNvSpPr>
          <p:nvPr>
            <p:ph type="title"/>
          </p:nvPr>
        </p:nvSpPr>
        <p:spPr>
          <a:xfrm>
            <a:off x="0" y="47270"/>
            <a:ext cx="12192000" cy="1400530"/>
          </a:xfrm>
        </p:spPr>
        <p:txBody>
          <a:bodyPr/>
          <a:lstStyle/>
          <a:p>
            <a:pPr algn="ctr"/>
            <a:r>
              <a:rPr lang="en-IN" dirty="0">
                <a:latin typeface="Book Antiqua" panose="02040602050305030304" pitchFamily="18" charset="0"/>
              </a:rPr>
              <a:t>Creating ICC Competence </a:t>
            </a:r>
          </a:p>
        </p:txBody>
      </p:sp>
      <p:sp>
        <p:nvSpPr>
          <p:cNvPr id="3" name="Content Placeholder 2">
            <a:extLst>
              <a:ext uri="{FF2B5EF4-FFF2-40B4-BE49-F238E27FC236}">
                <a16:creationId xmlns:a16="http://schemas.microsoft.com/office/drawing/2014/main" id="{54456FF5-B558-46A7-A309-9CF6D94093EC}"/>
              </a:ext>
            </a:extLst>
          </p:cNvPr>
          <p:cNvSpPr>
            <a:spLocks noGrp="1"/>
          </p:cNvSpPr>
          <p:nvPr>
            <p:ph idx="1"/>
          </p:nvPr>
        </p:nvSpPr>
        <p:spPr>
          <a:xfrm>
            <a:off x="0" y="1447800"/>
            <a:ext cx="12192000" cy="5362930"/>
          </a:xfrm>
        </p:spPr>
        <p:txBody>
          <a:bodyPr>
            <a:normAutofit lnSpcReduction="10000"/>
          </a:bodyPr>
          <a:lstStyle/>
          <a:p>
            <a:pPr algn="just" fontAlgn="base"/>
            <a:r>
              <a:rPr lang="en-US" sz="2400" dirty="0">
                <a:latin typeface="Bookman Old Style" panose="02050604050505020204" pitchFamily="18" charset="0"/>
              </a:rPr>
              <a:t>Intercultural competence is determined by the presence of cognitive, affective, and behavioral abilities that directly shape communication across cultures. These essential abilities can be separated into five specific skills that are obtained through education and experience:</a:t>
            </a:r>
          </a:p>
          <a:p>
            <a:pPr algn="just" fontAlgn="base"/>
            <a:r>
              <a:rPr lang="en-US" sz="2400" dirty="0">
                <a:latin typeface="Bookman Old Style" panose="02050604050505020204" pitchFamily="18" charset="0"/>
              </a:rPr>
              <a:t>Mindfulness: the ability of being cognitively aware of how the communication and interaction with others is developed. It is important to focus more in the process of the interaction than its outcome while maintaining in perspective the desired communication goals. For example, it would be better to formulate questions such as "What can I say or do to help this process?" rather than "What do they mean?"</a:t>
            </a:r>
          </a:p>
          <a:p>
            <a:pPr algn="just" fontAlgn="base"/>
            <a:r>
              <a:rPr lang="en-US" sz="2400" dirty="0">
                <a:latin typeface="Bookman Old Style" panose="02050604050505020204" pitchFamily="18" charset="0"/>
              </a:rPr>
              <a:t>Cognitive flexibility: the ability of creating new categories of information rather than keeping old categories. This skill includes opening to new information, taking more than one perspective, and understanding personal ways of interpreting messages and situations.</a:t>
            </a:r>
          </a:p>
          <a:p>
            <a:pPr marL="0" indent="0">
              <a:buNone/>
            </a:pPr>
            <a:endParaRPr lang="en-IN" dirty="0"/>
          </a:p>
        </p:txBody>
      </p:sp>
      <p:sp>
        <p:nvSpPr>
          <p:cNvPr id="4" name="Footer Placeholder 3">
            <a:extLst>
              <a:ext uri="{FF2B5EF4-FFF2-40B4-BE49-F238E27FC236}">
                <a16:creationId xmlns:a16="http://schemas.microsoft.com/office/drawing/2014/main" id="{CBEE757D-448F-402C-9B51-89DC2276325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87C3DAEE-D859-46BC-A0CF-F22C33C1B1EC}"/>
              </a:ext>
            </a:extLst>
          </p:cNvPr>
          <p:cNvSpPr>
            <a:spLocks noGrp="1"/>
          </p:cNvSpPr>
          <p:nvPr>
            <p:ph type="sldNum" sz="quarter" idx="12"/>
          </p:nvPr>
        </p:nvSpPr>
        <p:spPr/>
        <p:txBody>
          <a:bodyPr/>
          <a:lstStyle/>
          <a:p>
            <a:fld id="{EEC20904-64F3-4254-9857-B148700B1D60}" type="slidenum">
              <a:rPr lang="en-IN" smtClean="0"/>
              <a:t>13</a:t>
            </a:fld>
            <a:endParaRPr lang="en-IN"/>
          </a:p>
        </p:txBody>
      </p:sp>
    </p:spTree>
    <p:extLst>
      <p:ext uri="{BB962C8B-B14F-4D97-AF65-F5344CB8AC3E}">
        <p14:creationId xmlns:p14="http://schemas.microsoft.com/office/powerpoint/2010/main" val="21801963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FF193-52D1-4511-A5A2-BE5A481B066A}"/>
              </a:ext>
            </a:extLst>
          </p:cNvPr>
          <p:cNvSpPr>
            <a:spLocks noGrp="1"/>
          </p:cNvSpPr>
          <p:nvPr>
            <p:ph idx="1"/>
          </p:nvPr>
        </p:nvSpPr>
        <p:spPr>
          <a:xfrm>
            <a:off x="0" y="0"/>
            <a:ext cx="12192000" cy="6858000"/>
          </a:xfrm>
        </p:spPr>
        <p:txBody>
          <a:bodyPr>
            <a:normAutofit/>
          </a:bodyPr>
          <a:lstStyle/>
          <a:p>
            <a:pPr algn="just"/>
            <a:r>
              <a:rPr lang="en-US" sz="2800" b="1" dirty="0">
                <a:latin typeface="Book Antiqua" panose="02040602050305030304" pitchFamily="18" charset="0"/>
              </a:rPr>
              <a:t>Culture</a:t>
            </a:r>
            <a:r>
              <a:rPr lang="en-US" sz="2800" dirty="0">
                <a:latin typeface="Book Antiqua" panose="02040602050305030304" pitchFamily="18" charset="0"/>
              </a:rPr>
              <a:t> is a word for people’s ‘way of life’, i.e., the way groups do things. Different groups of people may have different cultures. A culture is passed on to the next generation by learning, whereas genetics are passed on by heredity. Culture is seen in people's writing, religion, music, clothes, cooking, and in what they do.</a:t>
            </a:r>
          </a:p>
          <a:p>
            <a:pPr algn="just">
              <a:buNone/>
            </a:pPr>
            <a:endParaRPr lang="en-US" sz="2800" dirty="0">
              <a:latin typeface="Book Antiqua" panose="02040602050305030304" pitchFamily="18" charset="0"/>
            </a:endParaRPr>
          </a:p>
          <a:p>
            <a:r>
              <a:rPr lang="en-US" sz="2800" dirty="0">
                <a:latin typeface="Book Antiqua" panose="02040602050305030304" pitchFamily="18" charset="0"/>
              </a:rPr>
              <a:t>The word 'culture' is most commonly used in three ways.</a:t>
            </a:r>
          </a:p>
          <a:p>
            <a:pPr lvl="1"/>
            <a:r>
              <a:rPr lang="en-US" sz="2800" dirty="0">
                <a:latin typeface="Book Antiqua" panose="02040602050305030304" pitchFamily="18" charset="0"/>
              </a:rPr>
              <a:t>Excellence of taste in the fine arts and humanities, also known as </a:t>
            </a:r>
            <a:r>
              <a:rPr lang="en-US" sz="2800" i="1" dirty="0">
                <a:latin typeface="Book Antiqua" panose="02040602050305030304" pitchFamily="18" charset="0"/>
              </a:rPr>
              <a:t>high culture</a:t>
            </a:r>
            <a:r>
              <a:rPr lang="en-US" sz="2800" dirty="0">
                <a:latin typeface="Book Antiqua" panose="02040602050305030304" pitchFamily="18" charset="0"/>
              </a:rPr>
              <a:t>.</a:t>
            </a:r>
          </a:p>
          <a:p>
            <a:pPr lvl="1"/>
            <a:r>
              <a:rPr lang="en-US" sz="2800" dirty="0">
                <a:latin typeface="Book Antiqua" panose="02040602050305030304" pitchFamily="18" charset="0"/>
              </a:rPr>
              <a:t>An integrated pattern of human knowledge, belief, and behavior.</a:t>
            </a:r>
          </a:p>
          <a:p>
            <a:pPr lvl="1"/>
            <a:r>
              <a:rPr lang="en-US" sz="2800" dirty="0">
                <a:latin typeface="Book Antiqua" panose="02040602050305030304" pitchFamily="18" charset="0"/>
              </a:rPr>
              <a:t>The outlook, attitudes, values, morals, goals, and customs shared by a society.</a:t>
            </a:r>
          </a:p>
          <a:p>
            <a:endParaRPr lang="en-IN" dirty="0"/>
          </a:p>
        </p:txBody>
      </p:sp>
      <p:sp>
        <p:nvSpPr>
          <p:cNvPr id="4" name="Footer Placeholder 3">
            <a:extLst>
              <a:ext uri="{FF2B5EF4-FFF2-40B4-BE49-F238E27FC236}">
                <a16:creationId xmlns:a16="http://schemas.microsoft.com/office/drawing/2014/main" id="{36186C7A-6109-4864-8518-608CF97B787C}"/>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97C60C5-FEB6-43D0-BC67-B9C489DD97C6}"/>
              </a:ext>
            </a:extLst>
          </p:cNvPr>
          <p:cNvSpPr>
            <a:spLocks noGrp="1"/>
          </p:cNvSpPr>
          <p:nvPr>
            <p:ph type="sldNum" sz="quarter" idx="12"/>
          </p:nvPr>
        </p:nvSpPr>
        <p:spPr/>
        <p:txBody>
          <a:bodyPr/>
          <a:lstStyle/>
          <a:p>
            <a:fld id="{EEC20904-64F3-4254-9857-B148700B1D60}" type="slidenum">
              <a:rPr lang="en-IN" smtClean="0"/>
              <a:t>130</a:t>
            </a:fld>
            <a:endParaRPr lang="en-IN"/>
          </a:p>
        </p:txBody>
      </p:sp>
    </p:spTree>
    <p:extLst>
      <p:ext uri="{BB962C8B-B14F-4D97-AF65-F5344CB8AC3E}">
        <p14:creationId xmlns:p14="http://schemas.microsoft.com/office/powerpoint/2010/main" val="680072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B03FA-FC10-45AC-974A-C9CC406F2AEA}"/>
              </a:ext>
            </a:extLst>
          </p:cNvPr>
          <p:cNvSpPr>
            <a:spLocks noGrp="1"/>
          </p:cNvSpPr>
          <p:nvPr>
            <p:ph idx="1"/>
          </p:nvPr>
        </p:nvSpPr>
        <p:spPr>
          <a:xfrm>
            <a:off x="0" y="0"/>
            <a:ext cx="12192000" cy="6858000"/>
          </a:xfrm>
        </p:spPr>
        <p:txBody>
          <a:bodyPr/>
          <a:lstStyle/>
          <a:p>
            <a:r>
              <a:rPr lang="en-US" sz="3200" dirty="0">
                <a:latin typeface="Book Antiqua" panose="02040602050305030304" pitchFamily="18" charset="0"/>
              </a:rPr>
              <a:t>Culture encompasses religion, food, what we wear, how we wear it, our language, marriage, music, what we believe is right or wrong, how we sit at the table, how we greet visitors, how we behave with loved ones, and a million other things,“</a:t>
            </a:r>
          </a:p>
          <a:p>
            <a:pPr marL="0" indent="0">
              <a:buNone/>
            </a:pPr>
            <a:endParaRPr lang="en-US" altLang="zh-TW" sz="3200" dirty="0"/>
          </a:p>
          <a:p>
            <a:pPr marL="0" indent="0">
              <a:buNone/>
            </a:pPr>
            <a:r>
              <a:rPr lang="en-US" altLang="zh-TW" sz="3200" dirty="0"/>
              <a:t>The Inseparable Relationship</a:t>
            </a:r>
          </a:p>
          <a:p>
            <a:pPr marL="0" indent="0" algn="just">
              <a:buNone/>
            </a:pPr>
            <a:r>
              <a:rPr lang="en-US" altLang="zh-TW" sz="3200" dirty="0">
                <a:latin typeface="Book Antiqua" panose="02040602050305030304" pitchFamily="18" charset="0"/>
              </a:rPr>
              <a:t>If we wish to master another language we need to become communicatively competent in that language. Linguistic accuracy is important for this communicative competence but is not sufficient. In acquiring the new language one needs to assimilate…a set of sociocultural rules that will guide the learner in the choice of appropriate forms.</a:t>
            </a:r>
            <a:endParaRPr lang="en-US" sz="3200" dirty="0">
              <a:latin typeface="Book Antiqua" panose="02040602050305030304" pitchFamily="18" charset="0"/>
            </a:endParaRPr>
          </a:p>
          <a:p>
            <a:pPr marL="0" indent="0">
              <a:buNone/>
            </a:pPr>
            <a:endParaRPr lang="en-US" sz="2800" dirty="0">
              <a:latin typeface="Book Antiqua" panose="02040602050305030304" pitchFamily="18" charset="0"/>
            </a:endParaRPr>
          </a:p>
          <a:p>
            <a:endParaRPr lang="en-IN" dirty="0"/>
          </a:p>
        </p:txBody>
      </p:sp>
      <p:sp>
        <p:nvSpPr>
          <p:cNvPr id="4" name="Footer Placeholder 3">
            <a:extLst>
              <a:ext uri="{FF2B5EF4-FFF2-40B4-BE49-F238E27FC236}">
                <a16:creationId xmlns:a16="http://schemas.microsoft.com/office/drawing/2014/main" id="{57FAD457-3816-4B01-AB1B-B5FD6274287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2302A026-7749-44D8-B0C1-91AD4300E71A}"/>
              </a:ext>
            </a:extLst>
          </p:cNvPr>
          <p:cNvSpPr>
            <a:spLocks noGrp="1"/>
          </p:cNvSpPr>
          <p:nvPr>
            <p:ph type="sldNum" sz="quarter" idx="12"/>
          </p:nvPr>
        </p:nvSpPr>
        <p:spPr/>
        <p:txBody>
          <a:bodyPr/>
          <a:lstStyle/>
          <a:p>
            <a:fld id="{EEC20904-64F3-4254-9857-B148700B1D60}" type="slidenum">
              <a:rPr lang="en-IN" smtClean="0"/>
              <a:t>131</a:t>
            </a:fld>
            <a:endParaRPr lang="en-IN"/>
          </a:p>
        </p:txBody>
      </p:sp>
    </p:spTree>
    <p:extLst>
      <p:ext uri="{BB962C8B-B14F-4D97-AF65-F5344CB8AC3E}">
        <p14:creationId xmlns:p14="http://schemas.microsoft.com/office/powerpoint/2010/main" val="38698241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F4E5-E69D-4139-9263-7F353E362D1B}"/>
              </a:ext>
            </a:extLst>
          </p:cNvPr>
          <p:cNvSpPr>
            <a:spLocks noGrp="1"/>
          </p:cNvSpPr>
          <p:nvPr>
            <p:ph type="title"/>
          </p:nvPr>
        </p:nvSpPr>
        <p:spPr>
          <a:xfrm>
            <a:off x="0" y="47270"/>
            <a:ext cx="12192000" cy="1400530"/>
          </a:xfrm>
        </p:spPr>
        <p:txBody>
          <a:bodyPr/>
          <a:lstStyle/>
          <a:p>
            <a:pPr algn="ctr"/>
            <a:r>
              <a:rPr lang="sl-SI" sz="4400" dirty="0">
                <a:solidFill>
                  <a:srgbClr val="002060"/>
                </a:solidFill>
                <a:latin typeface="Times New Roman" pitchFamily="18" charset="0"/>
                <a:cs typeface="Times New Roman" pitchFamily="18" charset="0"/>
              </a:rPr>
              <a:t>The structures of language reflect </a:t>
            </a:r>
            <a:r>
              <a:rPr lang="sl-SI"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COGNITIVE STRUCTURES</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en-IN" dirty="0"/>
          </a:p>
        </p:txBody>
      </p:sp>
      <p:sp>
        <p:nvSpPr>
          <p:cNvPr id="3" name="Content Placeholder 2">
            <a:extLst>
              <a:ext uri="{FF2B5EF4-FFF2-40B4-BE49-F238E27FC236}">
                <a16:creationId xmlns:a16="http://schemas.microsoft.com/office/drawing/2014/main" id="{29E3A215-69EC-4A3D-9CE6-DF464C1EE03A}"/>
              </a:ext>
            </a:extLst>
          </p:cNvPr>
          <p:cNvSpPr>
            <a:spLocks noGrp="1"/>
          </p:cNvSpPr>
          <p:nvPr>
            <p:ph idx="1"/>
          </p:nvPr>
        </p:nvSpPr>
        <p:spPr>
          <a:xfrm>
            <a:off x="0" y="1447800"/>
            <a:ext cx="12192000" cy="5362930"/>
          </a:xfrm>
        </p:spPr>
        <p:txBody>
          <a:bodyPr/>
          <a:lstStyle/>
          <a:p>
            <a:pPr marL="0" indent="0">
              <a:buNone/>
            </a:pPr>
            <a:endParaRPr lang="en-IN" dirty="0"/>
          </a:p>
          <a:p>
            <a:pPr marL="0" indent="0">
              <a:buNone/>
            </a:pPr>
            <a:endParaRPr lang="en-IN" dirty="0"/>
          </a:p>
        </p:txBody>
      </p:sp>
      <p:sp>
        <p:nvSpPr>
          <p:cNvPr id="4" name="Footer Placeholder 3">
            <a:extLst>
              <a:ext uri="{FF2B5EF4-FFF2-40B4-BE49-F238E27FC236}">
                <a16:creationId xmlns:a16="http://schemas.microsoft.com/office/drawing/2014/main" id="{F11B3EA4-E450-40EF-8FF0-2EBA78DADE0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B8225748-16FC-44D0-BDC5-9242CB857AE1}"/>
              </a:ext>
            </a:extLst>
          </p:cNvPr>
          <p:cNvSpPr>
            <a:spLocks noGrp="1"/>
          </p:cNvSpPr>
          <p:nvPr>
            <p:ph type="sldNum" sz="quarter" idx="12"/>
          </p:nvPr>
        </p:nvSpPr>
        <p:spPr/>
        <p:txBody>
          <a:bodyPr/>
          <a:lstStyle/>
          <a:p>
            <a:fld id="{EEC20904-64F3-4254-9857-B148700B1D60}" type="slidenum">
              <a:rPr lang="en-IN" smtClean="0"/>
              <a:t>132</a:t>
            </a:fld>
            <a:endParaRPr lang="en-IN"/>
          </a:p>
        </p:txBody>
      </p:sp>
      <p:graphicFrame>
        <p:nvGraphicFramePr>
          <p:cNvPr id="7" name="Table 7">
            <a:extLst>
              <a:ext uri="{FF2B5EF4-FFF2-40B4-BE49-F238E27FC236}">
                <a16:creationId xmlns:a16="http://schemas.microsoft.com/office/drawing/2014/main" id="{3CA980D0-6603-4D21-80FB-8CD22CE2B32E}"/>
              </a:ext>
            </a:extLst>
          </p:cNvPr>
          <p:cNvGraphicFramePr>
            <a:graphicFrameLocks noGrp="1"/>
          </p:cNvGraphicFramePr>
          <p:nvPr>
            <p:extLst>
              <p:ext uri="{D42A27DB-BD31-4B8C-83A1-F6EECF244321}">
                <p14:modId xmlns:p14="http://schemas.microsoft.com/office/powerpoint/2010/main" val="389528653"/>
              </p:ext>
            </p:extLst>
          </p:nvPr>
        </p:nvGraphicFramePr>
        <p:xfrm>
          <a:off x="0" y="1646764"/>
          <a:ext cx="12192000" cy="516396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72624891"/>
                    </a:ext>
                  </a:extLst>
                </a:gridCol>
                <a:gridCol w="6096000">
                  <a:extLst>
                    <a:ext uri="{9D8B030D-6E8A-4147-A177-3AD203B41FA5}">
                      <a16:colId xmlns:a16="http://schemas.microsoft.com/office/drawing/2014/main" val="2953658862"/>
                    </a:ext>
                  </a:extLst>
                </a:gridCol>
              </a:tblGrid>
              <a:tr h="5163966">
                <a:tc>
                  <a:txBody>
                    <a:bodyPr/>
                    <a:lstStyle/>
                    <a:p>
                      <a:endParaRPr lang="en-IN" dirty="0"/>
                    </a:p>
                    <a:p>
                      <a:r>
                        <a:rPr lang="sl-SI" sz="3200" dirty="0">
                          <a:solidFill>
                            <a:srgbClr val="D5113B"/>
                          </a:solidFill>
                          <a:latin typeface="Book Antiqua" panose="02040602050305030304" pitchFamily="18" charset="0"/>
                        </a:rPr>
                        <a:t>CULTURE</a:t>
                      </a:r>
                      <a:r>
                        <a:rPr lang="en-IN" sz="3200" dirty="0">
                          <a:solidFill>
                            <a:srgbClr val="D5113B"/>
                          </a:solidFill>
                          <a:latin typeface="Book Antiqua" panose="02040602050305030304" pitchFamily="18" charset="0"/>
                        </a:rPr>
                        <a:t>                      </a:t>
                      </a:r>
                      <a:r>
                        <a:rPr lang="sl-SI" sz="3200" dirty="0">
                          <a:solidFill>
                            <a:srgbClr val="D5113B"/>
                          </a:solidFill>
                          <a:latin typeface="Constantia" pitchFamily="18" charset="0"/>
                        </a:rPr>
                        <a:t>MIND</a:t>
                      </a:r>
                      <a:endParaRPr lang="en-IN" sz="3200" dirty="0">
                        <a:solidFill>
                          <a:srgbClr val="D5113B"/>
                        </a:solidFill>
                        <a:latin typeface="Constantia" pitchFamily="18" charset="0"/>
                      </a:endParaRPr>
                    </a:p>
                    <a:p>
                      <a:endParaRPr lang="en-IN" sz="3200" dirty="0">
                        <a:solidFill>
                          <a:srgbClr val="D5113B"/>
                        </a:solidFill>
                        <a:latin typeface="Constantia" pitchFamily="18" charset="0"/>
                      </a:endParaRPr>
                    </a:p>
                    <a:p>
                      <a:endParaRPr lang="en-IN" sz="3200" dirty="0">
                        <a:solidFill>
                          <a:srgbClr val="D5113B"/>
                        </a:solidFill>
                        <a:latin typeface="Constantia" pitchFamily="18" charset="0"/>
                      </a:endParaRPr>
                    </a:p>
                    <a:p>
                      <a:endParaRPr lang="en-IN" sz="3200" dirty="0">
                        <a:solidFill>
                          <a:srgbClr val="D5113B"/>
                        </a:solidFill>
                        <a:latin typeface="Constantia" pitchFamily="18" charset="0"/>
                      </a:endParaRPr>
                    </a:p>
                    <a:p>
                      <a:endParaRPr lang="en-IN" sz="3200" dirty="0">
                        <a:solidFill>
                          <a:srgbClr val="D5113B"/>
                        </a:solidFill>
                        <a:latin typeface="Constantia"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sz="3200" dirty="0">
                          <a:solidFill>
                            <a:srgbClr val="D5113B"/>
                          </a:solidFill>
                          <a:latin typeface="Constantia" pitchFamily="18" charset="0"/>
                        </a:rPr>
                        <a:t>LANGUAGE</a:t>
                      </a:r>
                    </a:p>
                    <a:p>
                      <a:pPr algn="ctr"/>
                      <a:endParaRPr lang="en-IN" sz="3200" dirty="0">
                        <a:latin typeface="Book Antiqua" panose="02040602050305030304" pitchFamily="18" charset="0"/>
                      </a:endParaRPr>
                    </a:p>
                  </a:txBody>
                  <a:tcPr/>
                </a:tc>
                <a:tc>
                  <a:txBody>
                    <a:bodyPr/>
                    <a:lstStyle/>
                    <a:p>
                      <a:r>
                        <a:rPr lang="en-US" sz="3600" b="1" dirty="0">
                          <a:solidFill>
                            <a:srgbClr val="0070C0"/>
                          </a:solidFill>
                          <a:latin typeface="Book Antiqua" panose="02040602050305030304" pitchFamily="18" charset="0"/>
                        </a:rPr>
                        <a:t>Content                </a:t>
                      </a:r>
                      <a:r>
                        <a:rPr lang="en-US" sz="3600" dirty="0">
                          <a:solidFill>
                            <a:srgbClr val="0070C0"/>
                          </a:solidFill>
                          <a:latin typeface="Book Antiqua" panose="02040602050305030304" pitchFamily="18" charset="0"/>
                        </a:rPr>
                        <a:t>Activities</a:t>
                      </a:r>
                    </a:p>
                    <a:p>
                      <a:endParaRPr lang="en-US" sz="3600" dirty="0">
                        <a:solidFill>
                          <a:srgbClr val="0070C0"/>
                        </a:solidFill>
                        <a:latin typeface="Book Antiqua" panose="02040602050305030304" pitchFamily="18" charset="0"/>
                      </a:endParaRPr>
                    </a:p>
                    <a:p>
                      <a:endParaRPr lang="en-US" sz="3600" dirty="0">
                        <a:solidFill>
                          <a:srgbClr val="0070C0"/>
                        </a:solidFill>
                        <a:latin typeface="Book Antiqua" panose="02040602050305030304" pitchFamily="18" charset="0"/>
                      </a:endParaRPr>
                    </a:p>
                    <a:p>
                      <a:endParaRPr lang="en-US" sz="3600" dirty="0">
                        <a:solidFill>
                          <a:srgbClr val="0070C0"/>
                        </a:solidFill>
                        <a:latin typeface="Book Antiqua" panose="0204060205030503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rgbClr val="C00000"/>
                          </a:solidFill>
                        </a:rPr>
                        <a:t>COGNITIVE STRUCTURES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600" dirty="0">
                        <a:solidFill>
                          <a:srgbClr val="C0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600" dirty="0">
                        <a:solidFill>
                          <a:srgbClr val="C0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rgbClr val="0070C0"/>
                          </a:solidFill>
                        </a:rPr>
                        <a:t>Assessment</a:t>
                      </a:r>
                      <a:endParaRPr lang="en-US" sz="3600" dirty="0">
                        <a:solidFill>
                          <a:srgbClr val="C00000"/>
                        </a:solidFill>
                      </a:endParaRPr>
                    </a:p>
                    <a:p>
                      <a:pPr algn="ctr"/>
                      <a:endParaRPr lang="en-US" sz="3600" dirty="0">
                        <a:solidFill>
                          <a:srgbClr val="0070C0"/>
                        </a:solidFill>
                        <a:latin typeface="Book Antiqua" panose="02040602050305030304" pitchFamily="18" charset="0"/>
                      </a:endParaRPr>
                    </a:p>
                  </a:txBody>
                  <a:tcPr/>
                </a:tc>
                <a:extLst>
                  <a:ext uri="{0D108BD9-81ED-4DB2-BD59-A6C34878D82A}">
                    <a16:rowId xmlns:a16="http://schemas.microsoft.com/office/drawing/2014/main" val="1612046341"/>
                  </a:ext>
                </a:extLst>
              </a:tr>
            </a:tbl>
          </a:graphicData>
        </a:graphic>
      </p:graphicFrame>
      <p:sp>
        <p:nvSpPr>
          <p:cNvPr id="9" name="Line 3">
            <a:extLst>
              <a:ext uri="{FF2B5EF4-FFF2-40B4-BE49-F238E27FC236}">
                <a16:creationId xmlns:a16="http://schemas.microsoft.com/office/drawing/2014/main" id="{D693F5F3-0533-4ADD-971D-F95A09A5A72F}"/>
              </a:ext>
            </a:extLst>
          </p:cNvPr>
          <p:cNvSpPr>
            <a:spLocks noChangeShapeType="1"/>
          </p:cNvSpPr>
          <p:nvPr/>
        </p:nvSpPr>
        <p:spPr bwMode="auto">
          <a:xfrm>
            <a:off x="2377440" y="2098319"/>
            <a:ext cx="1447800" cy="5532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 name="Line 3">
            <a:extLst>
              <a:ext uri="{FF2B5EF4-FFF2-40B4-BE49-F238E27FC236}">
                <a16:creationId xmlns:a16="http://schemas.microsoft.com/office/drawing/2014/main" id="{4689A4C2-44EB-4589-A0C2-813DB2A61D79}"/>
              </a:ext>
            </a:extLst>
          </p:cNvPr>
          <p:cNvSpPr>
            <a:spLocks noChangeShapeType="1"/>
          </p:cNvSpPr>
          <p:nvPr/>
        </p:nvSpPr>
        <p:spPr bwMode="auto">
          <a:xfrm flipH="1" flipV="1">
            <a:off x="2301239" y="2366294"/>
            <a:ext cx="1524001" cy="45719"/>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3" name="Line 3">
            <a:extLst>
              <a:ext uri="{FF2B5EF4-FFF2-40B4-BE49-F238E27FC236}">
                <a16:creationId xmlns:a16="http://schemas.microsoft.com/office/drawing/2014/main" id="{05DDB4A4-C9AE-4683-955E-583EE8351427}"/>
              </a:ext>
            </a:extLst>
          </p:cNvPr>
          <p:cNvSpPr>
            <a:spLocks noChangeShapeType="1"/>
          </p:cNvSpPr>
          <p:nvPr/>
        </p:nvSpPr>
        <p:spPr bwMode="auto">
          <a:xfrm>
            <a:off x="1081818" y="2628900"/>
            <a:ext cx="762000" cy="1600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4" name="Line 3">
            <a:extLst>
              <a:ext uri="{FF2B5EF4-FFF2-40B4-BE49-F238E27FC236}">
                <a16:creationId xmlns:a16="http://schemas.microsoft.com/office/drawing/2014/main" id="{A9019589-5680-46EA-9868-B9B3B2DA8B83}"/>
              </a:ext>
            </a:extLst>
          </p:cNvPr>
          <p:cNvSpPr>
            <a:spLocks noChangeShapeType="1"/>
          </p:cNvSpPr>
          <p:nvPr/>
        </p:nvSpPr>
        <p:spPr bwMode="auto">
          <a:xfrm flipH="1" flipV="1">
            <a:off x="1287447" y="2558701"/>
            <a:ext cx="762000" cy="1600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5" name="Line 3">
            <a:extLst>
              <a:ext uri="{FF2B5EF4-FFF2-40B4-BE49-F238E27FC236}">
                <a16:creationId xmlns:a16="http://schemas.microsoft.com/office/drawing/2014/main" id="{08E3172E-331D-4795-99F8-64347975215E}"/>
              </a:ext>
            </a:extLst>
          </p:cNvPr>
          <p:cNvSpPr>
            <a:spLocks noChangeShapeType="1"/>
          </p:cNvSpPr>
          <p:nvPr/>
        </p:nvSpPr>
        <p:spPr bwMode="auto">
          <a:xfrm flipV="1">
            <a:off x="3825240" y="2576484"/>
            <a:ext cx="838200" cy="1600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6" name="Line 3">
            <a:extLst>
              <a:ext uri="{FF2B5EF4-FFF2-40B4-BE49-F238E27FC236}">
                <a16:creationId xmlns:a16="http://schemas.microsoft.com/office/drawing/2014/main" id="{DED7FEC1-FDCC-4AF2-B9AC-7E1E3BF1E322}"/>
              </a:ext>
            </a:extLst>
          </p:cNvPr>
          <p:cNvSpPr>
            <a:spLocks noChangeShapeType="1"/>
          </p:cNvSpPr>
          <p:nvPr/>
        </p:nvSpPr>
        <p:spPr bwMode="auto">
          <a:xfrm flipH="1">
            <a:off x="3634573" y="2558701"/>
            <a:ext cx="838200" cy="1524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7" name="Line 3">
            <a:extLst>
              <a:ext uri="{FF2B5EF4-FFF2-40B4-BE49-F238E27FC236}">
                <a16:creationId xmlns:a16="http://schemas.microsoft.com/office/drawing/2014/main" id="{D66048F5-24E3-4216-8157-22E84379161E}"/>
              </a:ext>
            </a:extLst>
          </p:cNvPr>
          <p:cNvSpPr>
            <a:spLocks noChangeShapeType="1"/>
          </p:cNvSpPr>
          <p:nvPr/>
        </p:nvSpPr>
        <p:spPr bwMode="auto">
          <a:xfrm>
            <a:off x="7143721" y="2412012"/>
            <a:ext cx="575508" cy="122272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8" name="Line 3">
            <a:extLst>
              <a:ext uri="{FF2B5EF4-FFF2-40B4-BE49-F238E27FC236}">
                <a16:creationId xmlns:a16="http://schemas.microsoft.com/office/drawing/2014/main" id="{0AE04A35-4497-4E3A-9544-710CC4C335A0}"/>
              </a:ext>
            </a:extLst>
          </p:cNvPr>
          <p:cNvSpPr>
            <a:spLocks noChangeShapeType="1"/>
          </p:cNvSpPr>
          <p:nvPr/>
        </p:nvSpPr>
        <p:spPr bwMode="auto">
          <a:xfrm flipH="1">
            <a:off x="9943874" y="2261521"/>
            <a:ext cx="575508" cy="128178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9" name="Line 3">
            <a:extLst>
              <a:ext uri="{FF2B5EF4-FFF2-40B4-BE49-F238E27FC236}">
                <a16:creationId xmlns:a16="http://schemas.microsoft.com/office/drawing/2014/main" id="{FD5EC1F6-DA94-4119-BCD7-836CD8CB3047}"/>
              </a:ext>
            </a:extLst>
          </p:cNvPr>
          <p:cNvSpPr>
            <a:spLocks noChangeShapeType="1"/>
          </p:cNvSpPr>
          <p:nvPr/>
        </p:nvSpPr>
        <p:spPr bwMode="auto">
          <a:xfrm flipV="1">
            <a:off x="8961120" y="4480560"/>
            <a:ext cx="0" cy="92964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Tree>
    <p:extLst>
      <p:ext uri="{BB962C8B-B14F-4D97-AF65-F5344CB8AC3E}">
        <p14:creationId xmlns:p14="http://schemas.microsoft.com/office/powerpoint/2010/main" val="12993928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E102C-D037-4BFA-8D85-7A543EC6A952}"/>
              </a:ext>
            </a:extLst>
          </p:cNvPr>
          <p:cNvSpPr>
            <a:spLocks noGrp="1"/>
          </p:cNvSpPr>
          <p:nvPr>
            <p:ph idx="1"/>
          </p:nvPr>
        </p:nvSpPr>
        <p:spPr>
          <a:xfrm>
            <a:off x="0" y="0"/>
            <a:ext cx="12192000" cy="6858000"/>
          </a:xfrm>
        </p:spPr>
        <p:txBody>
          <a:bodyPr>
            <a:normAutofit/>
          </a:bodyPr>
          <a:lstStyle/>
          <a:p>
            <a:pPr marL="0" indent="0" algn="ctr" eaLnBrk="0" hangingPunct="0">
              <a:buNone/>
            </a:pPr>
            <a:r>
              <a:rPr lang="en-US" altLang="zh-TW" sz="3600" b="1" dirty="0">
                <a:latin typeface="Book Antiqua" panose="02040602050305030304" pitchFamily="18" charset="0"/>
              </a:rPr>
              <a:t>Speakers</a:t>
            </a:r>
          </a:p>
          <a:p>
            <a:pPr marL="0" indent="0" algn="ctr" eaLnBrk="0" hangingPunct="0">
              <a:buNone/>
            </a:pPr>
            <a:r>
              <a:rPr lang="en-US" altLang="zh-TW" sz="3600" b="1" dirty="0">
                <a:latin typeface="Book Antiqua" panose="02040602050305030304" pitchFamily="18" charset="0"/>
              </a:rPr>
              <a:t>(cultural context)</a:t>
            </a:r>
          </a:p>
          <a:p>
            <a:pPr marL="0" indent="0" eaLnBrk="0" hangingPunct="0">
              <a:buNone/>
            </a:pPr>
            <a:r>
              <a:rPr lang="en-US" altLang="zh-TW" sz="3600" b="1" dirty="0">
                <a:latin typeface="Book Antiqua" panose="02040602050305030304" pitchFamily="18" charset="0"/>
              </a:rPr>
              <a:t>							</a:t>
            </a:r>
            <a:r>
              <a:rPr lang="en-US" altLang="zh-TW" sz="3600" b="1" dirty="0"/>
              <a:t>Speakers</a:t>
            </a:r>
          </a:p>
          <a:p>
            <a:pPr marL="0" indent="0" eaLnBrk="0" hangingPunct="0">
              <a:buNone/>
            </a:pPr>
            <a:r>
              <a:rPr lang="en-US" altLang="zh-TW" sz="3600" b="1" dirty="0"/>
              <a:t>													World View B</a:t>
            </a:r>
          </a:p>
          <a:p>
            <a:pPr marL="0" indent="0" eaLnBrk="0" hangingPunct="0">
              <a:buNone/>
            </a:pPr>
            <a:r>
              <a:rPr lang="en-US" altLang="zh-TW" sz="3600" b="1" dirty="0"/>
              <a:t>	World View A</a:t>
            </a:r>
          </a:p>
          <a:p>
            <a:pPr marL="0" indent="0" eaLnBrk="0" hangingPunct="0">
              <a:buNone/>
            </a:pPr>
            <a:endParaRPr lang="en-US" altLang="zh-TW" sz="3600" b="1" dirty="0"/>
          </a:p>
          <a:p>
            <a:pPr marL="0" indent="0" eaLnBrk="0" hangingPunct="0">
              <a:buNone/>
            </a:pPr>
            <a:r>
              <a:rPr lang="en-US" altLang="zh-TW" sz="3600" b="1" dirty="0"/>
              <a:t>							Language 									Meaning</a:t>
            </a:r>
          </a:p>
          <a:p>
            <a:pPr marL="0" indent="0" eaLnBrk="0" hangingPunct="0">
              <a:buNone/>
            </a:pPr>
            <a:r>
              <a:rPr lang="en-US" altLang="zh-TW" sz="3600" b="1" dirty="0"/>
              <a:t>					(Symbolic Systems)						(Semantics)</a:t>
            </a:r>
          </a:p>
          <a:p>
            <a:pPr marL="0" indent="0" eaLnBrk="0" hangingPunct="0">
              <a:buNone/>
            </a:pPr>
            <a:endParaRPr lang="en-US" altLang="zh-TW" sz="3600" b="1" dirty="0"/>
          </a:p>
          <a:p>
            <a:pPr marL="0" indent="0" eaLnBrk="0" hangingPunct="0">
              <a:buNone/>
            </a:pPr>
            <a:r>
              <a:rPr lang="en-US" altLang="zh-TW" sz="3600" b="1" dirty="0"/>
              <a:t>Language										Meaning</a:t>
            </a:r>
          </a:p>
          <a:p>
            <a:pPr marL="0" indent="0" eaLnBrk="0" hangingPunct="0">
              <a:buNone/>
            </a:pPr>
            <a:endParaRPr lang="en-US" altLang="zh-TW" sz="3600" b="1" dirty="0">
              <a:latin typeface="Book Antiqua" panose="02040602050305030304" pitchFamily="18" charset="0"/>
            </a:endParaRPr>
          </a:p>
          <a:p>
            <a:endParaRPr lang="en-IN" dirty="0"/>
          </a:p>
        </p:txBody>
      </p:sp>
      <p:sp>
        <p:nvSpPr>
          <p:cNvPr id="4" name="Footer Placeholder 3">
            <a:extLst>
              <a:ext uri="{FF2B5EF4-FFF2-40B4-BE49-F238E27FC236}">
                <a16:creationId xmlns:a16="http://schemas.microsoft.com/office/drawing/2014/main" id="{2BB437BF-D7DC-4388-A56B-21976896FE2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A8C2FE2C-A953-4329-AB13-CC18619437AB}"/>
              </a:ext>
            </a:extLst>
          </p:cNvPr>
          <p:cNvSpPr>
            <a:spLocks noGrp="1"/>
          </p:cNvSpPr>
          <p:nvPr>
            <p:ph type="sldNum" sz="quarter" idx="12"/>
          </p:nvPr>
        </p:nvSpPr>
        <p:spPr/>
        <p:txBody>
          <a:bodyPr/>
          <a:lstStyle/>
          <a:p>
            <a:fld id="{EEC20904-64F3-4254-9857-B148700B1D60}" type="slidenum">
              <a:rPr lang="en-IN" smtClean="0"/>
              <a:t>133</a:t>
            </a:fld>
            <a:endParaRPr lang="en-IN"/>
          </a:p>
        </p:txBody>
      </p:sp>
      <p:sp>
        <p:nvSpPr>
          <p:cNvPr id="6" name="Line 45">
            <a:extLst>
              <a:ext uri="{FF2B5EF4-FFF2-40B4-BE49-F238E27FC236}">
                <a16:creationId xmlns:a16="http://schemas.microsoft.com/office/drawing/2014/main" id="{98E1F61E-E970-4534-9F1C-BBAF5DA631C9}"/>
              </a:ext>
            </a:extLst>
          </p:cNvPr>
          <p:cNvSpPr>
            <a:spLocks noChangeShapeType="1"/>
          </p:cNvSpPr>
          <p:nvPr/>
        </p:nvSpPr>
        <p:spPr bwMode="auto">
          <a:xfrm flipH="1">
            <a:off x="2762417" y="2486611"/>
            <a:ext cx="1205225" cy="2317522"/>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7" name="Line 45">
            <a:extLst>
              <a:ext uri="{FF2B5EF4-FFF2-40B4-BE49-F238E27FC236}">
                <a16:creationId xmlns:a16="http://schemas.microsoft.com/office/drawing/2014/main" id="{F8D4E008-341F-49E0-9A5F-DF3C89C8C9A1}"/>
              </a:ext>
            </a:extLst>
          </p:cNvPr>
          <p:cNvSpPr>
            <a:spLocks noChangeShapeType="1"/>
          </p:cNvSpPr>
          <p:nvPr/>
        </p:nvSpPr>
        <p:spPr bwMode="auto">
          <a:xfrm>
            <a:off x="5052059" y="2486611"/>
            <a:ext cx="2182033" cy="3259911"/>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8" name="Line 45">
            <a:extLst>
              <a:ext uri="{FF2B5EF4-FFF2-40B4-BE49-F238E27FC236}">
                <a16:creationId xmlns:a16="http://schemas.microsoft.com/office/drawing/2014/main" id="{7F3D2203-3624-4ABF-BACB-7C4A97985D53}"/>
              </a:ext>
            </a:extLst>
          </p:cNvPr>
          <p:cNvSpPr>
            <a:spLocks noChangeShapeType="1"/>
          </p:cNvSpPr>
          <p:nvPr/>
        </p:nvSpPr>
        <p:spPr bwMode="auto">
          <a:xfrm flipH="1">
            <a:off x="4937850" y="1799044"/>
            <a:ext cx="1205225" cy="2317522"/>
          </a:xfrm>
          <a:prstGeom prst="line">
            <a:avLst/>
          </a:prstGeom>
          <a:ln>
            <a:solidFill>
              <a:srgbClr val="002060"/>
            </a:solidFill>
            <a:headEnd type="triangle" w="sm" len="sm"/>
            <a:tailEnd type="triangle" w="sm" len="sm"/>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9" name="Line 45">
            <a:extLst>
              <a:ext uri="{FF2B5EF4-FFF2-40B4-BE49-F238E27FC236}">
                <a16:creationId xmlns:a16="http://schemas.microsoft.com/office/drawing/2014/main" id="{9F593DC9-8C39-4E28-B92E-CCA7AE9EB5B1}"/>
              </a:ext>
            </a:extLst>
          </p:cNvPr>
          <p:cNvSpPr>
            <a:spLocks noChangeShapeType="1"/>
          </p:cNvSpPr>
          <p:nvPr/>
        </p:nvSpPr>
        <p:spPr bwMode="auto">
          <a:xfrm>
            <a:off x="9019700" y="1831421"/>
            <a:ext cx="855999" cy="2317522"/>
          </a:xfrm>
          <a:prstGeom prst="line">
            <a:avLst/>
          </a:prstGeom>
          <a:ln>
            <a:solidFill>
              <a:srgbClr val="00B0F0"/>
            </a:solidFill>
            <a:headEnd type="triangle" w="sm" len="sm"/>
            <a:tailEnd type="triangle" w="sm" len="sm"/>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0" name="Line 45">
            <a:extLst>
              <a:ext uri="{FF2B5EF4-FFF2-40B4-BE49-F238E27FC236}">
                <a16:creationId xmlns:a16="http://schemas.microsoft.com/office/drawing/2014/main" id="{9B84C365-CF17-43E9-8951-792375686D1D}"/>
              </a:ext>
            </a:extLst>
          </p:cNvPr>
          <p:cNvSpPr>
            <a:spLocks noChangeShapeType="1"/>
          </p:cNvSpPr>
          <p:nvPr/>
        </p:nvSpPr>
        <p:spPr bwMode="auto">
          <a:xfrm flipH="1" flipV="1">
            <a:off x="6623823" y="5307595"/>
            <a:ext cx="2823875" cy="0"/>
          </a:xfrm>
          <a:prstGeom prst="line">
            <a:avLst/>
          </a:prstGeom>
          <a:ln>
            <a:solidFill>
              <a:srgbClr val="FFFF00"/>
            </a:solidFill>
            <a:headEnd type="triangle" w="sm" len="sm"/>
            <a:tailEnd type="triangle" w="sm" len="sm"/>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1" name="Line 45">
            <a:extLst>
              <a:ext uri="{FF2B5EF4-FFF2-40B4-BE49-F238E27FC236}">
                <a16:creationId xmlns:a16="http://schemas.microsoft.com/office/drawing/2014/main" id="{A0A5C4D1-DCBB-4881-918C-7984116CE9AB}"/>
              </a:ext>
            </a:extLst>
          </p:cNvPr>
          <p:cNvSpPr>
            <a:spLocks noChangeShapeType="1"/>
          </p:cNvSpPr>
          <p:nvPr/>
        </p:nvSpPr>
        <p:spPr bwMode="auto">
          <a:xfrm flipH="1" flipV="1">
            <a:off x="3098084" y="6350779"/>
            <a:ext cx="2589038" cy="83309"/>
          </a:xfrm>
          <a:prstGeom prst="line">
            <a:avLst/>
          </a:prstGeom>
          <a:ln>
            <a:solidFill>
              <a:srgbClr val="0070C0"/>
            </a:solidFill>
            <a:headEnd type="triangle" w="sm" len="sm"/>
            <a:tailEnd type="triangle" w="sm" len="sm"/>
          </a:ln>
        </p:spPr>
        <p:style>
          <a:lnRef idx="3">
            <a:schemeClr val="dk1"/>
          </a:lnRef>
          <a:fillRef idx="0">
            <a:schemeClr val="dk1"/>
          </a:fillRef>
          <a:effectRef idx="2">
            <a:schemeClr val="dk1"/>
          </a:effectRef>
          <a:fontRef idx="minor">
            <a:schemeClr val="tx1"/>
          </a:fontRef>
        </p:style>
        <p:txBody>
          <a:bodyPr/>
          <a:lstStyle/>
          <a:p>
            <a:endParaRPr lang="en-US" dirty="0"/>
          </a:p>
        </p:txBody>
      </p:sp>
    </p:spTree>
    <p:extLst>
      <p:ext uri="{BB962C8B-B14F-4D97-AF65-F5344CB8AC3E}">
        <p14:creationId xmlns:p14="http://schemas.microsoft.com/office/powerpoint/2010/main" val="10441022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9CD1-64F2-41D4-AC1E-B41960883ABD}"/>
              </a:ext>
            </a:extLst>
          </p:cNvPr>
          <p:cNvSpPr>
            <a:spLocks noGrp="1"/>
          </p:cNvSpPr>
          <p:nvPr>
            <p:ph type="title"/>
          </p:nvPr>
        </p:nvSpPr>
        <p:spPr>
          <a:xfrm>
            <a:off x="947817" y="47270"/>
            <a:ext cx="9404723" cy="1400530"/>
          </a:xfrm>
        </p:spPr>
        <p:txBody>
          <a:bodyPr/>
          <a:lstStyle/>
          <a:p>
            <a:pPr algn="ctr"/>
            <a:r>
              <a:rPr lang="en-US" b="1" dirty="0">
                <a:latin typeface="Book Antiqua" panose="02040602050305030304" pitchFamily="18" charset="0"/>
              </a:rPr>
              <a:t>Language</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93CA7A7B-268C-41BC-B272-CB9BE33E73F9}"/>
              </a:ext>
            </a:extLst>
          </p:cNvPr>
          <p:cNvSpPr>
            <a:spLocks noGrp="1"/>
          </p:cNvSpPr>
          <p:nvPr>
            <p:ph idx="1"/>
          </p:nvPr>
        </p:nvSpPr>
        <p:spPr>
          <a:xfrm>
            <a:off x="0" y="1447800"/>
            <a:ext cx="12192000" cy="5362930"/>
          </a:xfrm>
        </p:spPr>
        <p:txBody>
          <a:bodyPr/>
          <a:lstStyle/>
          <a:p>
            <a:pPr lvl="1">
              <a:spcBef>
                <a:spcPts val="500"/>
              </a:spcBef>
              <a:spcAft>
                <a:spcPts val="500"/>
              </a:spcAft>
              <a:buFont typeface="Wingdings" pitchFamily="2" charset="2"/>
              <a:buChar char="q"/>
            </a:pPr>
            <a:r>
              <a:rPr lang="en-US" sz="2400" dirty="0">
                <a:latin typeface="Book Antiqua" panose="02040602050305030304" pitchFamily="18" charset="0"/>
              </a:rPr>
              <a:t>System of human communication utilizing arbitrary vocal (or visual) symbols for the exchange of information. </a:t>
            </a:r>
          </a:p>
          <a:p>
            <a:pPr lvl="1">
              <a:spcBef>
                <a:spcPts val="500"/>
              </a:spcBef>
              <a:spcAft>
                <a:spcPts val="500"/>
              </a:spcAft>
              <a:buNone/>
            </a:pPr>
            <a:endParaRPr lang="en-US" sz="2400" dirty="0">
              <a:latin typeface="Book Antiqua" panose="02040602050305030304" pitchFamily="18" charset="0"/>
            </a:endParaRPr>
          </a:p>
          <a:p>
            <a:pPr>
              <a:spcBef>
                <a:spcPts val="500"/>
              </a:spcBef>
              <a:spcAft>
                <a:spcPts val="500"/>
              </a:spcAft>
              <a:buFont typeface="Wingdings" pitchFamily="2" charset="2"/>
              <a:buChar char="v"/>
            </a:pPr>
            <a:r>
              <a:rPr lang="en-US" sz="2400" b="1" dirty="0">
                <a:latin typeface="Book Antiqua" panose="02040602050305030304" pitchFamily="18" charset="0"/>
              </a:rPr>
              <a:t>Minimal linguistic event involves</a:t>
            </a:r>
            <a:r>
              <a:rPr lang="en-US" sz="2400" dirty="0">
                <a:latin typeface="Book Antiqua" panose="02040602050305030304" pitchFamily="18" charset="0"/>
              </a:rPr>
              <a:t>: </a:t>
            </a:r>
          </a:p>
          <a:p>
            <a:pPr lvl="1">
              <a:spcBef>
                <a:spcPts val="500"/>
              </a:spcBef>
              <a:spcAft>
                <a:spcPts val="500"/>
              </a:spcAft>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two human beings with </a:t>
            </a:r>
          </a:p>
          <a:p>
            <a:pPr lvl="1">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healthy auditory systems (receiver), </a:t>
            </a:r>
          </a:p>
          <a:p>
            <a:pPr lvl="1">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healthy vocal systems (transmitter), </a:t>
            </a:r>
          </a:p>
          <a:p>
            <a:pPr lvl="1">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healthy nervous systems connecting 2 and 3</a:t>
            </a:r>
          </a:p>
          <a:p>
            <a:pPr lvl="1">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healthy brains; </a:t>
            </a:r>
          </a:p>
          <a:p>
            <a:pPr lvl="1">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a physical link between the two humans </a:t>
            </a:r>
          </a:p>
          <a:p>
            <a:pPr lvl="1">
              <a:buFont typeface="Wingdings" pitchFamily="2" charset="2"/>
              <a:buChar char="Ø"/>
            </a:pPr>
            <a:r>
              <a:rPr lang="en-US" sz="2400" dirty="0">
                <a:latin typeface="Book Antiqua" panose="02040602050305030304" pitchFamily="18" charset="0"/>
                <a:cs typeface="Times New Roman" pitchFamily="18" charset="0"/>
              </a:rPr>
              <a:t>	</a:t>
            </a:r>
            <a:r>
              <a:rPr lang="en-US" sz="2400" dirty="0">
                <a:latin typeface="Book Antiqua" panose="02040602050305030304" pitchFamily="18" charset="0"/>
              </a:rPr>
              <a:t>a shared grammar</a:t>
            </a:r>
          </a:p>
          <a:p>
            <a:endParaRPr lang="en-IN" dirty="0"/>
          </a:p>
        </p:txBody>
      </p:sp>
      <p:sp>
        <p:nvSpPr>
          <p:cNvPr id="4" name="Footer Placeholder 3">
            <a:extLst>
              <a:ext uri="{FF2B5EF4-FFF2-40B4-BE49-F238E27FC236}">
                <a16:creationId xmlns:a16="http://schemas.microsoft.com/office/drawing/2014/main" id="{BE9440F4-AB31-4B92-9B99-8900383FCFE5}"/>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8B1262C-8F32-4F52-A5FE-C0BD701B2B99}"/>
              </a:ext>
            </a:extLst>
          </p:cNvPr>
          <p:cNvSpPr>
            <a:spLocks noGrp="1"/>
          </p:cNvSpPr>
          <p:nvPr>
            <p:ph type="sldNum" sz="quarter" idx="12"/>
          </p:nvPr>
        </p:nvSpPr>
        <p:spPr/>
        <p:txBody>
          <a:bodyPr/>
          <a:lstStyle/>
          <a:p>
            <a:fld id="{EEC20904-64F3-4254-9857-B148700B1D60}" type="slidenum">
              <a:rPr lang="en-IN" smtClean="0"/>
              <a:t>134</a:t>
            </a:fld>
            <a:endParaRPr lang="en-IN"/>
          </a:p>
        </p:txBody>
      </p:sp>
    </p:spTree>
    <p:extLst>
      <p:ext uri="{BB962C8B-B14F-4D97-AF65-F5344CB8AC3E}">
        <p14:creationId xmlns:p14="http://schemas.microsoft.com/office/powerpoint/2010/main" val="41175903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74E8-A9D9-4DF1-ADB9-223710D7C56C}"/>
              </a:ext>
            </a:extLst>
          </p:cNvPr>
          <p:cNvSpPr>
            <a:spLocks noGrp="1"/>
          </p:cNvSpPr>
          <p:nvPr>
            <p:ph type="title"/>
          </p:nvPr>
        </p:nvSpPr>
        <p:spPr>
          <a:xfrm>
            <a:off x="874220" y="47270"/>
            <a:ext cx="9404723" cy="1400530"/>
          </a:xfrm>
        </p:spPr>
        <p:txBody>
          <a:bodyPr/>
          <a:lstStyle/>
          <a:p>
            <a:pPr algn="ctr"/>
            <a:r>
              <a:rPr lang="en-US" sz="4400" b="1" dirty="0"/>
              <a:t>Why is language important?</a:t>
            </a:r>
            <a:br>
              <a:rPr lang="en-US" sz="4400" b="1" dirty="0"/>
            </a:br>
            <a:endParaRPr lang="en-IN" dirty="0"/>
          </a:p>
        </p:txBody>
      </p:sp>
      <p:sp>
        <p:nvSpPr>
          <p:cNvPr id="3" name="Content Placeholder 2">
            <a:extLst>
              <a:ext uri="{FF2B5EF4-FFF2-40B4-BE49-F238E27FC236}">
                <a16:creationId xmlns:a16="http://schemas.microsoft.com/office/drawing/2014/main" id="{679DEA18-6455-4149-8556-BD1D00248433}"/>
              </a:ext>
            </a:extLst>
          </p:cNvPr>
          <p:cNvSpPr>
            <a:spLocks noGrp="1"/>
          </p:cNvSpPr>
          <p:nvPr>
            <p:ph idx="1"/>
          </p:nvPr>
        </p:nvSpPr>
        <p:spPr>
          <a:xfrm>
            <a:off x="0" y="1447800"/>
            <a:ext cx="12192000" cy="5362930"/>
          </a:xfrm>
        </p:spPr>
        <p:txBody>
          <a:bodyPr>
            <a:normAutofit fontScale="92500"/>
          </a:bodyPr>
          <a:lstStyle/>
          <a:p>
            <a:pPr lvl="1" algn="just">
              <a:buFont typeface="Wingdings" pitchFamily="2" charset="2"/>
              <a:buChar char="v"/>
            </a:pPr>
            <a:r>
              <a:rPr lang="en-US" sz="3500" b="1" dirty="0">
                <a:latin typeface="Book Antiqua" panose="02040602050305030304" pitchFamily="18" charset="0"/>
              </a:rPr>
              <a:t>Communication</a:t>
            </a:r>
          </a:p>
          <a:p>
            <a:pPr lvl="1" algn="just">
              <a:buFont typeface="Wingdings" pitchFamily="2" charset="2"/>
              <a:buChar char="v"/>
            </a:pPr>
            <a:r>
              <a:rPr lang="en-US" sz="3500" b="1" dirty="0">
                <a:latin typeface="Book Antiqua" panose="02040602050305030304" pitchFamily="18" charset="0"/>
              </a:rPr>
              <a:t>cultural preservation</a:t>
            </a:r>
          </a:p>
          <a:p>
            <a:pPr lvl="1">
              <a:buFont typeface="Symbol" pitchFamily="18" charset="2"/>
              <a:buChar char="·"/>
            </a:pPr>
            <a:r>
              <a:rPr lang="en-US" sz="3600" dirty="0">
                <a:latin typeface="Book Antiqua" panose="02040602050305030304" pitchFamily="18" charset="0"/>
              </a:rPr>
              <a:t>Allows the communication of complex and abstract concepts. </a:t>
            </a:r>
          </a:p>
          <a:p>
            <a:pPr lvl="1">
              <a:buFont typeface="Symbol" pitchFamily="18" charset="2"/>
              <a:buChar char="·"/>
            </a:pPr>
            <a:r>
              <a:rPr lang="en-US" sz="3600" dirty="0">
                <a:latin typeface="Book Antiqua" panose="02040602050305030304" pitchFamily="18" charset="0"/>
              </a:rPr>
              <a:t>Provides a means by which customs, norms, and important information can be passed between generations and preserved. </a:t>
            </a:r>
          </a:p>
          <a:p>
            <a:pPr lvl="1">
              <a:buFont typeface="Symbol" pitchFamily="18" charset="2"/>
              <a:buChar char="·"/>
            </a:pPr>
            <a:r>
              <a:rPr lang="en-US" sz="3600" dirty="0">
                <a:latin typeface="Book Antiqua" panose="02040602050305030304" pitchFamily="18" charset="0"/>
              </a:rPr>
              <a:t>The process of language acquisition forms the way we think</a:t>
            </a:r>
          </a:p>
          <a:p>
            <a:pPr lvl="1">
              <a:buFont typeface="Symbol" pitchFamily="18" charset="2"/>
              <a:buChar char="·"/>
            </a:pPr>
            <a:r>
              <a:rPr lang="en-US" sz="3600" dirty="0">
                <a:latin typeface="Book Antiqua" panose="02040602050305030304" pitchFamily="18" charset="0"/>
              </a:rPr>
              <a:t>Language is the vehicle of culture.</a:t>
            </a:r>
          </a:p>
          <a:p>
            <a:endParaRPr lang="en-IN" dirty="0"/>
          </a:p>
        </p:txBody>
      </p:sp>
      <p:sp>
        <p:nvSpPr>
          <p:cNvPr id="4" name="Footer Placeholder 3">
            <a:extLst>
              <a:ext uri="{FF2B5EF4-FFF2-40B4-BE49-F238E27FC236}">
                <a16:creationId xmlns:a16="http://schemas.microsoft.com/office/drawing/2014/main" id="{A1C16011-0F02-4889-837C-16C0ABEF45D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93DD13A-52CB-489A-BBA1-8CD1DBCE28FF}"/>
              </a:ext>
            </a:extLst>
          </p:cNvPr>
          <p:cNvSpPr>
            <a:spLocks noGrp="1"/>
          </p:cNvSpPr>
          <p:nvPr>
            <p:ph type="sldNum" sz="quarter" idx="12"/>
          </p:nvPr>
        </p:nvSpPr>
        <p:spPr/>
        <p:txBody>
          <a:bodyPr/>
          <a:lstStyle/>
          <a:p>
            <a:fld id="{EEC20904-64F3-4254-9857-B148700B1D60}" type="slidenum">
              <a:rPr lang="en-IN" smtClean="0"/>
              <a:t>135</a:t>
            </a:fld>
            <a:endParaRPr lang="en-IN"/>
          </a:p>
        </p:txBody>
      </p:sp>
    </p:spTree>
    <p:extLst>
      <p:ext uri="{BB962C8B-B14F-4D97-AF65-F5344CB8AC3E}">
        <p14:creationId xmlns:p14="http://schemas.microsoft.com/office/powerpoint/2010/main" val="15998204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416A-FD94-4F56-95BA-CD09BA21486D}"/>
              </a:ext>
            </a:extLst>
          </p:cNvPr>
          <p:cNvSpPr>
            <a:spLocks noGrp="1"/>
          </p:cNvSpPr>
          <p:nvPr>
            <p:ph type="title"/>
          </p:nvPr>
        </p:nvSpPr>
        <p:spPr>
          <a:xfrm>
            <a:off x="1001261" y="47270"/>
            <a:ext cx="9404723" cy="1400530"/>
          </a:xfrm>
        </p:spPr>
        <p:txBody>
          <a:bodyPr/>
          <a:lstStyle/>
          <a:p>
            <a:pPr algn="ctr"/>
            <a:r>
              <a:rPr lang="en-US" sz="4400" b="1" dirty="0"/>
              <a:t>SEMANTIC UNIVERSALITY</a:t>
            </a:r>
            <a:endParaRPr lang="en-IN" dirty="0"/>
          </a:p>
        </p:txBody>
      </p:sp>
      <p:sp>
        <p:nvSpPr>
          <p:cNvPr id="3" name="Content Placeholder 2">
            <a:extLst>
              <a:ext uri="{FF2B5EF4-FFF2-40B4-BE49-F238E27FC236}">
                <a16:creationId xmlns:a16="http://schemas.microsoft.com/office/drawing/2014/main" id="{556B8E4C-2FAD-44B8-93B5-2EA352791FFE}"/>
              </a:ext>
            </a:extLst>
          </p:cNvPr>
          <p:cNvSpPr>
            <a:spLocks noGrp="1"/>
          </p:cNvSpPr>
          <p:nvPr>
            <p:ph idx="1"/>
          </p:nvPr>
        </p:nvSpPr>
        <p:spPr>
          <a:xfrm>
            <a:off x="0" y="1447800"/>
            <a:ext cx="12192000" cy="5362930"/>
          </a:xfrm>
        </p:spPr>
        <p:txBody>
          <a:bodyPr/>
          <a:lstStyle/>
          <a:p>
            <a:pPr lvl="1" algn="just">
              <a:lnSpc>
                <a:spcPct val="150000"/>
              </a:lnSpc>
              <a:buFont typeface="Wingdings" pitchFamily="2" charset="2"/>
              <a:buChar char="Ø"/>
            </a:pPr>
            <a:r>
              <a:rPr lang="en-US" sz="2800" dirty="0">
                <a:latin typeface="Book Antiqua" panose="02040602050305030304" pitchFamily="18" charset="0"/>
              </a:rPr>
              <a:t>Humans are able to convey information relevant to all aspects of experience and thought. </a:t>
            </a:r>
          </a:p>
          <a:p>
            <a:pPr lvl="1" algn="just">
              <a:lnSpc>
                <a:spcPct val="150000"/>
              </a:lnSpc>
              <a:buFont typeface="Wingdings" pitchFamily="2" charset="2"/>
              <a:buChar char="Ø"/>
            </a:pPr>
            <a:r>
              <a:rPr lang="en-US" sz="2800" dirty="0">
                <a:latin typeface="Book Antiqua" panose="02040602050305030304" pitchFamily="18" charset="0"/>
              </a:rPr>
              <a:t>The capability of human language which enables the speaker to think about and communicate not only concrete but also abstract ideas. </a:t>
            </a:r>
          </a:p>
          <a:p>
            <a:pPr>
              <a:lnSpc>
                <a:spcPct val="110000"/>
              </a:lnSpc>
              <a:buNone/>
            </a:pPr>
            <a:r>
              <a:rPr lang="en-US" sz="2800" b="1" dirty="0">
                <a:latin typeface="Book Antiqua" panose="02040602050305030304" pitchFamily="18" charset="0"/>
              </a:rPr>
              <a:t>PRODUCTIVITY</a:t>
            </a:r>
          </a:p>
          <a:p>
            <a:pPr lvl="1" algn="just">
              <a:lnSpc>
                <a:spcPct val="110000"/>
              </a:lnSpc>
              <a:buNone/>
            </a:pPr>
            <a:r>
              <a:rPr lang="en-US" sz="2800" dirty="0">
                <a:latin typeface="Book Antiqua" panose="02040602050305030304" pitchFamily="18" charset="0"/>
              </a:rPr>
              <a:t>	The capacity to create an infinite number of new messages with any level of detail. i.e. the capability of human language that enables the speaker to add an unpredictable meaning to any message.</a:t>
            </a:r>
            <a:endParaRPr lang="en-US" sz="2800" b="1" dirty="0">
              <a:latin typeface="Book Antiqua" panose="02040602050305030304" pitchFamily="18" charset="0"/>
            </a:endParaRPr>
          </a:p>
          <a:p>
            <a:endParaRPr lang="en-IN" dirty="0"/>
          </a:p>
        </p:txBody>
      </p:sp>
      <p:sp>
        <p:nvSpPr>
          <p:cNvPr id="4" name="Footer Placeholder 3">
            <a:extLst>
              <a:ext uri="{FF2B5EF4-FFF2-40B4-BE49-F238E27FC236}">
                <a16:creationId xmlns:a16="http://schemas.microsoft.com/office/drawing/2014/main" id="{009CCF86-A5C5-4985-BE77-36B08AD81B7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8B2E658-336D-4CFE-92A6-6814CD4A0CC0}"/>
              </a:ext>
            </a:extLst>
          </p:cNvPr>
          <p:cNvSpPr>
            <a:spLocks noGrp="1"/>
          </p:cNvSpPr>
          <p:nvPr>
            <p:ph type="sldNum" sz="quarter" idx="12"/>
          </p:nvPr>
        </p:nvSpPr>
        <p:spPr/>
        <p:txBody>
          <a:bodyPr/>
          <a:lstStyle/>
          <a:p>
            <a:fld id="{EEC20904-64F3-4254-9857-B148700B1D60}" type="slidenum">
              <a:rPr lang="en-IN" smtClean="0"/>
              <a:t>136</a:t>
            </a:fld>
            <a:endParaRPr lang="en-IN"/>
          </a:p>
        </p:txBody>
      </p:sp>
    </p:spTree>
    <p:extLst>
      <p:ext uri="{BB962C8B-B14F-4D97-AF65-F5344CB8AC3E}">
        <p14:creationId xmlns:p14="http://schemas.microsoft.com/office/powerpoint/2010/main" val="21764915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E0CC0-6965-47B0-9940-02182AC197AA}"/>
              </a:ext>
            </a:extLst>
          </p:cNvPr>
          <p:cNvSpPr>
            <a:spLocks noGrp="1"/>
          </p:cNvSpPr>
          <p:nvPr>
            <p:ph idx="1"/>
          </p:nvPr>
        </p:nvSpPr>
        <p:spPr>
          <a:xfrm>
            <a:off x="0" y="0"/>
            <a:ext cx="12192000" cy="6858000"/>
          </a:xfrm>
        </p:spPr>
        <p:txBody>
          <a:bodyPr/>
          <a:lstStyle/>
          <a:p>
            <a:pPr>
              <a:lnSpc>
                <a:spcPct val="110000"/>
              </a:lnSpc>
              <a:buNone/>
            </a:pPr>
            <a:r>
              <a:rPr lang="en-US" sz="3200" b="1" dirty="0">
                <a:latin typeface="Book Antiqua" panose="02040602050305030304" pitchFamily="18" charset="0"/>
              </a:rPr>
              <a:t>DISPLACEMENT:</a:t>
            </a:r>
          </a:p>
          <a:p>
            <a:pPr lvl="1" algn="just">
              <a:lnSpc>
                <a:spcPct val="110000"/>
              </a:lnSpc>
              <a:buNone/>
            </a:pPr>
            <a:r>
              <a:rPr lang="en-US" sz="3200" dirty="0">
                <a:latin typeface="Book Antiqua" panose="02040602050305030304" pitchFamily="18" charset="0"/>
              </a:rPr>
              <a:t>	The capability of human language that enables the speaker to express ideas out of immediate direct sensory contact.</a:t>
            </a:r>
          </a:p>
          <a:p>
            <a:pPr lvl="1" algn="just">
              <a:lnSpc>
                <a:spcPct val="110000"/>
              </a:lnSpc>
              <a:buNone/>
            </a:pPr>
            <a:endParaRPr lang="en-US" sz="3200" b="1" dirty="0">
              <a:latin typeface="Book Antiqua" panose="02040602050305030304" pitchFamily="18" charset="0"/>
            </a:endParaRPr>
          </a:p>
          <a:p>
            <a:pPr>
              <a:lnSpc>
                <a:spcPct val="110000"/>
              </a:lnSpc>
              <a:buNone/>
            </a:pPr>
            <a:r>
              <a:rPr lang="en-US" sz="3200" b="1" dirty="0">
                <a:latin typeface="Book Antiqua" panose="02040602050305030304" pitchFamily="18" charset="0"/>
              </a:rPr>
              <a:t>ARBITRARINESS</a:t>
            </a:r>
          </a:p>
          <a:p>
            <a:pPr lvl="1" algn="just">
              <a:lnSpc>
                <a:spcPct val="110000"/>
              </a:lnSpc>
              <a:buNone/>
            </a:pPr>
            <a:r>
              <a:rPr lang="en-US" sz="3200" dirty="0">
                <a:latin typeface="Book Antiqua" panose="02040602050305030304" pitchFamily="18" charset="0"/>
              </a:rPr>
              <a:t>	The feature of human language that speech is constructed out of sounds whose physical shape and meaning does not have any definite relations to human genetic programming or the object of reference.</a:t>
            </a:r>
          </a:p>
          <a:p>
            <a:endParaRPr lang="en-IN" dirty="0"/>
          </a:p>
        </p:txBody>
      </p:sp>
      <p:sp>
        <p:nvSpPr>
          <p:cNvPr id="4" name="Footer Placeholder 3">
            <a:extLst>
              <a:ext uri="{FF2B5EF4-FFF2-40B4-BE49-F238E27FC236}">
                <a16:creationId xmlns:a16="http://schemas.microsoft.com/office/drawing/2014/main" id="{1D33A5B6-F47A-4DC7-9330-CCE94E950F7C}"/>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7723DC43-19D4-40F3-BBA7-6FCEEF04AAF6}"/>
              </a:ext>
            </a:extLst>
          </p:cNvPr>
          <p:cNvSpPr>
            <a:spLocks noGrp="1"/>
          </p:cNvSpPr>
          <p:nvPr>
            <p:ph type="sldNum" sz="quarter" idx="12"/>
          </p:nvPr>
        </p:nvSpPr>
        <p:spPr/>
        <p:txBody>
          <a:bodyPr/>
          <a:lstStyle/>
          <a:p>
            <a:fld id="{EEC20904-64F3-4254-9857-B148700B1D60}" type="slidenum">
              <a:rPr lang="en-IN" smtClean="0"/>
              <a:t>137</a:t>
            </a:fld>
            <a:endParaRPr lang="en-IN"/>
          </a:p>
        </p:txBody>
      </p:sp>
    </p:spTree>
    <p:extLst>
      <p:ext uri="{BB962C8B-B14F-4D97-AF65-F5344CB8AC3E}">
        <p14:creationId xmlns:p14="http://schemas.microsoft.com/office/powerpoint/2010/main" val="4331684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D727-F82E-4169-A2F5-8E78C8837DF0}"/>
              </a:ext>
            </a:extLst>
          </p:cNvPr>
          <p:cNvSpPr>
            <a:spLocks noGrp="1"/>
          </p:cNvSpPr>
          <p:nvPr>
            <p:ph type="title"/>
          </p:nvPr>
        </p:nvSpPr>
        <p:spPr>
          <a:xfrm>
            <a:off x="874220" y="118947"/>
            <a:ext cx="9404723" cy="1400530"/>
          </a:xfrm>
        </p:spPr>
        <p:txBody>
          <a:bodyPr/>
          <a:lstStyle/>
          <a:p>
            <a:pPr algn="ctr"/>
            <a:r>
              <a:rPr lang="en-US" sz="4400" b="1" dirty="0">
                <a:solidFill>
                  <a:srgbClr val="FF0000"/>
                </a:solidFill>
              </a:rPr>
              <a:t>Linguistics</a:t>
            </a:r>
            <a:endParaRPr lang="en-IN" dirty="0"/>
          </a:p>
        </p:txBody>
      </p:sp>
      <p:sp>
        <p:nvSpPr>
          <p:cNvPr id="3" name="Content Placeholder 2">
            <a:extLst>
              <a:ext uri="{FF2B5EF4-FFF2-40B4-BE49-F238E27FC236}">
                <a16:creationId xmlns:a16="http://schemas.microsoft.com/office/drawing/2014/main" id="{C8D0AB41-D1DE-4B83-91E1-8D1F601A0574}"/>
              </a:ext>
            </a:extLst>
          </p:cNvPr>
          <p:cNvSpPr>
            <a:spLocks noGrp="1"/>
          </p:cNvSpPr>
          <p:nvPr>
            <p:ph idx="1"/>
          </p:nvPr>
        </p:nvSpPr>
        <p:spPr>
          <a:xfrm>
            <a:off x="0" y="1447800"/>
            <a:ext cx="12192000" cy="5291253"/>
          </a:xfrm>
        </p:spPr>
        <p:txBody>
          <a:bodyPr/>
          <a:lstStyle/>
          <a:p>
            <a:pPr lvl="1" algn="just">
              <a:buFont typeface="Wingdings" pitchFamily="2" charset="2"/>
              <a:buChar char="q"/>
            </a:pPr>
            <a:r>
              <a:rPr lang="en-US" sz="3600" dirty="0">
                <a:latin typeface="Book Antiqua" panose="02040602050305030304" pitchFamily="18" charset="0"/>
              </a:rPr>
              <a:t>Linguistics is descriptive, and describes the way people talk not the way they should talk. </a:t>
            </a:r>
          </a:p>
          <a:p>
            <a:pPr lvl="1" algn="just">
              <a:buNone/>
            </a:pPr>
            <a:endParaRPr lang="en-US" sz="3600" dirty="0">
              <a:latin typeface="Book Antiqua" panose="02040602050305030304" pitchFamily="18" charset="0"/>
            </a:endParaRPr>
          </a:p>
          <a:p>
            <a:pPr lvl="1" algn="just">
              <a:buFont typeface="Wingdings" pitchFamily="2" charset="2"/>
              <a:buChar char="q"/>
            </a:pPr>
            <a:r>
              <a:rPr lang="en-US" sz="3600" dirty="0">
                <a:latin typeface="Book Antiqua" panose="02040602050305030304" pitchFamily="18" charset="0"/>
              </a:rPr>
              <a:t>Structural linguistics breaks down language into hierarchical levels of structure, from broader to smaller categories. </a:t>
            </a:r>
          </a:p>
          <a:p>
            <a:endParaRPr lang="en-IN" dirty="0"/>
          </a:p>
        </p:txBody>
      </p:sp>
      <p:sp>
        <p:nvSpPr>
          <p:cNvPr id="4" name="Footer Placeholder 3">
            <a:extLst>
              <a:ext uri="{FF2B5EF4-FFF2-40B4-BE49-F238E27FC236}">
                <a16:creationId xmlns:a16="http://schemas.microsoft.com/office/drawing/2014/main" id="{3BF555F4-B924-47F7-A431-E21CB9ED3300}"/>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E865BD4-9AAA-4622-8447-8E6D3C845A12}"/>
              </a:ext>
            </a:extLst>
          </p:cNvPr>
          <p:cNvSpPr>
            <a:spLocks noGrp="1"/>
          </p:cNvSpPr>
          <p:nvPr>
            <p:ph type="sldNum" sz="quarter" idx="12"/>
          </p:nvPr>
        </p:nvSpPr>
        <p:spPr/>
        <p:txBody>
          <a:bodyPr/>
          <a:lstStyle/>
          <a:p>
            <a:fld id="{EEC20904-64F3-4254-9857-B148700B1D60}" type="slidenum">
              <a:rPr lang="en-IN" smtClean="0"/>
              <a:t>138</a:t>
            </a:fld>
            <a:endParaRPr lang="en-IN"/>
          </a:p>
        </p:txBody>
      </p:sp>
    </p:spTree>
    <p:extLst>
      <p:ext uri="{BB962C8B-B14F-4D97-AF65-F5344CB8AC3E}">
        <p14:creationId xmlns:p14="http://schemas.microsoft.com/office/powerpoint/2010/main" val="3925587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8B9D-2416-4BA0-B5A4-855E1D868DE2}"/>
              </a:ext>
            </a:extLst>
          </p:cNvPr>
          <p:cNvSpPr>
            <a:spLocks noGrp="1"/>
          </p:cNvSpPr>
          <p:nvPr>
            <p:ph type="title"/>
          </p:nvPr>
        </p:nvSpPr>
        <p:spPr>
          <a:xfrm>
            <a:off x="874220" y="47270"/>
            <a:ext cx="9404723" cy="1400530"/>
          </a:xfrm>
        </p:spPr>
        <p:txBody>
          <a:bodyPr/>
          <a:lstStyle/>
          <a:p>
            <a:pPr algn="ctr"/>
            <a:r>
              <a:rPr lang="en-US" sz="4400" b="1" dirty="0">
                <a:solidFill>
                  <a:srgbClr val="FF0000"/>
                </a:solidFill>
              </a:rPr>
              <a:t>LANGUAGE</a:t>
            </a:r>
            <a:r>
              <a:rPr lang="en-US" sz="4400" b="1" dirty="0"/>
              <a:t> </a:t>
            </a:r>
            <a:r>
              <a:rPr lang="en-US" sz="4400" b="1" dirty="0">
                <a:solidFill>
                  <a:srgbClr val="FF0000"/>
                </a:solidFill>
              </a:rPr>
              <a:t>ANALYSIS</a:t>
            </a:r>
            <a:endParaRPr lang="en-IN" dirty="0"/>
          </a:p>
        </p:txBody>
      </p:sp>
      <p:sp>
        <p:nvSpPr>
          <p:cNvPr id="3" name="Content Placeholder 2">
            <a:extLst>
              <a:ext uri="{FF2B5EF4-FFF2-40B4-BE49-F238E27FC236}">
                <a16:creationId xmlns:a16="http://schemas.microsoft.com/office/drawing/2014/main" id="{904058F2-9F44-44B1-B69A-3E223CFB84FE}"/>
              </a:ext>
            </a:extLst>
          </p:cNvPr>
          <p:cNvSpPr>
            <a:spLocks noGrp="1"/>
          </p:cNvSpPr>
          <p:nvPr>
            <p:ph idx="1"/>
          </p:nvPr>
        </p:nvSpPr>
        <p:spPr>
          <a:xfrm>
            <a:off x="0" y="1447800"/>
            <a:ext cx="12192000" cy="5362930"/>
          </a:xfrm>
        </p:spPr>
        <p:txBody>
          <a:bodyPr>
            <a:normAutofit lnSpcReduction="10000"/>
          </a:bodyPr>
          <a:lstStyle/>
          <a:p>
            <a:r>
              <a:rPr lang="en-US" sz="3600" dirty="0">
                <a:latin typeface="Book Antiqua" panose="02040602050305030304" pitchFamily="18" charset="0"/>
              </a:rPr>
              <a:t>All human languages are composed of, or can be described in terms of, the same basic elements. </a:t>
            </a:r>
          </a:p>
          <a:p>
            <a:pPr>
              <a:buNone/>
            </a:pPr>
            <a:r>
              <a:rPr lang="en-US" sz="3600" b="1" dirty="0">
                <a:solidFill>
                  <a:srgbClr val="FF0000"/>
                </a:solidFill>
                <a:latin typeface="Book Antiqua" panose="02040602050305030304" pitchFamily="18" charset="0"/>
              </a:rPr>
              <a:t>Grammar:</a:t>
            </a:r>
          </a:p>
          <a:p>
            <a:pPr>
              <a:buNone/>
            </a:pPr>
            <a:endParaRPr lang="en-US" sz="3600" b="1" dirty="0">
              <a:solidFill>
                <a:srgbClr val="FF0000"/>
              </a:solidFill>
              <a:latin typeface="Book Antiqua" panose="02040602050305030304" pitchFamily="18" charset="0"/>
            </a:endParaRPr>
          </a:p>
          <a:p>
            <a:pPr lvl="1" algn="just">
              <a:spcBef>
                <a:spcPts val="500"/>
              </a:spcBef>
              <a:spcAft>
                <a:spcPts val="500"/>
              </a:spcAft>
              <a:buFont typeface="Wingdings" pitchFamily="2" charset="2"/>
              <a:buChar char="Ø"/>
            </a:pPr>
            <a:r>
              <a:rPr lang="en-US" sz="3600" dirty="0">
                <a:latin typeface="Book Antiqua" panose="02040602050305030304" pitchFamily="18" charset="0"/>
                <a:cs typeface="Times New Roman" pitchFamily="18" charset="0"/>
              </a:rPr>
              <a:t>The rules that govern the structure of a language.  </a:t>
            </a:r>
          </a:p>
          <a:p>
            <a:pPr lvl="1" algn="just">
              <a:spcBef>
                <a:spcPts val="500"/>
              </a:spcBef>
              <a:spcAft>
                <a:spcPts val="500"/>
              </a:spcAft>
              <a:buNone/>
            </a:pPr>
            <a:endParaRPr lang="en-US" sz="3600" dirty="0">
              <a:latin typeface="Book Antiqua" panose="02040602050305030304" pitchFamily="18" charset="0"/>
              <a:cs typeface="Times New Roman" pitchFamily="18" charset="0"/>
            </a:endParaRPr>
          </a:p>
          <a:p>
            <a:pPr marL="850392" lvl="1" indent="-457200" algn="just">
              <a:lnSpc>
                <a:spcPct val="150000"/>
              </a:lnSpc>
              <a:spcBef>
                <a:spcPts val="500"/>
              </a:spcBef>
              <a:spcAft>
                <a:spcPts val="500"/>
              </a:spcAft>
              <a:buFont typeface="Wingdings" pitchFamily="2" charset="2"/>
              <a:buChar char="Ø"/>
            </a:pPr>
            <a:r>
              <a:rPr lang="en-US" sz="3600" dirty="0">
                <a:latin typeface="Book Antiqua" panose="02040602050305030304" pitchFamily="18" charset="0"/>
                <a:cs typeface="Times New Roman" pitchFamily="18" charset="0"/>
              </a:rPr>
              <a:t>A system located in human brains that specifies the relationship between sound and meaning in language. </a:t>
            </a:r>
          </a:p>
          <a:p>
            <a:endParaRPr lang="en-IN" dirty="0"/>
          </a:p>
        </p:txBody>
      </p:sp>
      <p:sp>
        <p:nvSpPr>
          <p:cNvPr id="4" name="Footer Placeholder 3">
            <a:extLst>
              <a:ext uri="{FF2B5EF4-FFF2-40B4-BE49-F238E27FC236}">
                <a16:creationId xmlns:a16="http://schemas.microsoft.com/office/drawing/2014/main" id="{87689438-6210-4DBB-A578-A072C778C7AB}"/>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610FBD7A-1704-4412-9BB4-7554054DEE34}"/>
              </a:ext>
            </a:extLst>
          </p:cNvPr>
          <p:cNvSpPr>
            <a:spLocks noGrp="1"/>
          </p:cNvSpPr>
          <p:nvPr>
            <p:ph type="sldNum" sz="quarter" idx="12"/>
          </p:nvPr>
        </p:nvSpPr>
        <p:spPr/>
        <p:txBody>
          <a:bodyPr/>
          <a:lstStyle/>
          <a:p>
            <a:fld id="{EEC20904-64F3-4254-9857-B148700B1D60}" type="slidenum">
              <a:rPr lang="en-IN" smtClean="0"/>
              <a:t>139</a:t>
            </a:fld>
            <a:endParaRPr lang="en-IN"/>
          </a:p>
        </p:txBody>
      </p:sp>
    </p:spTree>
    <p:extLst>
      <p:ext uri="{BB962C8B-B14F-4D97-AF65-F5344CB8AC3E}">
        <p14:creationId xmlns:p14="http://schemas.microsoft.com/office/powerpoint/2010/main" val="103597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34B38-AC2A-4BEF-921E-96A659990367}"/>
              </a:ext>
            </a:extLst>
          </p:cNvPr>
          <p:cNvSpPr>
            <a:spLocks noGrp="1"/>
          </p:cNvSpPr>
          <p:nvPr>
            <p:ph idx="1"/>
          </p:nvPr>
        </p:nvSpPr>
        <p:spPr>
          <a:xfrm>
            <a:off x="0" y="0"/>
            <a:ext cx="12192000" cy="6858000"/>
          </a:xfrm>
        </p:spPr>
        <p:txBody>
          <a:bodyPr/>
          <a:lstStyle/>
          <a:p>
            <a:pPr algn="just" fontAlgn="base"/>
            <a:r>
              <a:rPr lang="en-US" sz="2400" dirty="0">
                <a:latin typeface="Bookman Old Style" panose="02050604050505020204" pitchFamily="18" charset="0"/>
              </a:rPr>
              <a:t>Tolerance for ambiguity: the ability to maintain focus in situations that are not clear rather than becoming anxious and to systematically control the best approach as the situation evolves. Generally, low-tolerance individuals look for information that supports their believes while high-tolerance individuals look for information that gives an understanding of the situation and others.</a:t>
            </a:r>
          </a:p>
          <a:p>
            <a:pPr algn="just" fontAlgn="base"/>
            <a:r>
              <a:rPr lang="en-US" sz="2400" dirty="0">
                <a:latin typeface="Bookman Old Style" panose="02050604050505020204" pitchFamily="18" charset="0"/>
              </a:rPr>
              <a:t>Behavioral (Social / interactive) flexibility: the ability to adapt and accommodate behaviors to a different culture. Although knowing a second language could be important for this skill, it does not necessarily translate into cultural adaptability. The individual must be willing to assimilate the new culture.</a:t>
            </a:r>
          </a:p>
          <a:p>
            <a:pPr algn="just" fontAlgn="base"/>
            <a:r>
              <a:rPr lang="en-US" sz="2400" dirty="0">
                <a:latin typeface="Bookman Old Style" panose="02050604050505020204" pitchFamily="18" charset="0"/>
              </a:rPr>
              <a:t>Cross-cultural empathy</a:t>
            </a:r>
            <a:r>
              <a:rPr lang="en-IN" sz="2400" dirty="0">
                <a:latin typeface="Bookman Old Style" panose="02050604050505020204" pitchFamily="18" charset="0"/>
              </a:rPr>
              <a:t> (identification)</a:t>
            </a:r>
            <a:r>
              <a:rPr lang="en-US" sz="2400" dirty="0">
                <a:latin typeface="Bookman Old Style" panose="02050604050505020204" pitchFamily="18" charset="0"/>
              </a:rPr>
              <a:t>: the ability to visualize with the imagination the situation of another person from an intellectual and emotional point of view. Demonstrating empathy includes the abilities of connecting emotionally with people, showing compassion (sympathy), thinking in more than one perspective, and listening actively.</a:t>
            </a:r>
          </a:p>
          <a:p>
            <a:pPr marL="0" indent="0">
              <a:buNone/>
            </a:pPr>
            <a:endParaRPr lang="en-IN" dirty="0"/>
          </a:p>
        </p:txBody>
      </p:sp>
      <p:sp>
        <p:nvSpPr>
          <p:cNvPr id="4" name="Footer Placeholder 3">
            <a:extLst>
              <a:ext uri="{FF2B5EF4-FFF2-40B4-BE49-F238E27FC236}">
                <a16:creationId xmlns:a16="http://schemas.microsoft.com/office/drawing/2014/main" id="{8C91EABC-481B-43F2-A519-A32B44A2E50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8DEF4369-0604-4E4C-AAC1-1D2051F11B78}"/>
              </a:ext>
            </a:extLst>
          </p:cNvPr>
          <p:cNvSpPr>
            <a:spLocks noGrp="1"/>
          </p:cNvSpPr>
          <p:nvPr>
            <p:ph type="sldNum" sz="quarter" idx="12"/>
          </p:nvPr>
        </p:nvSpPr>
        <p:spPr/>
        <p:txBody>
          <a:bodyPr/>
          <a:lstStyle/>
          <a:p>
            <a:fld id="{EEC20904-64F3-4254-9857-B148700B1D60}" type="slidenum">
              <a:rPr lang="en-IN" smtClean="0"/>
              <a:t>14</a:t>
            </a:fld>
            <a:endParaRPr lang="en-IN"/>
          </a:p>
        </p:txBody>
      </p:sp>
    </p:spTree>
    <p:extLst>
      <p:ext uri="{BB962C8B-B14F-4D97-AF65-F5344CB8AC3E}">
        <p14:creationId xmlns:p14="http://schemas.microsoft.com/office/powerpoint/2010/main" val="7873766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DA5-C759-4C85-88A0-5CFDD0C11E64}"/>
              </a:ext>
            </a:extLst>
          </p:cNvPr>
          <p:cNvSpPr>
            <a:spLocks noGrp="1"/>
          </p:cNvSpPr>
          <p:nvPr>
            <p:ph type="title"/>
          </p:nvPr>
        </p:nvSpPr>
        <p:spPr>
          <a:xfrm>
            <a:off x="645130" y="0"/>
            <a:ext cx="9404723" cy="1400530"/>
          </a:xfrm>
        </p:spPr>
        <p:txBody>
          <a:bodyPr/>
          <a:lstStyle/>
          <a:p>
            <a:pPr algn="ctr"/>
            <a:r>
              <a:rPr lang="en-US" b="1" dirty="0">
                <a:solidFill>
                  <a:srgbClr val="FF0000"/>
                </a:solidFill>
              </a:rPr>
              <a:t>Basic structure of grammars</a:t>
            </a:r>
            <a:endParaRPr lang="en-IN" dirty="0"/>
          </a:p>
        </p:txBody>
      </p:sp>
      <p:sp>
        <p:nvSpPr>
          <p:cNvPr id="3" name="Content Placeholder 2">
            <a:extLst>
              <a:ext uri="{FF2B5EF4-FFF2-40B4-BE49-F238E27FC236}">
                <a16:creationId xmlns:a16="http://schemas.microsoft.com/office/drawing/2014/main" id="{41728617-D8D1-411E-9A6B-EFE8116A00FE}"/>
              </a:ext>
            </a:extLst>
          </p:cNvPr>
          <p:cNvSpPr>
            <a:spLocks noGrp="1"/>
          </p:cNvSpPr>
          <p:nvPr>
            <p:ph idx="1"/>
          </p:nvPr>
        </p:nvSpPr>
        <p:spPr>
          <a:xfrm>
            <a:off x="0" y="1447800"/>
            <a:ext cx="12192000" cy="5410200"/>
          </a:xfrm>
        </p:spPr>
        <p:txBody>
          <a:bodyPr/>
          <a:lstStyle/>
          <a:p>
            <a:pPr lvl="1">
              <a:spcBef>
                <a:spcPts val="500"/>
              </a:spcBef>
              <a:spcAft>
                <a:spcPts val="500"/>
              </a:spcAft>
            </a:pPr>
            <a:r>
              <a:rPr lang="en-US" sz="3600" dirty="0">
                <a:latin typeface="Book Antiqua" panose="02040602050305030304" pitchFamily="18" charset="0"/>
              </a:rPr>
              <a:t>basic sounds </a:t>
            </a:r>
          </a:p>
          <a:p>
            <a:pPr lvl="1">
              <a:spcBef>
                <a:spcPts val="500"/>
              </a:spcBef>
              <a:spcAft>
                <a:spcPts val="500"/>
              </a:spcAft>
            </a:pPr>
            <a:endParaRPr lang="en-US" sz="3600" dirty="0">
              <a:latin typeface="Book Antiqua" panose="02040602050305030304" pitchFamily="18" charset="0"/>
            </a:endParaRPr>
          </a:p>
          <a:p>
            <a:pPr lvl="1"/>
            <a:r>
              <a:rPr lang="en-US" sz="3600" dirty="0">
                <a:latin typeface="Book Antiqua" panose="02040602050305030304" pitchFamily="18" charset="0"/>
              </a:rPr>
              <a:t>rules for putting them together into minimal, basic sound-meaning pairs ("words") </a:t>
            </a:r>
          </a:p>
          <a:p>
            <a:pPr lvl="1">
              <a:buNone/>
            </a:pPr>
            <a:endParaRPr lang="en-US" sz="3600" dirty="0">
              <a:latin typeface="Book Antiqua" panose="02040602050305030304" pitchFamily="18" charset="0"/>
            </a:endParaRPr>
          </a:p>
          <a:p>
            <a:pPr lvl="1"/>
            <a:r>
              <a:rPr lang="en-US" sz="3600" dirty="0">
                <a:latin typeface="Book Antiqua" panose="02040602050305030304" pitchFamily="18" charset="0"/>
              </a:rPr>
              <a:t>rules for putting minimal sound-meaning pairs into larger entities (phrases, sentences).</a:t>
            </a:r>
          </a:p>
          <a:p>
            <a:endParaRPr lang="en-IN" dirty="0"/>
          </a:p>
        </p:txBody>
      </p:sp>
      <p:sp>
        <p:nvSpPr>
          <p:cNvPr id="4" name="Footer Placeholder 3">
            <a:extLst>
              <a:ext uri="{FF2B5EF4-FFF2-40B4-BE49-F238E27FC236}">
                <a16:creationId xmlns:a16="http://schemas.microsoft.com/office/drawing/2014/main" id="{77B2B96E-71CD-4D07-AA2C-11FD50794D81}"/>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8DF6BFF8-4663-48D7-813D-7B9AA1028A28}"/>
              </a:ext>
            </a:extLst>
          </p:cNvPr>
          <p:cNvSpPr>
            <a:spLocks noGrp="1"/>
          </p:cNvSpPr>
          <p:nvPr>
            <p:ph type="sldNum" sz="quarter" idx="12"/>
          </p:nvPr>
        </p:nvSpPr>
        <p:spPr/>
        <p:txBody>
          <a:bodyPr/>
          <a:lstStyle/>
          <a:p>
            <a:fld id="{EEC20904-64F3-4254-9857-B148700B1D60}" type="slidenum">
              <a:rPr lang="en-IN" smtClean="0"/>
              <a:t>140</a:t>
            </a:fld>
            <a:endParaRPr lang="en-IN"/>
          </a:p>
        </p:txBody>
      </p:sp>
    </p:spTree>
    <p:extLst>
      <p:ext uri="{BB962C8B-B14F-4D97-AF65-F5344CB8AC3E}">
        <p14:creationId xmlns:p14="http://schemas.microsoft.com/office/powerpoint/2010/main" val="27857898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D745-B425-48BD-80EF-C1F1C66E3067}"/>
              </a:ext>
            </a:extLst>
          </p:cNvPr>
          <p:cNvSpPr>
            <a:spLocks noGrp="1"/>
          </p:cNvSpPr>
          <p:nvPr>
            <p:ph type="title"/>
          </p:nvPr>
        </p:nvSpPr>
        <p:spPr>
          <a:xfrm>
            <a:off x="874220" y="141250"/>
            <a:ext cx="9404723" cy="1400530"/>
          </a:xfrm>
        </p:spPr>
        <p:txBody>
          <a:bodyPr/>
          <a:lstStyle/>
          <a:p>
            <a:pPr algn="ctr"/>
            <a:r>
              <a:rPr lang="en-US" sz="4400" b="1" dirty="0">
                <a:solidFill>
                  <a:schemeClr val="tx1"/>
                </a:solidFill>
              </a:rPr>
              <a:t>Types of Grammar</a:t>
            </a:r>
            <a:endParaRPr lang="en-IN" dirty="0">
              <a:solidFill>
                <a:schemeClr val="tx1"/>
              </a:solidFill>
            </a:endParaRPr>
          </a:p>
        </p:txBody>
      </p:sp>
      <p:sp>
        <p:nvSpPr>
          <p:cNvPr id="3" name="Content Placeholder 2">
            <a:extLst>
              <a:ext uri="{FF2B5EF4-FFF2-40B4-BE49-F238E27FC236}">
                <a16:creationId xmlns:a16="http://schemas.microsoft.com/office/drawing/2014/main" id="{2911EB97-F027-4362-9697-6C5B5D6CDD22}"/>
              </a:ext>
            </a:extLst>
          </p:cNvPr>
          <p:cNvSpPr>
            <a:spLocks noGrp="1"/>
          </p:cNvSpPr>
          <p:nvPr>
            <p:ph idx="1"/>
          </p:nvPr>
        </p:nvSpPr>
        <p:spPr>
          <a:xfrm>
            <a:off x="0" y="1541780"/>
            <a:ext cx="12192000" cy="5174970"/>
          </a:xfrm>
        </p:spPr>
        <p:txBody>
          <a:bodyPr/>
          <a:lstStyle/>
          <a:p>
            <a:pPr>
              <a:spcBef>
                <a:spcPts val="500"/>
              </a:spcBef>
              <a:spcAft>
                <a:spcPts val="500"/>
              </a:spcAft>
              <a:buNone/>
            </a:pPr>
            <a:r>
              <a:rPr lang="en-US" sz="3200" b="1" dirty="0">
                <a:latin typeface="Book Antiqua" panose="02040602050305030304" pitchFamily="18" charset="0"/>
              </a:rPr>
              <a:t>Descriptive grammar</a:t>
            </a:r>
            <a:r>
              <a:rPr lang="en-US" sz="3200" dirty="0">
                <a:latin typeface="Book Antiqua" panose="02040602050305030304" pitchFamily="18" charset="0"/>
              </a:rPr>
              <a:t>: </a:t>
            </a:r>
          </a:p>
          <a:p>
            <a:pPr lvl="1" algn="just">
              <a:spcBef>
                <a:spcPts val="500"/>
              </a:spcBef>
              <a:spcAft>
                <a:spcPts val="500"/>
              </a:spcAft>
            </a:pPr>
            <a:r>
              <a:rPr lang="en-US" sz="3200" dirty="0">
                <a:latin typeface="Book Antiqua" panose="02040602050305030304" pitchFamily="18" charset="0"/>
              </a:rPr>
              <a:t>an objective description model of the grammar of a natural spoken language (the product of linguistic analysis); </a:t>
            </a:r>
            <a:r>
              <a:rPr lang="en-US" sz="3200" u="sng" dirty="0">
                <a:latin typeface="Book Antiqua" panose="02040602050305030304" pitchFamily="18" charset="0"/>
              </a:rPr>
              <a:t>description of how people actually speak. </a:t>
            </a:r>
          </a:p>
          <a:p>
            <a:pPr lvl="1">
              <a:spcBef>
                <a:spcPts val="500"/>
              </a:spcBef>
              <a:spcAft>
                <a:spcPts val="500"/>
              </a:spcAft>
              <a:buNone/>
            </a:pPr>
            <a:endParaRPr lang="en-US" sz="3200" u="sng" dirty="0">
              <a:latin typeface="Book Antiqua" panose="02040602050305030304" pitchFamily="18" charset="0"/>
            </a:endParaRPr>
          </a:p>
          <a:p>
            <a:pPr>
              <a:spcBef>
                <a:spcPts val="500"/>
              </a:spcBef>
              <a:spcAft>
                <a:spcPts val="500"/>
              </a:spcAft>
              <a:buNone/>
            </a:pPr>
            <a:r>
              <a:rPr lang="en-US" sz="3200" b="1" dirty="0">
                <a:latin typeface="Book Antiqua" panose="02040602050305030304" pitchFamily="18" charset="0"/>
              </a:rPr>
              <a:t>Prescriptive grammar</a:t>
            </a:r>
            <a:r>
              <a:rPr lang="en-US" sz="3200" dirty="0">
                <a:latin typeface="Book Antiqua" panose="02040602050305030304" pitchFamily="18" charset="0"/>
              </a:rPr>
              <a:t>: </a:t>
            </a:r>
          </a:p>
          <a:p>
            <a:pPr lvl="1" algn="just">
              <a:spcBef>
                <a:spcPts val="500"/>
              </a:spcBef>
              <a:spcAft>
                <a:spcPts val="500"/>
              </a:spcAft>
            </a:pPr>
            <a:r>
              <a:rPr lang="en-US" sz="3200" u="sng" dirty="0">
                <a:latin typeface="Book Antiqua" panose="02040602050305030304" pitchFamily="18" charset="0"/>
              </a:rPr>
              <a:t>statements regarding how people should speak</a:t>
            </a:r>
            <a:r>
              <a:rPr lang="en-US" sz="3200" dirty="0">
                <a:latin typeface="Book Antiqua" panose="02040602050305030304" pitchFamily="18" charset="0"/>
              </a:rPr>
              <a:t> (or write) in order to be considered "correct" or "educated" (social prescriptions, norms). </a:t>
            </a:r>
          </a:p>
          <a:p>
            <a:endParaRPr lang="en-IN" dirty="0"/>
          </a:p>
        </p:txBody>
      </p:sp>
      <p:sp>
        <p:nvSpPr>
          <p:cNvPr id="4" name="Footer Placeholder 3">
            <a:extLst>
              <a:ext uri="{FF2B5EF4-FFF2-40B4-BE49-F238E27FC236}">
                <a16:creationId xmlns:a16="http://schemas.microsoft.com/office/drawing/2014/main" id="{6DFF5445-CB5D-460A-9DD5-9FA8C29EEA5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F837929-8F6A-4DD6-B0D3-3A95DA6325A1}"/>
              </a:ext>
            </a:extLst>
          </p:cNvPr>
          <p:cNvSpPr>
            <a:spLocks noGrp="1"/>
          </p:cNvSpPr>
          <p:nvPr>
            <p:ph type="sldNum" sz="quarter" idx="12"/>
          </p:nvPr>
        </p:nvSpPr>
        <p:spPr/>
        <p:txBody>
          <a:bodyPr/>
          <a:lstStyle/>
          <a:p>
            <a:fld id="{EEC20904-64F3-4254-9857-B148700B1D60}" type="slidenum">
              <a:rPr lang="en-IN" smtClean="0"/>
              <a:t>141</a:t>
            </a:fld>
            <a:endParaRPr lang="en-IN"/>
          </a:p>
        </p:txBody>
      </p:sp>
    </p:spTree>
    <p:extLst>
      <p:ext uri="{BB962C8B-B14F-4D97-AF65-F5344CB8AC3E}">
        <p14:creationId xmlns:p14="http://schemas.microsoft.com/office/powerpoint/2010/main" val="38749805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5189-94E9-4E0E-9EAC-276C080B32EA}"/>
              </a:ext>
            </a:extLst>
          </p:cNvPr>
          <p:cNvSpPr>
            <a:spLocks noGrp="1"/>
          </p:cNvSpPr>
          <p:nvPr>
            <p:ph type="title"/>
          </p:nvPr>
        </p:nvSpPr>
        <p:spPr>
          <a:xfrm>
            <a:off x="874220" y="47270"/>
            <a:ext cx="9404723" cy="1400530"/>
          </a:xfrm>
        </p:spPr>
        <p:txBody>
          <a:bodyPr/>
          <a:lstStyle/>
          <a:p>
            <a:pPr algn="ctr"/>
            <a:r>
              <a:rPr lang="en-US" dirty="0">
                <a:solidFill>
                  <a:schemeClr val="tx1"/>
                </a:solidFill>
              </a:rPr>
              <a:t>Phonetics</a:t>
            </a:r>
            <a:endParaRPr lang="en-IN" dirty="0">
              <a:solidFill>
                <a:schemeClr val="tx1"/>
              </a:solidFill>
            </a:endParaRPr>
          </a:p>
        </p:txBody>
      </p:sp>
      <p:sp>
        <p:nvSpPr>
          <p:cNvPr id="3" name="Content Placeholder 2">
            <a:extLst>
              <a:ext uri="{FF2B5EF4-FFF2-40B4-BE49-F238E27FC236}">
                <a16:creationId xmlns:a16="http://schemas.microsoft.com/office/drawing/2014/main" id="{C1506FD5-1295-4C37-AFFF-2BFF00B9C6E8}"/>
              </a:ext>
            </a:extLst>
          </p:cNvPr>
          <p:cNvSpPr>
            <a:spLocks noGrp="1"/>
          </p:cNvSpPr>
          <p:nvPr>
            <p:ph idx="1"/>
          </p:nvPr>
        </p:nvSpPr>
        <p:spPr>
          <a:xfrm>
            <a:off x="0" y="1447800"/>
            <a:ext cx="12192000" cy="5362930"/>
          </a:xfrm>
        </p:spPr>
        <p:txBody>
          <a:bodyPr/>
          <a:lstStyle/>
          <a:p>
            <a:pPr algn="just">
              <a:spcBef>
                <a:spcPts val="500"/>
              </a:spcBef>
              <a:spcAft>
                <a:spcPts val="500"/>
              </a:spcAft>
            </a:pPr>
            <a:r>
              <a:rPr lang="en-US" sz="3600" b="1" u="sng" dirty="0">
                <a:latin typeface="Book Antiqua" panose="02040602050305030304" pitchFamily="18" charset="0"/>
              </a:rPr>
              <a:t>PHONETICS</a:t>
            </a:r>
            <a:r>
              <a:rPr lang="en-US" sz="3600" b="1" dirty="0">
                <a:latin typeface="Book Antiqua" panose="02040602050305030304" pitchFamily="18" charset="0"/>
              </a:rPr>
              <a:t>: </a:t>
            </a:r>
            <a:r>
              <a:rPr lang="en-US" sz="3600" dirty="0">
                <a:latin typeface="Book Antiqua" panose="02040602050305030304" pitchFamily="18" charset="0"/>
              </a:rPr>
              <a:t>The study of the phones or “individual” sounds that native speakers make</a:t>
            </a:r>
            <a:r>
              <a:rPr lang="en-US" sz="3600" b="1" dirty="0">
                <a:latin typeface="Book Antiqua" panose="02040602050305030304" pitchFamily="18" charset="0"/>
              </a:rPr>
              <a:t>.</a:t>
            </a:r>
          </a:p>
          <a:p>
            <a:pPr>
              <a:spcBef>
                <a:spcPts val="500"/>
              </a:spcBef>
              <a:spcAft>
                <a:spcPts val="500"/>
              </a:spcAft>
            </a:pPr>
            <a:endParaRPr lang="en-US" sz="3600" b="1" u="sng" dirty="0">
              <a:latin typeface="Book Antiqua" panose="02040602050305030304" pitchFamily="18" charset="0"/>
            </a:endParaRPr>
          </a:p>
          <a:p>
            <a:pPr algn="just">
              <a:spcBef>
                <a:spcPts val="500"/>
              </a:spcBef>
              <a:spcAft>
                <a:spcPts val="500"/>
              </a:spcAft>
            </a:pPr>
            <a:r>
              <a:rPr lang="en-US" sz="3600" b="1" u="sng" dirty="0">
                <a:latin typeface="Book Antiqua" panose="02040602050305030304" pitchFamily="18" charset="0"/>
              </a:rPr>
              <a:t>PHONES</a:t>
            </a:r>
            <a:r>
              <a:rPr lang="en-US" sz="3600" b="1" dirty="0">
                <a:latin typeface="Book Antiqua" panose="02040602050305030304" pitchFamily="18" charset="0"/>
              </a:rPr>
              <a:t>: </a:t>
            </a:r>
            <a:r>
              <a:rPr lang="en-US" sz="3600" dirty="0">
                <a:latin typeface="Book Antiqua" panose="02040602050305030304" pitchFamily="18" charset="0"/>
              </a:rPr>
              <a:t>The basic, etic sounds that make up phonemes</a:t>
            </a:r>
          </a:p>
          <a:p>
            <a:pPr>
              <a:spcBef>
                <a:spcPts val="500"/>
              </a:spcBef>
              <a:spcAft>
                <a:spcPts val="500"/>
              </a:spcAft>
            </a:pPr>
            <a:endParaRPr lang="en-US" sz="3600" dirty="0">
              <a:latin typeface="Book Antiqua" panose="02040602050305030304" pitchFamily="18" charset="0"/>
            </a:endParaRPr>
          </a:p>
          <a:p>
            <a:pPr algn="just"/>
            <a:r>
              <a:rPr lang="en-US" sz="3600" b="1" u="sng" dirty="0">
                <a:latin typeface="Book Antiqua" panose="02040602050305030304" pitchFamily="18" charset="0"/>
              </a:rPr>
              <a:t>PHONEMES</a:t>
            </a:r>
            <a:r>
              <a:rPr lang="en-US" sz="3600" dirty="0">
                <a:latin typeface="Book Antiqua" panose="02040602050305030304" pitchFamily="18" charset="0"/>
              </a:rPr>
              <a:t>: The basic sound units of the grammar, used to make different minimal sound-meaning pairs. The smallest sound contrasts that distinguish meaning.</a:t>
            </a:r>
            <a:r>
              <a:rPr lang="en-US" sz="3600" b="1" dirty="0">
                <a:latin typeface="Book Antiqua" panose="02040602050305030304" pitchFamily="18" charset="0"/>
              </a:rPr>
              <a:t> </a:t>
            </a:r>
          </a:p>
          <a:p>
            <a:endParaRPr lang="en-IN" dirty="0"/>
          </a:p>
        </p:txBody>
      </p:sp>
      <p:sp>
        <p:nvSpPr>
          <p:cNvPr id="4" name="Footer Placeholder 3">
            <a:extLst>
              <a:ext uri="{FF2B5EF4-FFF2-40B4-BE49-F238E27FC236}">
                <a16:creationId xmlns:a16="http://schemas.microsoft.com/office/drawing/2014/main" id="{7A22B031-4D96-45EE-ACCC-543C9B53A05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3186EB4-1F49-4696-837D-2A55234078F7}"/>
              </a:ext>
            </a:extLst>
          </p:cNvPr>
          <p:cNvSpPr>
            <a:spLocks noGrp="1"/>
          </p:cNvSpPr>
          <p:nvPr>
            <p:ph type="sldNum" sz="quarter" idx="12"/>
          </p:nvPr>
        </p:nvSpPr>
        <p:spPr/>
        <p:txBody>
          <a:bodyPr/>
          <a:lstStyle/>
          <a:p>
            <a:fld id="{EEC20904-64F3-4254-9857-B148700B1D60}" type="slidenum">
              <a:rPr lang="en-IN" smtClean="0"/>
              <a:t>142</a:t>
            </a:fld>
            <a:endParaRPr lang="en-IN"/>
          </a:p>
        </p:txBody>
      </p:sp>
    </p:spTree>
    <p:extLst>
      <p:ext uri="{BB962C8B-B14F-4D97-AF65-F5344CB8AC3E}">
        <p14:creationId xmlns:p14="http://schemas.microsoft.com/office/powerpoint/2010/main" val="16602833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2A72-2E53-4F6C-8EAE-84C513226E9B}"/>
              </a:ext>
            </a:extLst>
          </p:cNvPr>
          <p:cNvSpPr>
            <a:spLocks noGrp="1"/>
          </p:cNvSpPr>
          <p:nvPr>
            <p:ph type="title"/>
          </p:nvPr>
        </p:nvSpPr>
        <p:spPr>
          <a:xfrm>
            <a:off x="874220" y="75370"/>
            <a:ext cx="9404723" cy="1400530"/>
          </a:xfrm>
        </p:spPr>
        <p:txBody>
          <a:bodyPr/>
          <a:lstStyle/>
          <a:p>
            <a:pPr algn="ctr"/>
            <a:r>
              <a:rPr lang="en-US" sz="4400" b="1" dirty="0">
                <a:solidFill>
                  <a:schemeClr val="tx1"/>
                </a:solidFill>
              </a:rPr>
              <a:t>Morphology</a:t>
            </a:r>
            <a:endParaRPr lang="en-IN" dirty="0">
              <a:solidFill>
                <a:schemeClr val="tx1"/>
              </a:solidFill>
            </a:endParaRPr>
          </a:p>
        </p:txBody>
      </p:sp>
      <p:sp>
        <p:nvSpPr>
          <p:cNvPr id="3" name="Content Placeholder 2">
            <a:extLst>
              <a:ext uri="{FF2B5EF4-FFF2-40B4-BE49-F238E27FC236}">
                <a16:creationId xmlns:a16="http://schemas.microsoft.com/office/drawing/2014/main" id="{29376BFC-790A-462D-9AFF-C0B722BE4E38}"/>
              </a:ext>
            </a:extLst>
          </p:cNvPr>
          <p:cNvSpPr>
            <a:spLocks noGrp="1"/>
          </p:cNvSpPr>
          <p:nvPr>
            <p:ph idx="1"/>
          </p:nvPr>
        </p:nvSpPr>
        <p:spPr>
          <a:xfrm>
            <a:off x="0" y="1475900"/>
            <a:ext cx="12192000" cy="5382100"/>
          </a:xfrm>
        </p:spPr>
        <p:txBody>
          <a:bodyPr>
            <a:normAutofit fontScale="85000" lnSpcReduction="20000"/>
          </a:bodyPr>
          <a:lstStyle/>
          <a:p>
            <a:pPr>
              <a:spcBef>
                <a:spcPts val="500"/>
              </a:spcBef>
              <a:spcAft>
                <a:spcPts val="500"/>
              </a:spcAft>
              <a:buFontTx/>
              <a:buNone/>
            </a:pPr>
            <a:r>
              <a:rPr lang="en-US" sz="3600" b="1" u="sng" dirty="0">
                <a:latin typeface="Book Antiqua" panose="02040602050305030304" pitchFamily="18" charset="0"/>
              </a:rPr>
              <a:t>Morphology</a:t>
            </a:r>
            <a:r>
              <a:rPr lang="en-US" sz="3600" dirty="0">
                <a:latin typeface="Book Antiqua" panose="02040602050305030304" pitchFamily="18" charset="0"/>
              </a:rPr>
              <a:t>:  The rules for combining phonemes into morphemes. </a:t>
            </a:r>
          </a:p>
          <a:p>
            <a:pPr>
              <a:spcBef>
                <a:spcPts val="500"/>
              </a:spcBef>
              <a:spcAft>
                <a:spcPts val="500"/>
              </a:spcAft>
              <a:buNone/>
            </a:pPr>
            <a:r>
              <a:rPr lang="en-US" sz="3600" b="1" dirty="0">
                <a:latin typeface="Book Antiqua" panose="02040602050305030304" pitchFamily="18" charset="0"/>
              </a:rPr>
              <a:t>	Morpheme</a:t>
            </a:r>
            <a:r>
              <a:rPr lang="en-US" sz="3600" dirty="0">
                <a:latin typeface="Book Antiqua" panose="02040602050305030304" pitchFamily="18" charset="0"/>
              </a:rPr>
              <a:t>: The smallest part of an utterance that has a </a:t>
            </a:r>
            <a:r>
              <a:rPr lang="en-US" sz="3600" dirty="0" err="1">
                <a:latin typeface="Book Antiqua" panose="02040602050305030304" pitchFamily="18" charset="0"/>
              </a:rPr>
              <a:t>definte</a:t>
            </a:r>
            <a:r>
              <a:rPr lang="en-US" sz="3600" dirty="0">
                <a:latin typeface="Book Antiqua" panose="02040602050305030304" pitchFamily="18" charset="0"/>
              </a:rPr>
              <a:t> meaning. </a:t>
            </a:r>
          </a:p>
          <a:p>
            <a:pPr lvl="1">
              <a:spcBef>
                <a:spcPts val="500"/>
              </a:spcBef>
              <a:spcAft>
                <a:spcPts val="500"/>
              </a:spcAft>
            </a:pPr>
            <a:r>
              <a:rPr lang="en-US" sz="3600" b="1" dirty="0">
                <a:latin typeface="Book Antiqua" panose="02040602050305030304" pitchFamily="18" charset="0"/>
              </a:rPr>
              <a:t>minima</a:t>
            </a:r>
            <a:r>
              <a:rPr lang="en-US" sz="3600" dirty="0">
                <a:latin typeface="Book Antiqua" panose="02040602050305030304" pitchFamily="18" charset="0"/>
              </a:rPr>
              <a:t>l sound-meaning unit. </a:t>
            </a:r>
          </a:p>
          <a:p>
            <a:pPr lvl="1"/>
            <a:r>
              <a:rPr lang="en-US" sz="3600" dirty="0">
                <a:latin typeface="Book Antiqua" panose="02040602050305030304" pitchFamily="18" charset="0"/>
              </a:rPr>
              <a:t>Morphemes come in two varieties:</a:t>
            </a:r>
          </a:p>
          <a:p>
            <a:pPr>
              <a:spcBef>
                <a:spcPts val="500"/>
              </a:spcBef>
              <a:spcAft>
                <a:spcPts val="500"/>
              </a:spcAft>
            </a:pPr>
            <a:endParaRPr lang="en-US" sz="3600" b="1" dirty="0">
              <a:latin typeface="Book Antiqua" panose="02040602050305030304" pitchFamily="18" charset="0"/>
            </a:endParaRPr>
          </a:p>
          <a:p>
            <a:pPr>
              <a:spcBef>
                <a:spcPts val="500"/>
              </a:spcBef>
              <a:spcAft>
                <a:spcPts val="500"/>
              </a:spcAft>
            </a:pPr>
            <a:r>
              <a:rPr lang="en-US" sz="3600" b="1" dirty="0">
                <a:latin typeface="Book Antiqua" panose="02040602050305030304" pitchFamily="18" charset="0"/>
              </a:rPr>
              <a:t>Bound Morpheme</a:t>
            </a:r>
            <a:r>
              <a:rPr lang="en-US" sz="3600" dirty="0">
                <a:latin typeface="Book Antiqua" panose="02040602050305030304" pitchFamily="18" charset="0"/>
              </a:rPr>
              <a:t>: a morpheme that never occurs alone (i.e., is not a word).</a:t>
            </a:r>
          </a:p>
          <a:p>
            <a:pPr lvl="1"/>
            <a:r>
              <a:rPr lang="en-US" sz="3600" dirty="0">
                <a:latin typeface="Book Antiqua" panose="02040602050305030304" pitchFamily="18" charset="0"/>
              </a:rPr>
              <a:t>Suffixes and prefixes: </a:t>
            </a:r>
            <a:r>
              <a:rPr lang="en-US" sz="3600" dirty="0" err="1">
                <a:latin typeface="Book Antiqua" panose="02040602050305030304" pitchFamily="18" charset="0"/>
              </a:rPr>
              <a:t>ing</a:t>
            </a:r>
            <a:r>
              <a:rPr lang="en-US" sz="3600" dirty="0">
                <a:latin typeface="Book Antiqua" panose="02040602050305030304" pitchFamily="18" charset="0"/>
              </a:rPr>
              <a:t>, ed, mal, pre, </a:t>
            </a:r>
          </a:p>
          <a:p>
            <a:pPr>
              <a:spcBef>
                <a:spcPts val="500"/>
              </a:spcBef>
              <a:spcAft>
                <a:spcPts val="500"/>
              </a:spcAft>
            </a:pPr>
            <a:r>
              <a:rPr lang="en-US" sz="3600" b="1" dirty="0">
                <a:latin typeface="Book Antiqua" panose="02040602050305030304" pitchFamily="18" charset="0"/>
              </a:rPr>
              <a:t>Free Morpheme:</a:t>
            </a:r>
            <a:r>
              <a:rPr lang="en-US" sz="3600" dirty="0">
                <a:latin typeface="Book Antiqua" panose="02040602050305030304" pitchFamily="18" charset="0"/>
              </a:rPr>
              <a:t> a morpheme that may occur alone (i.e., is a word).</a:t>
            </a:r>
          </a:p>
          <a:p>
            <a:endParaRPr lang="en-IN" dirty="0"/>
          </a:p>
        </p:txBody>
      </p:sp>
      <p:sp>
        <p:nvSpPr>
          <p:cNvPr id="4" name="Footer Placeholder 3">
            <a:extLst>
              <a:ext uri="{FF2B5EF4-FFF2-40B4-BE49-F238E27FC236}">
                <a16:creationId xmlns:a16="http://schemas.microsoft.com/office/drawing/2014/main" id="{B3396814-3AB0-44EA-9BF0-3D40BAD22FD5}"/>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C95EF7ED-9ECD-458A-AE17-B0591F01D3D4}"/>
              </a:ext>
            </a:extLst>
          </p:cNvPr>
          <p:cNvSpPr>
            <a:spLocks noGrp="1"/>
          </p:cNvSpPr>
          <p:nvPr>
            <p:ph type="sldNum" sz="quarter" idx="12"/>
          </p:nvPr>
        </p:nvSpPr>
        <p:spPr/>
        <p:txBody>
          <a:bodyPr/>
          <a:lstStyle/>
          <a:p>
            <a:fld id="{EEC20904-64F3-4254-9857-B148700B1D60}" type="slidenum">
              <a:rPr lang="en-IN" smtClean="0"/>
              <a:t>143</a:t>
            </a:fld>
            <a:endParaRPr lang="en-IN"/>
          </a:p>
        </p:txBody>
      </p:sp>
    </p:spTree>
    <p:extLst>
      <p:ext uri="{BB962C8B-B14F-4D97-AF65-F5344CB8AC3E}">
        <p14:creationId xmlns:p14="http://schemas.microsoft.com/office/powerpoint/2010/main" val="10021556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E3898-9EDA-4946-B470-530844D2332C}"/>
              </a:ext>
            </a:extLst>
          </p:cNvPr>
          <p:cNvSpPr>
            <a:spLocks noGrp="1"/>
          </p:cNvSpPr>
          <p:nvPr>
            <p:ph idx="1"/>
          </p:nvPr>
        </p:nvSpPr>
        <p:spPr>
          <a:xfrm>
            <a:off x="0" y="0"/>
            <a:ext cx="12192000" cy="6858000"/>
          </a:xfrm>
        </p:spPr>
        <p:txBody>
          <a:bodyPr/>
          <a:lstStyle/>
          <a:p>
            <a:pPr>
              <a:spcBef>
                <a:spcPts val="500"/>
              </a:spcBef>
              <a:spcAft>
                <a:spcPts val="500"/>
              </a:spcAft>
              <a:buNone/>
            </a:pPr>
            <a:r>
              <a:rPr lang="en-US" sz="3200" b="1" dirty="0">
                <a:latin typeface="Book Antiqua" panose="02040602050305030304" pitchFamily="18" charset="0"/>
              </a:rPr>
              <a:t>Root</a:t>
            </a:r>
            <a:r>
              <a:rPr lang="en-US" sz="3200" dirty="0">
                <a:latin typeface="Book Antiqua" panose="02040602050305030304" pitchFamily="18" charset="0"/>
              </a:rPr>
              <a:t>: </a:t>
            </a:r>
          </a:p>
          <a:p>
            <a:pPr lvl="1">
              <a:spcBef>
                <a:spcPts val="500"/>
              </a:spcBef>
              <a:spcAft>
                <a:spcPts val="500"/>
              </a:spcAft>
            </a:pPr>
            <a:r>
              <a:rPr lang="en-US" sz="3200" dirty="0">
                <a:latin typeface="Book Antiqua" panose="02040602050305030304" pitchFamily="18" charset="0"/>
              </a:rPr>
              <a:t>the lexical/semantic "center" of a word; the invariant of a group of related stems. </a:t>
            </a:r>
          </a:p>
          <a:p>
            <a:pPr lvl="1">
              <a:spcBef>
                <a:spcPts val="500"/>
              </a:spcBef>
              <a:spcAft>
                <a:spcPts val="500"/>
              </a:spcAft>
              <a:buNone/>
            </a:pPr>
            <a:endParaRPr lang="en-US" sz="3200" dirty="0">
              <a:latin typeface="Book Antiqua" panose="02040602050305030304" pitchFamily="18" charset="0"/>
            </a:endParaRPr>
          </a:p>
          <a:p>
            <a:pPr>
              <a:spcBef>
                <a:spcPts val="500"/>
              </a:spcBef>
              <a:spcAft>
                <a:spcPts val="500"/>
              </a:spcAft>
            </a:pPr>
            <a:r>
              <a:rPr lang="en-US" sz="3200" b="1" dirty="0">
                <a:latin typeface="Book Antiqua" panose="02040602050305030304" pitchFamily="18" charset="0"/>
              </a:rPr>
              <a:t>Affixes</a:t>
            </a:r>
            <a:r>
              <a:rPr lang="en-US" sz="3200" dirty="0">
                <a:latin typeface="Book Antiqua" panose="02040602050305030304" pitchFamily="18" charset="0"/>
              </a:rPr>
              <a:t>: </a:t>
            </a:r>
          </a:p>
          <a:p>
            <a:pPr lvl="1">
              <a:spcBef>
                <a:spcPts val="500"/>
              </a:spcBef>
              <a:spcAft>
                <a:spcPts val="500"/>
              </a:spcAft>
            </a:pPr>
            <a:r>
              <a:rPr lang="en-US" sz="3200" dirty="0">
                <a:latin typeface="Book Antiqua" panose="02040602050305030304" pitchFamily="18" charset="0"/>
              </a:rPr>
              <a:t>morphemes which are added to other morphemes (esp. roots, stems). </a:t>
            </a:r>
          </a:p>
          <a:p>
            <a:pPr lvl="1">
              <a:spcBef>
                <a:spcPts val="500"/>
              </a:spcBef>
              <a:spcAft>
                <a:spcPts val="500"/>
              </a:spcAft>
              <a:buNone/>
            </a:pPr>
            <a:endParaRPr lang="en-US" sz="3200" dirty="0">
              <a:latin typeface="Book Antiqua" panose="02040602050305030304" pitchFamily="18" charset="0"/>
            </a:endParaRPr>
          </a:p>
          <a:p>
            <a:pPr lvl="2">
              <a:spcBef>
                <a:spcPts val="500"/>
              </a:spcBef>
              <a:spcAft>
                <a:spcPts val="500"/>
              </a:spcAft>
            </a:pPr>
            <a:r>
              <a:rPr lang="en-US" sz="3200" dirty="0">
                <a:latin typeface="Book Antiqua" panose="02040602050305030304" pitchFamily="18" charset="0"/>
              </a:rPr>
              <a:t>A </a:t>
            </a:r>
            <a:r>
              <a:rPr lang="en-US" sz="3200" b="1" u="sng" dirty="0">
                <a:latin typeface="Book Antiqua" panose="02040602050305030304" pitchFamily="18" charset="0"/>
              </a:rPr>
              <a:t>suffix</a:t>
            </a:r>
            <a:r>
              <a:rPr lang="en-US" sz="3200" u="sng" dirty="0">
                <a:latin typeface="Book Antiqua" panose="02040602050305030304" pitchFamily="18" charset="0"/>
              </a:rPr>
              <a:t> </a:t>
            </a:r>
            <a:r>
              <a:rPr lang="en-US" sz="3200" b="1" dirty="0">
                <a:latin typeface="Book Antiqua" panose="02040602050305030304" pitchFamily="18" charset="0"/>
              </a:rPr>
              <a:t>follows</a:t>
            </a:r>
            <a:r>
              <a:rPr lang="en-US" sz="3200" dirty="0">
                <a:latin typeface="Book Antiqua" panose="02040602050305030304" pitchFamily="18" charset="0"/>
              </a:rPr>
              <a:t> the root/stem. </a:t>
            </a:r>
          </a:p>
          <a:p>
            <a:pPr lvl="2"/>
            <a:r>
              <a:rPr lang="en-US" sz="3200" dirty="0">
                <a:latin typeface="Book Antiqua" panose="02040602050305030304" pitchFamily="18" charset="0"/>
              </a:rPr>
              <a:t>A </a:t>
            </a:r>
            <a:r>
              <a:rPr lang="en-US" sz="3200" b="1" u="sng" dirty="0">
                <a:latin typeface="Book Antiqua" panose="02040602050305030304" pitchFamily="18" charset="0"/>
              </a:rPr>
              <a:t>prefix</a:t>
            </a:r>
            <a:r>
              <a:rPr lang="en-US" sz="3200" dirty="0">
                <a:latin typeface="Book Antiqua" panose="02040602050305030304" pitchFamily="18" charset="0"/>
              </a:rPr>
              <a:t> </a:t>
            </a:r>
            <a:r>
              <a:rPr lang="en-US" sz="3200" b="1" dirty="0">
                <a:latin typeface="Book Antiqua" panose="02040602050305030304" pitchFamily="18" charset="0"/>
              </a:rPr>
              <a:t>precedes</a:t>
            </a:r>
            <a:r>
              <a:rPr lang="en-US" sz="3200" dirty="0">
                <a:latin typeface="Book Antiqua" panose="02040602050305030304" pitchFamily="18" charset="0"/>
              </a:rPr>
              <a:t> the root/stem. </a:t>
            </a:r>
          </a:p>
          <a:p>
            <a:pPr lvl="2">
              <a:spcBef>
                <a:spcPts val="500"/>
              </a:spcBef>
              <a:spcAft>
                <a:spcPts val="500"/>
              </a:spcAft>
            </a:pPr>
            <a:r>
              <a:rPr lang="en-US" sz="3200" dirty="0">
                <a:latin typeface="Book Antiqua" panose="02040602050305030304" pitchFamily="18" charset="0"/>
              </a:rPr>
              <a:t>An</a:t>
            </a:r>
            <a:r>
              <a:rPr lang="en-US" sz="3200" b="1" dirty="0">
                <a:latin typeface="Book Antiqua" panose="02040602050305030304" pitchFamily="18" charset="0"/>
              </a:rPr>
              <a:t> </a:t>
            </a:r>
            <a:r>
              <a:rPr lang="en-US" sz="3200" b="1" u="sng" dirty="0">
                <a:latin typeface="Book Antiqua" panose="02040602050305030304" pitchFamily="18" charset="0"/>
              </a:rPr>
              <a:t>infix</a:t>
            </a:r>
            <a:r>
              <a:rPr lang="en-US" sz="3200" dirty="0">
                <a:latin typeface="Book Antiqua" panose="02040602050305030304" pitchFamily="18" charset="0"/>
              </a:rPr>
              <a:t> is inserted </a:t>
            </a:r>
            <a:r>
              <a:rPr lang="en-US" sz="3200" b="1" dirty="0">
                <a:latin typeface="Book Antiqua" panose="02040602050305030304" pitchFamily="18" charset="0"/>
              </a:rPr>
              <a:t>into</a:t>
            </a:r>
            <a:r>
              <a:rPr lang="en-US" sz="3200" dirty="0">
                <a:latin typeface="Book Antiqua" panose="02040602050305030304" pitchFamily="18" charset="0"/>
              </a:rPr>
              <a:t> the root/stem</a:t>
            </a:r>
          </a:p>
          <a:p>
            <a:endParaRPr lang="en-IN" dirty="0"/>
          </a:p>
        </p:txBody>
      </p:sp>
      <p:sp>
        <p:nvSpPr>
          <p:cNvPr id="4" name="Footer Placeholder 3">
            <a:extLst>
              <a:ext uri="{FF2B5EF4-FFF2-40B4-BE49-F238E27FC236}">
                <a16:creationId xmlns:a16="http://schemas.microsoft.com/office/drawing/2014/main" id="{7F5D1CDD-3507-4F75-B428-8BEE2840E477}"/>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C6675AFC-63E9-493B-9951-DEE02E9A23D7}"/>
              </a:ext>
            </a:extLst>
          </p:cNvPr>
          <p:cNvSpPr>
            <a:spLocks noGrp="1"/>
          </p:cNvSpPr>
          <p:nvPr>
            <p:ph type="sldNum" sz="quarter" idx="12"/>
          </p:nvPr>
        </p:nvSpPr>
        <p:spPr/>
        <p:txBody>
          <a:bodyPr/>
          <a:lstStyle/>
          <a:p>
            <a:fld id="{EEC20904-64F3-4254-9857-B148700B1D60}" type="slidenum">
              <a:rPr lang="en-IN" smtClean="0"/>
              <a:t>144</a:t>
            </a:fld>
            <a:endParaRPr lang="en-IN"/>
          </a:p>
        </p:txBody>
      </p:sp>
    </p:spTree>
    <p:extLst>
      <p:ext uri="{BB962C8B-B14F-4D97-AF65-F5344CB8AC3E}">
        <p14:creationId xmlns:p14="http://schemas.microsoft.com/office/powerpoint/2010/main" val="30573705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AD3B-2129-49C0-8AE1-116071DEB966}"/>
              </a:ext>
            </a:extLst>
          </p:cNvPr>
          <p:cNvSpPr>
            <a:spLocks noGrp="1"/>
          </p:cNvSpPr>
          <p:nvPr>
            <p:ph type="title"/>
          </p:nvPr>
        </p:nvSpPr>
        <p:spPr>
          <a:xfrm>
            <a:off x="645130" y="47270"/>
            <a:ext cx="9404723" cy="1400530"/>
          </a:xfrm>
        </p:spPr>
        <p:txBody>
          <a:bodyPr/>
          <a:lstStyle/>
          <a:p>
            <a:pPr algn="ctr"/>
            <a:r>
              <a:rPr lang="en-US" sz="4400" b="1" dirty="0">
                <a:solidFill>
                  <a:schemeClr val="tx1"/>
                </a:solidFill>
              </a:rPr>
              <a:t>SYNTAX</a:t>
            </a:r>
            <a:endParaRPr lang="en-IN" dirty="0">
              <a:solidFill>
                <a:schemeClr val="tx1"/>
              </a:solidFill>
            </a:endParaRPr>
          </a:p>
        </p:txBody>
      </p:sp>
      <p:sp>
        <p:nvSpPr>
          <p:cNvPr id="3" name="Content Placeholder 2">
            <a:extLst>
              <a:ext uri="{FF2B5EF4-FFF2-40B4-BE49-F238E27FC236}">
                <a16:creationId xmlns:a16="http://schemas.microsoft.com/office/drawing/2014/main" id="{A4F34AE3-AB23-4D04-A908-90DED4723321}"/>
              </a:ext>
            </a:extLst>
          </p:cNvPr>
          <p:cNvSpPr>
            <a:spLocks noGrp="1"/>
          </p:cNvSpPr>
          <p:nvPr>
            <p:ph idx="1"/>
          </p:nvPr>
        </p:nvSpPr>
        <p:spPr>
          <a:xfrm>
            <a:off x="0" y="1447800"/>
            <a:ext cx="12192000" cy="5362930"/>
          </a:xfrm>
        </p:spPr>
        <p:txBody>
          <a:bodyPr>
            <a:normAutofit fontScale="92500"/>
          </a:bodyPr>
          <a:lstStyle/>
          <a:p>
            <a:pPr>
              <a:buNone/>
            </a:pPr>
            <a:r>
              <a:rPr lang="en-US" sz="3600" b="1" dirty="0">
                <a:latin typeface="Book Antiqua" panose="02040602050305030304" pitchFamily="18" charset="0"/>
              </a:rPr>
              <a:t>The rules for combining morphemes (words) into sentences</a:t>
            </a:r>
          </a:p>
          <a:p>
            <a:pPr algn="just">
              <a:buFont typeface="Symbol" pitchFamily="18" charset="2"/>
              <a:buChar char="·"/>
            </a:pPr>
            <a:r>
              <a:rPr lang="en-US" sz="3600" dirty="0">
                <a:latin typeface="Book Antiqua" panose="02040602050305030304" pitchFamily="18" charset="0"/>
                <a:cs typeface="Times New Roman" pitchFamily="18" charset="0"/>
              </a:rPr>
              <a:t>Syntax consists of the </a:t>
            </a:r>
            <a:r>
              <a:rPr lang="en-US" sz="3600" u="sng" dirty="0">
                <a:latin typeface="Book Antiqua" panose="02040602050305030304" pitchFamily="18" charset="0"/>
                <a:cs typeface="Times New Roman" pitchFamily="18" charset="0"/>
              </a:rPr>
              <a:t>unconscious rules</a:t>
            </a:r>
            <a:r>
              <a:rPr lang="en-US" sz="3600" dirty="0">
                <a:latin typeface="Book Antiqua" panose="02040602050305030304" pitchFamily="18" charset="0"/>
                <a:cs typeface="Times New Roman" pitchFamily="18" charset="0"/>
              </a:rPr>
              <a:t> which govern sentence structure and the ways in which words are ordered within sentences. </a:t>
            </a:r>
          </a:p>
          <a:p>
            <a:pPr algn="just">
              <a:buFont typeface="Symbol" pitchFamily="18" charset="2"/>
              <a:buChar char="·"/>
            </a:pPr>
            <a:endParaRPr lang="en-US" sz="3600" dirty="0">
              <a:latin typeface="Book Antiqua" panose="02040602050305030304" pitchFamily="18" charset="0"/>
              <a:cs typeface="Times New Roman" pitchFamily="18" charset="0"/>
            </a:endParaRPr>
          </a:p>
          <a:p>
            <a:pPr algn="just">
              <a:buFont typeface="Symbol" pitchFamily="18" charset="2"/>
              <a:buChar char="·"/>
            </a:pPr>
            <a:r>
              <a:rPr lang="en-US" sz="3600" dirty="0">
                <a:latin typeface="Book Antiqua" panose="02040602050305030304" pitchFamily="18" charset="0"/>
                <a:cs typeface="Times New Roman" pitchFamily="18" charset="0"/>
              </a:rPr>
              <a:t>The basic and universal divisions of Syntax reflects fundamental aspects of how human speakers perceive the world:  </a:t>
            </a:r>
            <a:r>
              <a:rPr lang="en-US" sz="3600" i="1" dirty="0">
                <a:latin typeface="Book Antiqua" panose="02040602050305030304" pitchFamily="18" charset="0"/>
                <a:cs typeface="Times New Roman" pitchFamily="18" charset="0"/>
              </a:rPr>
              <a:t>nouns for things,  verbs for actions and events, adjectives for qualities</a:t>
            </a:r>
            <a:r>
              <a:rPr lang="en-US" sz="3600" dirty="0">
                <a:latin typeface="Book Antiqua" panose="02040602050305030304" pitchFamily="18" charset="0"/>
                <a:cs typeface="Times New Roman" pitchFamily="18" charset="0"/>
              </a:rPr>
              <a:t>.  </a:t>
            </a:r>
          </a:p>
          <a:p>
            <a:endParaRPr lang="en-IN" dirty="0"/>
          </a:p>
        </p:txBody>
      </p:sp>
      <p:sp>
        <p:nvSpPr>
          <p:cNvPr id="4" name="Footer Placeholder 3">
            <a:extLst>
              <a:ext uri="{FF2B5EF4-FFF2-40B4-BE49-F238E27FC236}">
                <a16:creationId xmlns:a16="http://schemas.microsoft.com/office/drawing/2014/main" id="{3410C925-106B-4755-BC6D-859B00FB4BA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650964A-84EB-4386-B4BA-0796FA0BF7B5}"/>
              </a:ext>
            </a:extLst>
          </p:cNvPr>
          <p:cNvSpPr>
            <a:spLocks noGrp="1"/>
          </p:cNvSpPr>
          <p:nvPr>
            <p:ph type="sldNum" sz="quarter" idx="12"/>
          </p:nvPr>
        </p:nvSpPr>
        <p:spPr/>
        <p:txBody>
          <a:bodyPr/>
          <a:lstStyle/>
          <a:p>
            <a:fld id="{EEC20904-64F3-4254-9857-B148700B1D60}" type="slidenum">
              <a:rPr lang="en-IN" smtClean="0"/>
              <a:t>145</a:t>
            </a:fld>
            <a:endParaRPr lang="en-IN"/>
          </a:p>
        </p:txBody>
      </p:sp>
    </p:spTree>
    <p:extLst>
      <p:ext uri="{BB962C8B-B14F-4D97-AF65-F5344CB8AC3E}">
        <p14:creationId xmlns:p14="http://schemas.microsoft.com/office/powerpoint/2010/main" val="42471705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A43B-9517-461F-B15C-A8AEC945434D}"/>
              </a:ext>
            </a:extLst>
          </p:cNvPr>
          <p:cNvSpPr>
            <a:spLocks noGrp="1"/>
          </p:cNvSpPr>
          <p:nvPr>
            <p:ph type="title"/>
          </p:nvPr>
        </p:nvSpPr>
        <p:spPr>
          <a:xfrm>
            <a:off x="874220" y="47270"/>
            <a:ext cx="9404723" cy="1400530"/>
          </a:xfrm>
        </p:spPr>
        <p:txBody>
          <a:bodyPr/>
          <a:lstStyle/>
          <a:p>
            <a:pPr algn="ctr"/>
            <a:r>
              <a:rPr lang="en-IN" b="1" dirty="0">
                <a:solidFill>
                  <a:schemeClr val="tx1"/>
                </a:solidFill>
              </a:rPr>
              <a:t>SEMANTICS</a:t>
            </a:r>
            <a:endParaRPr lang="en-IN" dirty="0">
              <a:solidFill>
                <a:schemeClr val="tx1"/>
              </a:solidFill>
            </a:endParaRPr>
          </a:p>
        </p:txBody>
      </p:sp>
      <p:sp>
        <p:nvSpPr>
          <p:cNvPr id="3" name="Content Placeholder 2">
            <a:extLst>
              <a:ext uri="{FF2B5EF4-FFF2-40B4-BE49-F238E27FC236}">
                <a16:creationId xmlns:a16="http://schemas.microsoft.com/office/drawing/2014/main" id="{829A0B98-8513-4B2E-970E-2DD2705718C9}"/>
              </a:ext>
            </a:extLst>
          </p:cNvPr>
          <p:cNvSpPr>
            <a:spLocks noGrp="1"/>
          </p:cNvSpPr>
          <p:nvPr>
            <p:ph idx="1"/>
          </p:nvPr>
        </p:nvSpPr>
        <p:spPr>
          <a:xfrm>
            <a:off x="0" y="1447800"/>
            <a:ext cx="12192000" cy="5410200"/>
          </a:xfrm>
        </p:spPr>
        <p:txBody>
          <a:bodyPr>
            <a:normAutofit fontScale="92500" lnSpcReduction="10000"/>
          </a:bodyPr>
          <a:lstStyle/>
          <a:p>
            <a:r>
              <a:rPr lang="en-IN" sz="2800" dirty="0">
                <a:latin typeface="Book Antiqua" panose="02040602050305030304" pitchFamily="18" charset="0"/>
              </a:rPr>
              <a:t>semantics is used broadly to refer to study of meaning. It is also central to the study of communication.</a:t>
            </a:r>
          </a:p>
          <a:p>
            <a:pPr>
              <a:buNone/>
            </a:pPr>
            <a:endParaRPr lang="en-IN" sz="2800" dirty="0">
              <a:latin typeface="Book Antiqua" panose="02040602050305030304" pitchFamily="18" charset="0"/>
            </a:endParaRPr>
          </a:p>
          <a:p>
            <a:pPr algn="just"/>
            <a:r>
              <a:rPr lang="en-IN" sz="2800" dirty="0">
                <a:latin typeface="Book Antiqua" panose="02040602050305030304" pitchFamily="18" charset="0"/>
              </a:rPr>
              <a:t>branch of linguistics is mainly concerned with how the meaning conveyed by the linguistic system consisting of different units and structures like sentences, phrases, words and morphemes etc. </a:t>
            </a:r>
          </a:p>
          <a:p>
            <a:pPr algn="just">
              <a:buNone/>
            </a:pPr>
            <a:endParaRPr lang="en-IN" sz="2800" dirty="0">
              <a:latin typeface="Book Antiqua" panose="02040602050305030304" pitchFamily="18" charset="0"/>
            </a:endParaRPr>
          </a:p>
          <a:p>
            <a:pPr algn="just"/>
            <a:r>
              <a:rPr lang="en-US" sz="2800" dirty="0">
                <a:latin typeface="Book Antiqua" panose="02040602050305030304" pitchFamily="18" charset="0"/>
              </a:rPr>
              <a:t>It is important for understanding language in social contexts, as these are likely to affect meaning.</a:t>
            </a:r>
          </a:p>
          <a:p>
            <a:pPr algn="just">
              <a:buNone/>
            </a:pPr>
            <a:endParaRPr lang="en-US" sz="2800" dirty="0">
              <a:latin typeface="Book Antiqua" panose="02040602050305030304" pitchFamily="18" charset="0"/>
            </a:endParaRPr>
          </a:p>
          <a:p>
            <a:pPr algn="just"/>
            <a:r>
              <a:rPr lang="en-US" sz="2800" dirty="0">
                <a:latin typeface="Book Antiqua" panose="02040602050305030304" pitchFamily="18" charset="0"/>
              </a:rPr>
              <a:t>It is also essential to the study of language change (how meanings alter over time).</a:t>
            </a:r>
          </a:p>
          <a:p>
            <a:endParaRPr lang="en-IN" dirty="0"/>
          </a:p>
        </p:txBody>
      </p:sp>
      <p:sp>
        <p:nvSpPr>
          <p:cNvPr id="4" name="Footer Placeholder 3">
            <a:extLst>
              <a:ext uri="{FF2B5EF4-FFF2-40B4-BE49-F238E27FC236}">
                <a16:creationId xmlns:a16="http://schemas.microsoft.com/office/drawing/2014/main" id="{39DFA1AF-9B1B-4B11-BB60-A05B6D4F1040}"/>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1358E73B-C636-4016-93FE-43B3E162DA85}"/>
              </a:ext>
            </a:extLst>
          </p:cNvPr>
          <p:cNvSpPr>
            <a:spLocks noGrp="1"/>
          </p:cNvSpPr>
          <p:nvPr>
            <p:ph type="sldNum" sz="quarter" idx="12"/>
          </p:nvPr>
        </p:nvSpPr>
        <p:spPr/>
        <p:txBody>
          <a:bodyPr/>
          <a:lstStyle/>
          <a:p>
            <a:fld id="{EEC20904-64F3-4254-9857-B148700B1D60}" type="slidenum">
              <a:rPr lang="en-IN" smtClean="0"/>
              <a:t>146</a:t>
            </a:fld>
            <a:endParaRPr lang="en-IN"/>
          </a:p>
        </p:txBody>
      </p:sp>
    </p:spTree>
    <p:extLst>
      <p:ext uri="{BB962C8B-B14F-4D97-AF65-F5344CB8AC3E}">
        <p14:creationId xmlns:p14="http://schemas.microsoft.com/office/powerpoint/2010/main" val="2357977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6FAE-C626-4037-97C5-0A55B78BF859}"/>
              </a:ext>
            </a:extLst>
          </p:cNvPr>
          <p:cNvSpPr>
            <a:spLocks noGrp="1"/>
          </p:cNvSpPr>
          <p:nvPr>
            <p:ph type="title"/>
          </p:nvPr>
        </p:nvSpPr>
        <p:spPr>
          <a:xfrm>
            <a:off x="645130" y="0"/>
            <a:ext cx="9404723" cy="1400530"/>
          </a:xfrm>
        </p:spPr>
        <p:txBody>
          <a:bodyPr/>
          <a:lstStyle/>
          <a:p>
            <a:pPr algn="ctr"/>
            <a:r>
              <a:rPr lang="en-US" altLang="en-US" dirty="0">
                <a:solidFill>
                  <a:schemeClr val="tx1"/>
                </a:solidFill>
              </a:rPr>
              <a:t>Dialects</a:t>
            </a:r>
            <a:endParaRPr lang="en-IN" dirty="0">
              <a:solidFill>
                <a:schemeClr val="tx1"/>
              </a:solidFill>
            </a:endParaRPr>
          </a:p>
        </p:txBody>
      </p:sp>
      <p:sp>
        <p:nvSpPr>
          <p:cNvPr id="3" name="Content Placeholder 2">
            <a:extLst>
              <a:ext uri="{FF2B5EF4-FFF2-40B4-BE49-F238E27FC236}">
                <a16:creationId xmlns:a16="http://schemas.microsoft.com/office/drawing/2014/main" id="{9FF97542-4C66-4997-A500-4F1D4BE81B57}"/>
              </a:ext>
            </a:extLst>
          </p:cNvPr>
          <p:cNvSpPr>
            <a:spLocks noGrp="1"/>
          </p:cNvSpPr>
          <p:nvPr>
            <p:ph idx="1"/>
          </p:nvPr>
        </p:nvSpPr>
        <p:spPr>
          <a:xfrm>
            <a:off x="0" y="1400530"/>
            <a:ext cx="12192000" cy="5161741"/>
          </a:xfrm>
        </p:spPr>
        <p:txBody>
          <a:bodyPr>
            <a:normAutofit lnSpcReduction="10000"/>
          </a:bodyPr>
          <a:lstStyle/>
          <a:p>
            <a:r>
              <a:rPr lang="en-US" altLang="en-US" sz="3600" dirty="0">
                <a:latin typeface="Book Antiqua" panose="02040602050305030304" pitchFamily="18" charset="0"/>
              </a:rPr>
              <a:t>A way of speaking in a particular place</a:t>
            </a:r>
          </a:p>
          <a:p>
            <a:r>
              <a:rPr lang="en-US" altLang="en-US" sz="3600" dirty="0">
                <a:latin typeface="Book Antiqua" panose="02040602050305030304" pitchFamily="18" charset="0"/>
              </a:rPr>
              <a:t>Speakers are sometimes considered less intelligent</a:t>
            </a:r>
          </a:p>
          <a:p>
            <a:pPr>
              <a:buNone/>
            </a:pPr>
            <a:endParaRPr lang="en-US" altLang="en-US" sz="3600" dirty="0">
              <a:latin typeface="Book Antiqua" panose="02040602050305030304" pitchFamily="18" charset="0"/>
            </a:endParaRPr>
          </a:p>
          <a:p>
            <a:pPr algn="just"/>
            <a:r>
              <a:rPr lang="en-US" altLang="en-US" sz="3600" b="1" dirty="0">
                <a:latin typeface="Book Antiqua" panose="02040602050305030304" pitchFamily="18" charset="0"/>
              </a:rPr>
              <a:t>Different ways of speaking depending on age, gender, occupation and class</a:t>
            </a:r>
          </a:p>
          <a:p>
            <a:r>
              <a:rPr lang="en-US" altLang="en-US" sz="3600" b="1" dirty="0">
                <a:latin typeface="Book Antiqua" panose="02040602050305030304" pitchFamily="18" charset="0"/>
              </a:rPr>
              <a:t>Argument style is culturally learned</a:t>
            </a:r>
          </a:p>
          <a:p>
            <a:r>
              <a:rPr lang="en-US" altLang="en-US" sz="3600" b="1" dirty="0">
                <a:latin typeface="Book Antiqua" panose="02040602050305030304" pitchFamily="18" charset="0"/>
              </a:rPr>
              <a:t>Mother-Infant talk</a:t>
            </a:r>
          </a:p>
          <a:p>
            <a:r>
              <a:rPr lang="en-US" altLang="en-US" sz="3600" b="1" dirty="0">
                <a:latin typeface="Book Antiqua" panose="02040602050305030304" pitchFamily="18" charset="0"/>
              </a:rPr>
              <a:t>Bilingualism</a:t>
            </a:r>
          </a:p>
          <a:p>
            <a:endParaRPr lang="en-IN" dirty="0"/>
          </a:p>
        </p:txBody>
      </p:sp>
      <p:sp>
        <p:nvSpPr>
          <p:cNvPr id="4" name="Footer Placeholder 3">
            <a:extLst>
              <a:ext uri="{FF2B5EF4-FFF2-40B4-BE49-F238E27FC236}">
                <a16:creationId xmlns:a16="http://schemas.microsoft.com/office/drawing/2014/main" id="{F71274E3-FAAD-4C07-A0C8-60A5445382C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162DCC3C-4AF6-401B-B515-DCB714E7179F}"/>
              </a:ext>
            </a:extLst>
          </p:cNvPr>
          <p:cNvSpPr>
            <a:spLocks noGrp="1"/>
          </p:cNvSpPr>
          <p:nvPr>
            <p:ph type="sldNum" sz="quarter" idx="12"/>
          </p:nvPr>
        </p:nvSpPr>
        <p:spPr/>
        <p:txBody>
          <a:bodyPr/>
          <a:lstStyle/>
          <a:p>
            <a:fld id="{EEC20904-64F3-4254-9857-B148700B1D60}" type="slidenum">
              <a:rPr lang="en-IN" smtClean="0"/>
              <a:t>147</a:t>
            </a:fld>
            <a:endParaRPr lang="en-IN"/>
          </a:p>
        </p:txBody>
      </p:sp>
    </p:spTree>
    <p:extLst>
      <p:ext uri="{BB962C8B-B14F-4D97-AF65-F5344CB8AC3E}">
        <p14:creationId xmlns:p14="http://schemas.microsoft.com/office/powerpoint/2010/main" val="41862240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F0D-2D31-4A44-BFAF-E7758865BB95}"/>
              </a:ext>
            </a:extLst>
          </p:cNvPr>
          <p:cNvSpPr>
            <a:spLocks noGrp="1"/>
          </p:cNvSpPr>
          <p:nvPr>
            <p:ph type="title"/>
          </p:nvPr>
        </p:nvSpPr>
        <p:spPr>
          <a:xfrm>
            <a:off x="645130" y="47270"/>
            <a:ext cx="9404723" cy="1400530"/>
          </a:xfrm>
        </p:spPr>
        <p:txBody>
          <a:bodyPr/>
          <a:lstStyle/>
          <a:p>
            <a:pPr algn="ctr"/>
            <a:r>
              <a:rPr lang="pl-PL" sz="4400" dirty="0">
                <a:solidFill>
                  <a:srgbClr val="FFFF00"/>
                </a:solidFill>
                <a:latin typeface="Bookman Old Style" pitchFamily="18" charset="0"/>
              </a:rPr>
              <a:t>Culture</a:t>
            </a:r>
            <a:endParaRPr lang="en-IN" dirty="0">
              <a:solidFill>
                <a:srgbClr val="FFFF00"/>
              </a:solidFill>
            </a:endParaRPr>
          </a:p>
        </p:txBody>
      </p:sp>
      <p:sp>
        <p:nvSpPr>
          <p:cNvPr id="3" name="Content Placeholder 2">
            <a:extLst>
              <a:ext uri="{FF2B5EF4-FFF2-40B4-BE49-F238E27FC236}">
                <a16:creationId xmlns:a16="http://schemas.microsoft.com/office/drawing/2014/main" id="{7639863E-C23D-4C75-89AD-73C5D09A3E1A}"/>
              </a:ext>
            </a:extLst>
          </p:cNvPr>
          <p:cNvSpPr>
            <a:spLocks noGrp="1"/>
          </p:cNvSpPr>
          <p:nvPr>
            <p:ph idx="1"/>
          </p:nvPr>
        </p:nvSpPr>
        <p:spPr>
          <a:xfrm>
            <a:off x="0" y="1447800"/>
            <a:ext cx="12192000" cy="5362930"/>
          </a:xfrm>
        </p:spPr>
        <p:txBody>
          <a:bodyPr/>
          <a:lstStyle/>
          <a:p>
            <a:pPr algn="just">
              <a:buFont typeface="Wingdings" pitchFamily="2" charset="2"/>
              <a:buChar char="ü"/>
            </a:pPr>
            <a:r>
              <a:rPr lang="en-US" sz="3600" dirty="0">
                <a:latin typeface="Book Antiqua" panose="02040602050305030304" pitchFamily="18" charset="0"/>
              </a:rPr>
              <a:t>is linked to communication and a wide range of human</a:t>
            </a:r>
          </a:p>
          <a:p>
            <a:pPr algn="just">
              <a:buFont typeface="Wingdings" pitchFamily="2" charset="2"/>
              <a:buChar char="ü"/>
            </a:pPr>
            <a:r>
              <a:rPr lang="en-US" sz="3600" dirty="0">
                <a:latin typeface="Book Antiqua" panose="02040602050305030304" pitchFamily="18" charset="0"/>
              </a:rPr>
              <a:t>experience including feelings, identity and sense-making</a:t>
            </a:r>
          </a:p>
          <a:p>
            <a:pPr algn="just">
              <a:buFont typeface="Wingdings" pitchFamily="2" charset="2"/>
              <a:buChar char="ü"/>
            </a:pPr>
            <a:r>
              <a:rPr lang="en-US" sz="3600" dirty="0">
                <a:latin typeface="Book Antiqua" panose="02040602050305030304" pitchFamily="18" charset="0"/>
              </a:rPr>
              <a:t>provides people with different ways of thinking, seeing, hearing and interpreting the world;</a:t>
            </a:r>
          </a:p>
          <a:p>
            <a:pPr algn="just">
              <a:buFont typeface="Wingdings" pitchFamily="2" charset="2"/>
              <a:buChar char="ü"/>
            </a:pPr>
            <a:r>
              <a:rPr lang="en-US" sz="3600" dirty="0">
                <a:latin typeface="Book Antiqua" panose="02040602050305030304" pitchFamily="18" charset="0"/>
              </a:rPr>
              <a:t>involves a number of man-made, collective artifacts and is</a:t>
            </a:r>
            <a:r>
              <a:rPr lang="pl-PL" sz="3600" dirty="0">
                <a:latin typeface="Book Antiqua" panose="02040602050305030304" pitchFamily="18" charset="0"/>
              </a:rPr>
              <a:t> </a:t>
            </a:r>
            <a:r>
              <a:rPr lang="en-US" sz="3600" dirty="0">
                <a:latin typeface="Book Antiqua" panose="02040602050305030304" pitchFamily="18" charset="0"/>
              </a:rPr>
              <a:t>shared by the members of a social group;</a:t>
            </a:r>
          </a:p>
          <a:p>
            <a:pPr algn="just">
              <a:buFont typeface="Wingdings" pitchFamily="2" charset="2"/>
              <a:buChar char="ü"/>
            </a:pPr>
            <a:r>
              <a:rPr lang="en-US" sz="3600" dirty="0">
                <a:latin typeface="Book Antiqua" panose="02040602050305030304" pitchFamily="18" charset="0"/>
              </a:rPr>
              <a:t>is something that shapes one‘s </a:t>
            </a:r>
            <a:r>
              <a:rPr lang="en-US" sz="3600" dirty="0" err="1">
                <a:latin typeface="Book Antiqua" panose="02040602050305030304" pitchFamily="18" charset="0"/>
              </a:rPr>
              <a:t>behaviour</a:t>
            </a:r>
            <a:r>
              <a:rPr lang="en-US" sz="3600" dirty="0">
                <a:latin typeface="Book Antiqua" panose="02040602050305030304" pitchFamily="18" charset="0"/>
              </a:rPr>
              <a:t> or structures one′s</a:t>
            </a:r>
            <a:r>
              <a:rPr lang="pl-PL" sz="3600" dirty="0">
                <a:latin typeface="Book Antiqua" panose="02040602050305030304" pitchFamily="18" charset="0"/>
              </a:rPr>
              <a:t> perception of the world</a:t>
            </a:r>
            <a:r>
              <a:rPr lang="en-IN" sz="3600" dirty="0">
                <a:latin typeface="Book Antiqua" panose="02040602050305030304" pitchFamily="18" charset="0"/>
              </a:rPr>
              <a:t>.</a:t>
            </a:r>
            <a:endParaRPr lang="pl-PL" sz="3600" dirty="0">
              <a:latin typeface="Book Antiqua" panose="02040602050305030304" pitchFamily="18" charset="0"/>
            </a:endParaRPr>
          </a:p>
          <a:p>
            <a:endParaRPr lang="en-IN" dirty="0"/>
          </a:p>
        </p:txBody>
      </p:sp>
      <p:sp>
        <p:nvSpPr>
          <p:cNvPr id="4" name="Footer Placeholder 3">
            <a:extLst>
              <a:ext uri="{FF2B5EF4-FFF2-40B4-BE49-F238E27FC236}">
                <a16:creationId xmlns:a16="http://schemas.microsoft.com/office/drawing/2014/main" id="{4FDA64AB-A43D-4F9A-848D-3D5769F37FCB}"/>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23DF5B6-90A0-41A2-A544-4A2615645673}"/>
              </a:ext>
            </a:extLst>
          </p:cNvPr>
          <p:cNvSpPr>
            <a:spLocks noGrp="1"/>
          </p:cNvSpPr>
          <p:nvPr>
            <p:ph type="sldNum" sz="quarter" idx="12"/>
          </p:nvPr>
        </p:nvSpPr>
        <p:spPr/>
        <p:txBody>
          <a:bodyPr/>
          <a:lstStyle/>
          <a:p>
            <a:fld id="{EEC20904-64F3-4254-9857-B148700B1D60}" type="slidenum">
              <a:rPr lang="en-IN" smtClean="0"/>
              <a:t>148</a:t>
            </a:fld>
            <a:endParaRPr lang="en-IN"/>
          </a:p>
        </p:txBody>
      </p:sp>
    </p:spTree>
    <p:extLst>
      <p:ext uri="{BB962C8B-B14F-4D97-AF65-F5344CB8AC3E}">
        <p14:creationId xmlns:p14="http://schemas.microsoft.com/office/powerpoint/2010/main" val="14198230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4D-5349-4173-AB10-7ED33FCFB02F}"/>
              </a:ext>
            </a:extLst>
          </p:cNvPr>
          <p:cNvSpPr>
            <a:spLocks noGrp="1"/>
          </p:cNvSpPr>
          <p:nvPr>
            <p:ph type="title"/>
          </p:nvPr>
        </p:nvSpPr>
        <p:spPr>
          <a:xfrm>
            <a:off x="645130" y="47270"/>
            <a:ext cx="9404723" cy="1400530"/>
          </a:xfrm>
        </p:spPr>
        <p:txBody>
          <a:bodyPr/>
          <a:lstStyle/>
          <a:p>
            <a:pPr algn="ctr"/>
            <a:r>
              <a:rPr lang="en-IN" dirty="0">
                <a:latin typeface="Times New Roman" panose="02020603050405020304" pitchFamily="18" charset="0"/>
                <a:cs typeface="Times New Roman" panose="02020603050405020304" pitchFamily="18" charset="0"/>
              </a:rPr>
              <a:t>The Five Communication Styles</a:t>
            </a:r>
            <a:endParaRPr lang="en-IN" dirty="0"/>
          </a:p>
        </p:txBody>
      </p:sp>
      <p:sp>
        <p:nvSpPr>
          <p:cNvPr id="3" name="Content Placeholder 2">
            <a:extLst>
              <a:ext uri="{FF2B5EF4-FFF2-40B4-BE49-F238E27FC236}">
                <a16:creationId xmlns:a16="http://schemas.microsoft.com/office/drawing/2014/main" id="{0772F712-8D31-4FAC-8A99-948E307B1D53}"/>
              </a:ext>
            </a:extLst>
          </p:cNvPr>
          <p:cNvSpPr>
            <a:spLocks noGrp="1"/>
          </p:cNvSpPr>
          <p:nvPr>
            <p:ph idx="1"/>
          </p:nvPr>
        </p:nvSpPr>
        <p:spPr>
          <a:xfrm>
            <a:off x="0" y="1447800"/>
            <a:ext cx="12192000" cy="5362930"/>
          </a:xfrm>
        </p:spPr>
        <p:txBody>
          <a:bodyPr/>
          <a:lstStyle/>
          <a:p>
            <a:pPr lvl="0">
              <a:lnSpc>
                <a:spcPct val="150000"/>
              </a:lnSpc>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Assertive</a:t>
            </a:r>
          </a:p>
          <a:p>
            <a:pPr lvl="0">
              <a:lnSpc>
                <a:spcPct val="150000"/>
              </a:lnSpc>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Aggressive</a:t>
            </a:r>
          </a:p>
          <a:p>
            <a:pPr lvl="0">
              <a:lnSpc>
                <a:spcPct val="150000"/>
              </a:lnSpc>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Passive-aggressive</a:t>
            </a:r>
          </a:p>
          <a:p>
            <a:pPr lvl="0">
              <a:lnSpc>
                <a:spcPct val="150000"/>
              </a:lnSpc>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Submissive</a:t>
            </a:r>
          </a:p>
          <a:p>
            <a:pPr lvl="0">
              <a:lnSpc>
                <a:spcPct val="150000"/>
              </a:lnSpc>
              <a:buFont typeface="Wingdings" panose="05000000000000000000" pitchFamily="2" charset="2"/>
              <a:buChar char="Ø"/>
            </a:pPr>
            <a:r>
              <a:rPr lang="en-IN" sz="3200" dirty="0">
                <a:latin typeface="Times New Roman" panose="02020603050405020304" pitchFamily="18" charset="0"/>
                <a:cs typeface="Times New Roman" panose="02020603050405020304" pitchFamily="18" charset="0"/>
              </a:rPr>
              <a:t>Manipulative</a:t>
            </a:r>
          </a:p>
          <a:p>
            <a:pPr marL="0" indent="0">
              <a:lnSpc>
                <a:spcPct val="150000"/>
              </a:lnSpc>
              <a:buNone/>
            </a:pPr>
            <a:r>
              <a:rPr lang="en-IN" sz="3200" dirty="0">
                <a:latin typeface="Times New Roman" panose="02020603050405020304" pitchFamily="18" charset="0"/>
                <a:cs typeface="Times New Roman" panose="02020603050405020304" pitchFamily="18" charset="0"/>
              </a:rPr>
              <a:t>Different sorts of behaviour and language are characteristic of each.</a:t>
            </a:r>
          </a:p>
          <a:p>
            <a:endParaRPr lang="en-IN" dirty="0"/>
          </a:p>
        </p:txBody>
      </p:sp>
      <p:sp>
        <p:nvSpPr>
          <p:cNvPr id="4" name="Footer Placeholder 3">
            <a:extLst>
              <a:ext uri="{FF2B5EF4-FFF2-40B4-BE49-F238E27FC236}">
                <a16:creationId xmlns:a16="http://schemas.microsoft.com/office/drawing/2014/main" id="{1385B4B5-9191-4B11-A9E9-DE069FFEF514}"/>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2CB5B2F-753B-4EC1-9B8B-D901DFA29508}"/>
              </a:ext>
            </a:extLst>
          </p:cNvPr>
          <p:cNvSpPr>
            <a:spLocks noGrp="1"/>
          </p:cNvSpPr>
          <p:nvPr>
            <p:ph type="sldNum" sz="quarter" idx="12"/>
          </p:nvPr>
        </p:nvSpPr>
        <p:spPr/>
        <p:txBody>
          <a:bodyPr/>
          <a:lstStyle/>
          <a:p>
            <a:fld id="{EEC20904-64F3-4254-9857-B148700B1D60}" type="slidenum">
              <a:rPr lang="en-IN" smtClean="0"/>
              <a:t>149</a:t>
            </a:fld>
            <a:endParaRPr lang="en-IN"/>
          </a:p>
        </p:txBody>
      </p:sp>
    </p:spTree>
    <p:extLst>
      <p:ext uri="{BB962C8B-B14F-4D97-AF65-F5344CB8AC3E}">
        <p14:creationId xmlns:p14="http://schemas.microsoft.com/office/powerpoint/2010/main" val="29863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726E-6B43-45F7-AC96-2945D6731BF6}"/>
              </a:ext>
            </a:extLst>
          </p:cNvPr>
          <p:cNvSpPr>
            <a:spLocks noGrp="1"/>
          </p:cNvSpPr>
          <p:nvPr>
            <p:ph type="title"/>
          </p:nvPr>
        </p:nvSpPr>
        <p:spPr>
          <a:xfrm>
            <a:off x="645130" y="111524"/>
            <a:ext cx="9404723" cy="1400530"/>
          </a:xfrm>
        </p:spPr>
        <p:txBody>
          <a:bodyPr/>
          <a:lstStyle/>
          <a:p>
            <a:r>
              <a:rPr lang="en-IN" dirty="0"/>
              <a:t>Culture and language</a:t>
            </a:r>
            <a:br>
              <a:rPr lang="en-IN" b="1" dirty="0"/>
            </a:br>
            <a:endParaRPr lang="en-IN" dirty="0"/>
          </a:p>
        </p:txBody>
      </p:sp>
      <p:sp>
        <p:nvSpPr>
          <p:cNvPr id="3" name="Content Placeholder 2">
            <a:extLst>
              <a:ext uri="{FF2B5EF4-FFF2-40B4-BE49-F238E27FC236}">
                <a16:creationId xmlns:a16="http://schemas.microsoft.com/office/drawing/2014/main" id="{3F189660-5398-4ACD-BF27-D79BC004F910}"/>
              </a:ext>
            </a:extLst>
          </p:cNvPr>
          <p:cNvSpPr>
            <a:spLocks noGrp="1"/>
          </p:cNvSpPr>
          <p:nvPr>
            <p:ph idx="1"/>
          </p:nvPr>
        </p:nvSpPr>
        <p:spPr>
          <a:xfrm>
            <a:off x="0" y="1512054"/>
            <a:ext cx="12192000" cy="5234422"/>
          </a:xfrm>
        </p:spPr>
        <p:txBody>
          <a:bodyPr/>
          <a:lstStyle/>
          <a:p>
            <a:pPr algn="just">
              <a:lnSpc>
                <a:spcPct val="150000"/>
              </a:lnSpc>
            </a:pPr>
            <a:r>
              <a:rPr lang="en-IN" u="sng" dirty="0"/>
              <a:t>Culture</a:t>
            </a:r>
            <a:r>
              <a:rPr lang="en-IN" dirty="0"/>
              <a:t> is a defining feature of a person’s identity, contributing to how they see themselves and the groups with which they identify. Culture may be broadly defined as the sum total of ways of living built up by a group of human beings, which is transmitted from one generation to another. Every community, cultural group or ethnic group has its own values, beliefs and ways of living.</a:t>
            </a:r>
          </a:p>
          <a:p>
            <a:pPr algn="just">
              <a:lnSpc>
                <a:spcPct val="150000"/>
              </a:lnSpc>
            </a:pPr>
            <a:r>
              <a:rPr lang="en-IN" dirty="0"/>
              <a:t>The observable aspects of culture such as food, clothing, celebrations, religion and language are only part of a person’s cultural heritage. The shared values, customs and histories characteristic of culture shape the way a person thinks, behaves and views the world. A shared cultural heritage bonds the members of the group together and creates a sense of belonging through community acceptance.</a:t>
            </a:r>
          </a:p>
          <a:p>
            <a:pPr algn="just">
              <a:lnSpc>
                <a:spcPct val="150000"/>
              </a:lnSpc>
            </a:pPr>
            <a:endParaRPr lang="en-IN" dirty="0"/>
          </a:p>
          <a:p>
            <a:endParaRPr lang="en-IN" dirty="0"/>
          </a:p>
        </p:txBody>
      </p:sp>
      <p:sp>
        <p:nvSpPr>
          <p:cNvPr id="12" name="Footer Placeholder 11">
            <a:extLst>
              <a:ext uri="{FF2B5EF4-FFF2-40B4-BE49-F238E27FC236}">
                <a16:creationId xmlns:a16="http://schemas.microsoft.com/office/drawing/2014/main" id="{EBD809F3-DA81-4FC8-8B88-505E77E1294D}"/>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EED9525-C320-4A65-9E18-45FF0E95E6EE}"/>
              </a:ext>
            </a:extLst>
          </p:cNvPr>
          <p:cNvSpPr>
            <a:spLocks noGrp="1"/>
          </p:cNvSpPr>
          <p:nvPr>
            <p:ph type="sldNum" sz="quarter" idx="12"/>
          </p:nvPr>
        </p:nvSpPr>
        <p:spPr/>
        <p:txBody>
          <a:bodyPr/>
          <a:lstStyle/>
          <a:p>
            <a:fld id="{EEC20904-64F3-4254-9857-B148700B1D60}" type="slidenum">
              <a:rPr lang="en-IN" smtClean="0"/>
              <a:t>15</a:t>
            </a:fld>
            <a:endParaRPr lang="en-IN"/>
          </a:p>
        </p:txBody>
      </p:sp>
    </p:spTree>
    <p:extLst>
      <p:ext uri="{BB962C8B-B14F-4D97-AF65-F5344CB8AC3E}">
        <p14:creationId xmlns:p14="http://schemas.microsoft.com/office/powerpoint/2010/main" val="38685721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26BA-8F7B-4FF5-BF0A-045A146D0328}"/>
              </a:ext>
            </a:extLst>
          </p:cNvPr>
          <p:cNvSpPr>
            <a:spLocks noGrp="1"/>
          </p:cNvSpPr>
          <p:nvPr>
            <p:ph type="title"/>
          </p:nvPr>
        </p:nvSpPr>
        <p:spPr>
          <a:xfrm>
            <a:off x="874220" y="0"/>
            <a:ext cx="9404723" cy="1400530"/>
          </a:xfrm>
        </p:spPr>
        <p:txBody>
          <a:bodyPr/>
          <a:lstStyle/>
          <a:p>
            <a:pPr algn="ctr"/>
            <a:r>
              <a:rPr lang="en-IN" b="1" dirty="0">
                <a:solidFill>
                  <a:schemeClr val="tx1"/>
                </a:solidFill>
                <a:latin typeface="Times New Roman" panose="02020603050405020304" pitchFamily="18" charset="0"/>
                <a:cs typeface="Times New Roman" panose="02020603050405020304" pitchFamily="18" charset="0"/>
              </a:rPr>
              <a:t>The Assertive Style</a:t>
            </a:r>
            <a:endParaRPr lang="en-IN" dirty="0"/>
          </a:p>
        </p:txBody>
      </p:sp>
      <p:sp>
        <p:nvSpPr>
          <p:cNvPr id="3" name="Content Placeholder 2">
            <a:extLst>
              <a:ext uri="{FF2B5EF4-FFF2-40B4-BE49-F238E27FC236}">
                <a16:creationId xmlns:a16="http://schemas.microsoft.com/office/drawing/2014/main" id="{43A3C64F-2A25-4F73-B051-C91C14F12B93}"/>
              </a:ext>
            </a:extLst>
          </p:cNvPr>
          <p:cNvSpPr>
            <a:spLocks noGrp="1"/>
          </p:cNvSpPr>
          <p:nvPr>
            <p:ph idx="1"/>
          </p:nvPr>
        </p:nvSpPr>
        <p:spPr>
          <a:xfrm>
            <a:off x="0" y="1447800"/>
            <a:ext cx="12192000" cy="5410200"/>
          </a:xfrm>
        </p:spPr>
        <p:txBody>
          <a:bodyPr>
            <a:normAutofit fontScale="77500" lnSpcReduction="20000"/>
          </a:bodyPr>
          <a:lstStyle/>
          <a:p>
            <a:pPr algn="just">
              <a:lnSpc>
                <a:spcPct val="150000"/>
              </a:lnSpc>
            </a:pPr>
            <a:r>
              <a:rPr lang="en-IN" sz="3200" dirty="0">
                <a:latin typeface="Times New Roman" panose="02020603050405020304" pitchFamily="18" charset="0"/>
                <a:cs typeface="Times New Roman" panose="02020603050405020304" pitchFamily="18" charset="0"/>
              </a:rPr>
              <a:t>Assertive communication (positive or self confident) is born of high self-esteem. It is the healthiest and most effective style of communication - the sweet spot between being too aggressive and too passive. When we are assertive, we have the confidence to communicate without resorting to games or manipulation. We know our limits and don't allow ourselves to be pushed beyond them just because someone else wants or needs something from us. Surprisingly, however, Assertive is the style most people use least.</a:t>
            </a:r>
          </a:p>
          <a:p>
            <a:pPr algn="just">
              <a:lnSpc>
                <a:spcPct val="150000"/>
              </a:lnSpc>
            </a:pPr>
            <a:r>
              <a:rPr lang="en-IN" sz="3200" dirty="0">
                <a:latin typeface="Times New Roman" panose="02020603050405020304" pitchFamily="18" charset="0"/>
                <a:cs typeface="Times New Roman" panose="02020603050405020304" pitchFamily="18" charset="0"/>
              </a:rPr>
              <a:t>Being </a:t>
            </a:r>
            <a:r>
              <a:rPr lang="en-IN" sz="3200" b="1" u="sng" dirty="0">
                <a:latin typeface="Times New Roman" panose="02020603050405020304" pitchFamily="18" charset="0"/>
                <a:cs typeface="Times New Roman" panose="02020603050405020304" pitchFamily="18" charset="0"/>
              </a:rPr>
              <a:t>assertive means </a:t>
            </a:r>
            <a:r>
              <a:rPr lang="en-IN" sz="3200" dirty="0">
                <a:latin typeface="Times New Roman" panose="02020603050405020304" pitchFamily="18" charset="0"/>
                <a:cs typeface="Times New Roman" panose="02020603050405020304" pitchFamily="18" charset="0"/>
              </a:rPr>
              <a:t>respecting yourself and other people. It is the ability to clearly express your thoughts and feelings through open, honest and direct communication.</a:t>
            </a:r>
          </a:p>
          <a:p>
            <a:endParaRPr lang="en-IN" dirty="0"/>
          </a:p>
        </p:txBody>
      </p:sp>
      <p:sp>
        <p:nvSpPr>
          <p:cNvPr id="4" name="Footer Placeholder 3">
            <a:extLst>
              <a:ext uri="{FF2B5EF4-FFF2-40B4-BE49-F238E27FC236}">
                <a16:creationId xmlns:a16="http://schemas.microsoft.com/office/drawing/2014/main" id="{56084130-A1A0-4AF1-8269-72E47EE58889}"/>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2BABFD3F-25A7-4D8A-83AD-511F5F79025C}"/>
              </a:ext>
            </a:extLst>
          </p:cNvPr>
          <p:cNvSpPr>
            <a:spLocks noGrp="1"/>
          </p:cNvSpPr>
          <p:nvPr>
            <p:ph type="sldNum" sz="quarter" idx="12"/>
          </p:nvPr>
        </p:nvSpPr>
        <p:spPr/>
        <p:txBody>
          <a:bodyPr/>
          <a:lstStyle/>
          <a:p>
            <a:fld id="{EEC20904-64F3-4254-9857-B148700B1D60}" type="slidenum">
              <a:rPr lang="en-IN" smtClean="0"/>
              <a:t>150</a:t>
            </a:fld>
            <a:endParaRPr lang="en-IN"/>
          </a:p>
        </p:txBody>
      </p:sp>
    </p:spTree>
    <p:extLst>
      <p:ext uri="{BB962C8B-B14F-4D97-AF65-F5344CB8AC3E}">
        <p14:creationId xmlns:p14="http://schemas.microsoft.com/office/powerpoint/2010/main" val="24218024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1A94-D3E1-4B29-BDE6-7D0522694D02}"/>
              </a:ext>
            </a:extLst>
          </p:cNvPr>
          <p:cNvSpPr>
            <a:spLocks noGrp="1"/>
          </p:cNvSpPr>
          <p:nvPr>
            <p:ph type="title"/>
          </p:nvPr>
        </p:nvSpPr>
        <p:spPr>
          <a:xfrm>
            <a:off x="874220" y="118947"/>
            <a:ext cx="9404723" cy="1400530"/>
          </a:xfrm>
        </p:spPr>
        <p:txBody>
          <a:bodyPr/>
          <a:lstStyle/>
          <a:p>
            <a:pPr algn="ctr"/>
            <a:r>
              <a:rPr lang="en-US" b="1" dirty="0"/>
              <a:t>What is assertive communication?</a:t>
            </a:r>
            <a:endParaRPr lang="en-IN" dirty="0"/>
          </a:p>
        </p:txBody>
      </p:sp>
      <p:sp>
        <p:nvSpPr>
          <p:cNvPr id="3" name="Content Placeholder 2">
            <a:extLst>
              <a:ext uri="{FF2B5EF4-FFF2-40B4-BE49-F238E27FC236}">
                <a16:creationId xmlns:a16="http://schemas.microsoft.com/office/drawing/2014/main" id="{679A7EF5-EEB6-4178-9377-D328FC905D08}"/>
              </a:ext>
            </a:extLst>
          </p:cNvPr>
          <p:cNvSpPr>
            <a:spLocks noGrp="1"/>
          </p:cNvSpPr>
          <p:nvPr>
            <p:ph idx="1"/>
          </p:nvPr>
        </p:nvSpPr>
        <p:spPr>
          <a:xfrm>
            <a:off x="0" y="1519477"/>
            <a:ext cx="12192000" cy="5219575"/>
          </a:xfrm>
        </p:spPr>
        <p:txBody>
          <a:bodyPr/>
          <a:lstStyle/>
          <a:p>
            <a:pPr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Assertive communication is the ability to express positive and negative ideas and feelings in an open, honest and direct way.</a:t>
            </a:r>
          </a:p>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It recognizes our rights at the same time as still respecting the rights of others.</a:t>
            </a:r>
          </a:p>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It allows us to take responsibility for ourselves and our actions without judging or blaming other people.</a:t>
            </a:r>
          </a:p>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And it allows us to constructively confront and find a mutually satisfying solution where conflict exists.</a:t>
            </a:r>
          </a:p>
          <a:p>
            <a:endParaRPr lang="en-IN" dirty="0"/>
          </a:p>
        </p:txBody>
      </p:sp>
      <p:sp>
        <p:nvSpPr>
          <p:cNvPr id="4" name="Footer Placeholder 3">
            <a:extLst>
              <a:ext uri="{FF2B5EF4-FFF2-40B4-BE49-F238E27FC236}">
                <a16:creationId xmlns:a16="http://schemas.microsoft.com/office/drawing/2014/main" id="{B4779CD6-678E-48FE-951F-EB9289DE62C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DF9A423D-A4B8-416B-965B-F58FB0C1233B}"/>
              </a:ext>
            </a:extLst>
          </p:cNvPr>
          <p:cNvSpPr>
            <a:spLocks noGrp="1"/>
          </p:cNvSpPr>
          <p:nvPr>
            <p:ph type="sldNum" sz="quarter" idx="12"/>
          </p:nvPr>
        </p:nvSpPr>
        <p:spPr/>
        <p:txBody>
          <a:bodyPr/>
          <a:lstStyle/>
          <a:p>
            <a:fld id="{EEC20904-64F3-4254-9857-B148700B1D60}" type="slidenum">
              <a:rPr lang="en-IN" smtClean="0"/>
              <a:t>151</a:t>
            </a:fld>
            <a:endParaRPr lang="en-IN"/>
          </a:p>
        </p:txBody>
      </p:sp>
    </p:spTree>
    <p:extLst>
      <p:ext uri="{BB962C8B-B14F-4D97-AF65-F5344CB8AC3E}">
        <p14:creationId xmlns:p14="http://schemas.microsoft.com/office/powerpoint/2010/main" val="9938061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09C4-2914-4898-A77B-904F74D5937B}"/>
              </a:ext>
            </a:extLst>
          </p:cNvPr>
          <p:cNvSpPr>
            <a:spLocks noGrp="1"/>
          </p:cNvSpPr>
          <p:nvPr>
            <p:ph type="title"/>
          </p:nvPr>
        </p:nvSpPr>
        <p:spPr>
          <a:xfrm>
            <a:off x="0" y="47270"/>
            <a:ext cx="12021015" cy="1400530"/>
          </a:xfrm>
        </p:spPr>
        <p:txBody>
          <a:bodyPr/>
          <a:lstStyle/>
          <a:p>
            <a:pPr algn="ctr"/>
            <a:r>
              <a:rPr lang="en-US" b="1" dirty="0"/>
              <a:t>The advantages of assertiveness in communication.</a:t>
            </a:r>
            <a:endParaRPr lang="en-IN" dirty="0"/>
          </a:p>
        </p:txBody>
      </p:sp>
      <p:sp>
        <p:nvSpPr>
          <p:cNvPr id="3" name="Content Placeholder 2">
            <a:extLst>
              <a:ext uri="{FF2B5EF4-FFF2-40B4-BE49-F238E27FC236}">
                <a16:creationId xmlns:a16="http://schemas.microsoft.com/office/drawing/2014/main" id="{F1FA5ABE-C88E-4E23-BD39-CB21CE8564A0}"/>
              </a:ext>
            </a:extLst>
          </p:cNvPr>
          <p:cNvSpPr>
            <a:spLocks noGrp="1"/>
          </p:cNvSpPr>
          <p:nvPr>
            <p:ph idx="1"/>
          </p:nvPr>
        </p:nvSpPr>
        <p:spPr>
          <a:xfrm>
            <a:off x="170985" y="1447800"/>
            <a:ext cx="12021015" cy="5362930"/>
          </a:xfrm>
        </p:spPr>
        <p:txBody>
          <a:bodyPr>
            <a:normAutofit fontScale="92500" lnSpcReduction="10000"/>
          </a:bodyPr>
          <a:lstStyle/>
          <a:p>
            <a:pPr marL="0" indent="0" fontAlgn="base">
              <a:buNone/>
            </a:pPr>
            <a:r>
              <a:rPr lang="en-US" sz="2800" dirty="0">
                <a:latin typeface="Times New Roman" panose="02020603050405020304" pitchFamily="18" charset="0"/>
                <a:cs typeface="Times New Roman" panose="02020603050405020304" pitchFamily="18" charset="0"/>
              </a:rPr>
              <a:t>There are many advantages of assertiveness in communication, most notably these:</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helps us feel good about ourselves and others</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leads to the development of mutual respect with others</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increases our self-esteem</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helps us achieve our goals</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minimizes hurting and alienating other people</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reduces anxiety</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protects us from being taken advantage of by others</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enables us to make decisions and free choices in life</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Assertiveness enables us to express, both verbally and non-verbally, a wide range of feelings and thoughts, both positive and negative</a:t>
            </a:r>
          </a:p>
          <a:p>
            <a:endParaRPr lang="en-IN" dirty="0"/>
          </a:p>
        </p:txBody>
      </p:sp>
      <p:sp>
        <p:nvSpPr>
          <p:cNvPr id="4" name="Footer Placeholder 3">
            <a:extLst>
              <a:ext uri="{FF2B5EF4-FFF2-40B4-BE49-F238E27FC236}">
                <a16:creationId xmlns:a16="http://schemas.microsoft.com/office/drawing/2014/main" id="{81224678-9CD9-45E4-95C7-156C2BEDFB2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4F77D987-B0AD-4299-9C67-D1FD965B9A91}"/>
              </a:ext>
            </a:extLst>
          </p:cNvPr>
          <p:cNvSpPr>
            <a:spLocks noGrp="1"/>
          </p:cNvSpPr>
          <p:nvPr>
            <p:ph type="sldNum" sz="quarter" idx="12"/>
          </p:nvPr>
        </p:nvSpPr>
        <p:spPr/>
        <p:txBody>
          <a:bodyPr/>
          <a:lstStyle/>
          <a:p>
            <a:fld id="{EEC20904-64F3-4254-9857-B148700B1D60}" type="slidenum">
              <a:rPr lang="en-IN" smtClean="0"/>
              <a:t>152</a:t>
            </a:fld>
            <a:endParaRPr lang="en-IN"/>
          </a:p>
        </p:txBody>
      </p:sp>
    </p:spTree>
    <p:extLst>
      <p:ext uri="{BB962C8B-B14F-4D97-AF65-F5344CB8AC3E}">
        <p14:creationId xmlns:p14="http://schemas.microsoft.com/office/powerpoint/2010/main" val="37453828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6B7C-0A22-4CE9-8468-D8A16F9A5F19}"/>
              </a:ext>
            </a:extLst>
          </p:cNvPr>
          <p:cNvSpPr>
            <a:spLocks noGrp="1"/>
          </p:cNvSpPr>
          <p:nvPr>
            <p:ph type="title"/>
          </p:nvPr>
        </p:nvSpPr>
        <p:spPr>
          <a:xfrm>
            <a:off x="1" y="-20693"/>
            <a:ext cx="12191999" cy="1400530"/>
          </a:xfrm>
        </p:spPr>
        <p:txBody>
          <a:bodyPr/>
          <a:lstStyle/>
          <a:p>
            <a:pPr algn="ctr"/>
            <a:r>
              <a:rPr lang="en-US" b="1" dirty="0"/>
              <a:t>Characteristics of assertiveness in communication</a:t>
            </a:r>
            <a:endParaRPr lang="en-IN" dirty="0"/>
          </a:p>
        </p:txBody>
      </p:sp>
      <p:sp>
        <p:nvSpPr>
          <p:cNvPr id="3" name="Content Placeholder 2">
            <a:extLst>
              <a:ext uri="{FF2B5EF4-FFF2-40B4-BE49-F238E27FC236}">
                <a16:creationId xmlns:a16="http://schemas.microsoft.com/office/drawing/2014/main" id="{1FA0B0B6-1F43-49A0-A722-653A8C4AC338}"/>
              </a:ext>
            </a:extLst>
          </p:cNvPr>
          <p:cNvSpPr>
            <a:spLocks noGrp="1"/>
          </p:cNvSpPr>
          <p:nvPr>
            <p:ph idx="1"/>
          </p:nvPr>
        </p:nvSpPr>
        <p:spPr>
          <a:xfrm>
            <a:off x="0" y="1447800"/>
            <a:ext cx="12191999" cy="5410200"/>
          </a:xfrm>
        </p:spPr>
        <p:txBody>
          <a:bodyPr>
            <a:normAutofit fontScale="85000" lnSpcReduction="10000"/>
          </a:bodyPr>
          <a:lstStyle/>
          <a:p>
            <a:pPr marL="0" indent="0" algn="just" fontAlgn="base">
              <a:lnSpc>
                <a:spcPct val="150000"/>
              </a:lnSpc>
              <a:buNone/>
            </a:pPr>
            <a:r>
              <a:rPr lang="en-US" sz="2800" dirty="0">
                <a:latin typeface="Times New Roman" panose="02020603050405020304" pitchFamily="18" charset="0"/>
                <a:cs typeface="Times New Roman" panose="02020603050405020304" pitchFamily="18" charset="0"/>
              </a:rPr>
              <a:t>There are six main characteristics of assertiveness in communication. These are:</a:t>
            </a:r>
          </a:p>
          <a:p>
            <a:pPr algn="just" fontAlgn="base">
              <a:lnSpc>
                <a:spcPct val="150000"/>
              </a:lnSpc>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Eye contact</a:t>
            </a:r>
            <a:r>
              <a:rPr lang="en-US" sz="2800" dirty="0">
                <a:latin typeface="Times New Roman" panose="02020603050405020304" pitchFamily="18" charset="0"/>
                <a:cs typeface="Times New Roman" panose="02020603050405020304" pitchFamily="18" charset="0"/>
              </a:rPr>
              <a:t>: demonstrates interest, shows sincerity</a:t>
            </a:r>
          </a:p>
          <a:p>
            <a:pPr algn="just" fontAlgn="base">
              <a:lnSpc>
                <a:spcPct val="150000"/>
              </a:lnSpc>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Body posture</a:t>
            </a:r>
            <a:r>
              <a:rPr lang="en-US" sz="2800" dirty="0">
                <a:latin typeface="Times New Roman" panose="02020603050405020304" pitchFamily="18" charset="0"/>
                <a:cs typeface="Times New Roman" panose="02020603050405020304" pitchFamily="18" charset="0"/>
              </a:rPr>
              <a:t>: corresponding body language will improve the significance of the message</a:t>
            </a:r>
          </a:p>
          <a:p>
            <a:pPr algn="just" fontAlgn="base">
              <a:lnSpc>
                <a:spcPct val="150000"/>
              </a:lnSpc>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Gestures:</a:t>
            </a:r>
            <a:r>
              <a:rPr lang="en-US" sz="2800" dirty="0">
                <a:latin typeface="Times New Roman" panose="02020603050405020304" pitchFamily="18" charset="0"/>
                <a:cs typeface="Times New Roman" panose="02020603050405020304" pitchFamily="18" charset="0"/>
              </a:rPr>
              <a:t> appropriate gestures help to add importance</a:t>
            </a:r>
          </a:p>
          <a:p>
            <a:pPr algn="just" fontAlgn="base">
              <a:lnSpc>
                <a:spcPct val="150000"/>
              </a:lnSpc>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Voice:</a:t>
            </a:r>
            <a:r>
              <a:rPr lang="en-US" sz="2800" dirty="0">
                <a:latin typeface="Times New Roman" panose="02020603050405020304" pitchFamily="18" charset="0"/>
                <a:cs typeface="Times New Roman" panose="02020603050405020304" pitchFamily="18" charset="0"/>
              </a:rPr>
              <a:t> a level, well-modulated tone is more convincing and acceptable, and is not intimidating</a:t>
            </a:r>
          </a:p>
          <a:p>
            <a:pPr algn="just" fontAlgn="base">
              <a:lnSpc>
                <a:spcPct val="150000"/>
              </a:lnSpc>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Timing:</a:t>
            </a:r>
            <a:r>
              <a:rPr lang="en-US" sz="2800" dirty="0">
                <a:latin typeface="Times New Roman" panose="02020603050405020304" pitchFamily="18" charset="0"/>
                <a:cs typeface="Times New Roman" panose="02020603050405020304" pitchFamily="18" charset="0"/>
              </a:rPr>
              <a:t> use your judgement to maximize receptivity and impact</a:t>
            </a:r>
          </a:p>
          <a:p>
            <a:pPr algn="just" fontAlgn="base">
              <a:lnSpc>
                <a:spcPct val="150000"/>
              </a:lnSpc>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Content:</a:t>
            </a:r>
            <a:r>
              <a:rPr lang="en-US" sz="2800" dirty="0">
                <a:latin typeface="Times New Roman" panose="02020603050405020304" pitchFamily="18" charset="0"/>
                <a:cs typeface="Times New Roman" panose="02020603050405020304" pitchFamily="18" charset="0"/>
              </a:rPr>
              <a:t> how, where and when you choose to comment is probably more important than WHAT you say</a:t>
            </a:r>
          </a:p>
          <a:p>
            <a:endParaRPr lang="en-IN" dirty="0"/>
          </a:p>
        </p:txBody>
      </p:sp>
      <p:sp>
        <p:nvSpPr>
          <p:cNvPr id="4" name="Footer Placeholder 3">
            <a:extLst>
              <a:ext uri="{FF2B5EF4-FFF2-40B4-BE49-F238E27FC236}">
                <a16:creationId xmlns:a16="http://schemas.microsoft.com/office/drawing/2014/main" id="{490EBDD4-75AF-4EB5-81B5-B3C102781E8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7A5146E-8A1F-484C-8D9F-3569C01BD278}"/>
              </a:ext>
            </a:extLst>
          </p:cNvPr>
          <p:cNvSpPr>
            <a:spLocks noGrp="1"/>
          </p:cNvSpPr>
          <p:nvPr>
            <p:ph type="sldNum" sz="quarter" idx="12"/>
          </p:nvPr>
        </p:nvSpPr>
        <p:spPr/>
        <p:txBody>
          <a:bodyPr/>
          <a:lstStyle/>
          <a:p>
            <a:fld id="{EEC20904-64F3-4254-9857-B148700B1D60}" type="slidenum">
              <a:rPr lang="en-IN" smtClean="0"/>
              <a:t>153</a:t>
            </a:fld>
            <a:endParaRPr lang="en-IN"/>
          </a:p>
        </p:txBody>
      </p:sp>
    </p:spTree>
    <p:extLst>
      <p:ext uri="{BB962C8B-B14F-4D97-AF65-F5344CB8AC3E}">
        <p14:creationId xmlns:p14="http://schemas.microsoft.com/office/powerpoint/2010/main" val="35381634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BC3B-825C-495E-8453-1B178C80EAB0}"/>
              </a:ext>
            </a:extLst>
          </p:cNvPr>
          <p:cNvSpPr>
            <a:spLocks noGrp="1"/>
          </p:cNvSpPr>
          <p:nvPr>
            <p:ph type="title"/>
          </p:nvPr>
        </p:nvSpPr>
        <p:spPr>
          <a:xfrm>
            <a:off x="0" y="47270"/>
            <a:ext cx="12192000" cy="1400530"/>
          </a:xfrm>
        </p:spPr>
        <p:txBody>
          <a:bodyPr/>
          <a:lstStyle/>
          <a:p>
            <a:pPr algn="ctr"/>
            <a:r>
              <a:rPr lang="en-IN" b="1" dirty="0"/>
              <a:t>AGGRESSIVE COMMUNICATION</a:t>
            </a:r>
            <a:endParaRPr lang="en-IN" dirty="0"/>
          </a:p>
        </p:txBody>
      </p:sp>
      <p:sp>
        <p:nvSpPr>
          <p:cNvPr id="3" name="Content Placeholder 2">
            <a:extLst>
              <a:ext uri="{FF2B5EF4-FFF2-40B4-BE49-F238E27FC236}">
                <a16:creationId xmlns:a16="http://schemas.microsoft.com/office/drawing/2014/main" id="{86FAA585-34BB-4E9B-BD3E-DEA3C4085545}"/>
              </a:ext>
            </a:extLst>
          </p:cNvPr>
          <p:cNvSpPr>
            <a:spLocks noGrp="1"/>
          </p:cNvSpPr>
          <p:nvPr>
            <p:ph idx="1"/>
          </p:nvPr>
        </p:nvSpPr>
        <p:spPr>
          <a:xfrm>
            <a:off x="0" y="1063416"/>
            <a:ext cx="12192000" cy="5747314"/>
          </a:xfrm>
        </p:spPr>
        <p:txBody>
          <a:bodyPr>
            <a:normAutofit fontScale="92500" lnSpcReduction="10000"/>
          </a:bodyPr>
          <a:lstStyle/>
          <a:p>
            <a:pPr algn="just">
              <a:lnSpc>
                <a:spcPct val="150000"/>
              </a:lnSpc>
            </a:pPr>
            <a:r>
              <a:rPr lang="en-IN" sz="2400" b="1" dirty="0">
                <a:latin typeface="Times New Roman" panose="02020603050405020304" pitchFamily="18" charset="0"/>
                <a:cs typeface="Times New Roman" panose="02020603050405020304" pitchFamily="18" charset="0"/>
              </a:rPr>
              <a:t>AGGRESSIVE COMMUNICATION </a:t>
            </a:r>
            <a:r>
              <a:rPr lang="en-IN" sz="2400" dirty="0">
                <a:latin typeface="Times New Roman" panose="02020603050405020304" pitchFamily="18" charset="0"/>
                <a:cs typeface="Times New Roman" panose="02020603050405020304" pitchFamily="18" charset="0"/>
              </a:rPr>
              <a:t>is a style in which individuals express their feelings and opinions and advocate for their needs in a way that violates the rights of others. Thus, aggressive communicators are verbally and/or physically abusive. Aggressive communication is born of low self-esteem (often caused by past physical and/or emotional abuse), unhealed emotional wounds, and feelings of powerlessness.</a:t>
            </a:r>
          </a:p>
          <a:p>
            <a:pPr algn="just">
              <a:lnSpc>
                <a:spcPct val="150000"/>
              </a:lnSpc>
            </a:pPr>
            <a:r>
              <a:rPr lang="en-US" sz="2400" dirty="0">
                <a:latin typeface="Times New Roman" panose="02020603050405020304" pitchFamily="18" charset="0"/>
                <a:cs typeface="Times New Roman" panose="02020603050405020304" pitchFamily="18" charset="0"/>
              </a:rPr>
              <a:t>Aggressive communication, on the other hand, can prevent you from having solid friendships. Why? Because no one enjoys the company of someone who constantly judges, argues, disagrees, and doesn’t allow others to share their opinions.</a:t>
            </a:r>
          </a:p>
          <a:p>
            <a:pPr algn="just">
              <a:lnSpc>
                <a:spcPct val="150000"/>
              </a:lnSpc>
            </a:pPr>
            <a:r>
              <a:rPr lang="en-US" sz="2400" dirty="0">
                <a:latin typeface="Times New Roman" panose="02020603050405020304" pitchFamily="18" charset="0"/>
                <a:cs typeface="Times New Roman" panose="02020603050405020304" pitchFamily="18" charset="0"/>
              </a:rPr>
              <a:t>You might be using aggressive communication if you ignore people, don’t take their feelings into consideration, talk more than you listen, or use aggressive gestures. This form of communication comes across as disrespectful and often wrecks relationships.</a:t>
            </a:r>
          </a:p>
          <a:p>
            <a:endParaRPr lang="en-IN" dirty="0"/>
          </a:p>
        </p:txBody>
      </p:sp>
      <p:sp>
        <p:nvSpPr>
          <p:cNvPr id="4" name="Footer Placeholder 3">
            <a:extLst>
              <a:ext uri="{FF2B5EF4-FFF2-40B4-BE49-F238E27FC236}">
                <a16:creationId xmlns:a16="http://schemas.microsoft.com/office/drawing/2014/main" id="{98EFF322-5690-455D-BC62-5D7C0A6D40C6}"/>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CCE17E8-AC34-4840-946C-68EBF83F0356}"/>
              </a:ext>
            </a:extLst>
          </p:cNvPr>
          <p:cNvSpPr>
            <a:spLocks noGrp="1"/>
          </p:cNvSpPr>
          <p:nvPr>
            <p:ph type="sldNum" sz="quarter" idx="12"/>
          </p:nvPr>
        </p:nvSpPr>
        <p:spPr/>
        <p:txBody>
          <a:bodyPr/>
          <a:lstStyle/>
          <a:p>
            <a:fld id="{EEC20904-64F3-4254-9857-B148700B1D60}" type="slidenum">
              <a:rPr lang="en-IN" smtClean="0"/>
              <a:t>154</a:t>
            </a:fld>
            <a:endParaRPr lang="en-IN"/>
          </a:p>
        </p:txBody>
      </p:sp>
    </p:spTree>
    <p:extLst>
      <p:ext uri="{BB962C8B-B14F-4D97-AF65-F5344CB8AC3E}">
        <p14:creationId xmlns:p14="http://schemas.microsoft.com/office/powerpoint/2010/main" val="199732610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76BB-082B-4DFE-8F3C-B4EAACDA0978}"/>
              </a:ext>
            </a:extLst>
          </p:cNvPr>
          <p:cNvSpPr>
            <a:spLocks noGrp="1"/>
          </p:cNvSpPr>
          <p:nvPr>
            <p:ph type="title"/>
          </p:nvPr>
        </p:nvSpPr>
        <p:spPr>
          <a:xfrm>
            <a:off x="0" y="-36142"/>
            <a:ext cx="12192000" cy="1400530"/>
          </a:xfrm>
        </p:spPr>
        <p:txBody>
          <a:bodyPr/>
          <a:lstStyle/>
          <a:p>
            <a:r>
              <a:rPr lang="en-IN" b="1" dirty="0"/>
              <a:t>Aggressive communicators will often:</a:t>
            </a:r>
            <a:br>
              <a:rPr lang="en-IN" dirty="0"/>
            </a:br>
            <a:endParaRPr lang="en-IN" dirty="0"/>
          </a:p>
        </p:txBody>
      </p:sp>
      <p:sp>
        <p:nvSpPr>
          <p:cNvPr id="3" name="Content Placeholder 2">
            <a:extLst>
              <a:ext uri="{FF2B5EF4-FFF2-40B4-BE49-F238E27FC236}">
                <a16:creationId xmlns:a16="http://schemas.microsoft.com/office/drawing/2014/main" id="{5A844A0D-417C-48E4-89AE-4D379F5B76C4}"/>
              </a:ext>
            </a:extLst>
          </p:cNvPr>
          <p:cNvSpPr>
            <a:spLocks noGrp="1"/>
          </p:cNvSpPr>
          <p:nvPr>
            <p:ph idx="1"/>
          </p:nvPr>
        </p:nvSpPr>
        <p:spPr>
          <a:xfrm>
            <a:off x="0" y="1447800"/>
            <a:ext cx="12192000" cy="5410200"/>
          </a:xfrm>
        </p:spPr>
        <p:txBody>
          <a:bodyPr/>
          <a:lstStyle/>
          <a:p>
            <a:pPr marL="0" indent="0">
              <a:buNone/>
            </a:pPr>
            <a:r>
              <a:rPr lang="en-IN" dirty="0"/>
              <a:t>-</a:t>
            </a:r>
            <a:r>
              <a:rPr lang="en-IN" sz="2800" dirty="0">
                <a:latin typeface="Times New Roman" panose="02020603050405020304" pitchFamily="18" charset="0"/>
                <a:cs typeface="Times New Roman" panose="02020603050405020304" pitchFamily="18" charset="0"/>
              </a:rPr>
              <a:t> try to dominate others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use humiliation (dishonour) to control others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criticize, blame, or attack others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be very impulsive / irresponsible</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have low frustration tolerance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speak in a loud, demanding, and overbearing/ arrogant voice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act threateningly and rudely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not listen well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interrupt frequently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use “you” statements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have piercing eye contact and an overbearing posture</a:t>
            </a:r>
          </a:p>
          <a:p>
            <a:endParaRPr lang="en-IN" dirty="0"/>
          </a:p>
        </p:txBody>
      </p:sp>
      <p:sp>
        <p:nvSpPr>
          <p:cNvPr id="4" name="Footer Placeholder 3">
            <a:extLst>
              <a:ext uri="{FF2B5EF4-FFF2-40B4-BE49-F238E27FC236}">
                <a16:creationId xmlns:a16="http://schemas.microsoft.com/office/drawing/2014/main" id="{A83F5EA0-15FA-401B-8589-92E96098D5B1}"/>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DF9E39F7-C705-4FAC-B3C3-1C8B82EE46B2}"/>
              </a:ext>
            </a:extLst>
          </p:cNvPr>
          <p:cNvSpPr>
            <a:spLocks noGrp="1"/>
          </p:cNvSpPr>
          <p:nvPr>
            <p:ph type="sldNum" sz="quarter" idx="12"/>
          </p:nvPr>
        </p:nvSpPr>
        <p:spPr/>
        <p:txBody>
          <a:bodyPr/>
          <a:lstStyle/>
          <a:p>
            <a:fld id="{EEC20904-64F3-4254-9857-B148700B1D60}" type="slidenum">
              <a:rPr lang="en-IN" smtClean="0"/>
              <a:t>155</a:t>
            </a:fld>
            <a:endParaRPr lang="en-IN"/>
          </a:p>
        </p:txBody>
      </p:sp>
    </p:spTree>
    <p:extLst>
      <p:ext uri="{BB962C8B-B14F-4D97-AF65-F5344CB8AC3E}">
        <p14:creationId xmlns:p14="http://schemas.microsoft.com/office/powerpoint/2010/main" val="39100590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F6BB-A2E2-435F-A5B4-C1968D8CC6E3}"/>
              </a:ext>
            </a:extLst>
          </p:cNvPr>
          <p:cNvSpPr>
            <a:spLocks noGrp="1"/>
          </p:cNvSpPr>
          <p:nvPr>
            <p:ph type="title"/>
          </p:nvPr>
        </p:nvSpPr>
        <p:spPr>
          <a:xfrm>
            <a:off x="0" y="0"/>
            <a:ext cx="12192000" cy="1400530"/>
          </a:xfrm>
        </p:spPr>
        <p:txBody>
          <a:bodyPr/>
          <a:lstStyle/>
          <a:p>
            <a:pPr algn="ctr"/>
            <a:r>
              <a:rPr lang="en-IN" b="1" dirty="0"/>
              <a:t>The aggressive communicator will </a:t>
            </a:r>
            <a:r>
              <a:rPr lang="en-IN" dirty="0"/>
              <a:t>say, believe, or behave like:</a:t>
            </a:r>
          </a:p>
        </p:txBody>
      </p:sp>
      <p:sp>
        <p:nvSpPr>
          <p:cNvPr id="3" name="Content Placeholder 2">
            <a:extLst>
              <a:ext uri="{FF2B5EF4-FFF2-40B4-BE49-F238E27FC236}">
                <a16:creationId xmlns:a16="http://schemas.microsoft.com/office/drawing/2014/main" id="{BF08C65C-C90F-4FF5-8997-40152849B729}"/>
              </a:ext>
            </a:extLst>
          </p:cNvPr>
          <p:cNvSpPr>
            <a:spLocks noGrp="1"/>
          </p:cNvSpPr>
          <p:nvPr>
            <p:ph idx="1"/>
          </p:nvPr>
        </p:nvSpPr>
        <p:spPr>
          <a:xfrm>
            <a:off x="0" y="1447800"/>
            <a:ext cx="12192000" cy="5410200"/>
          </a:xfrm>
        </p:spPr>
        <p:txBody>
          <a:bodyPr/>
          <a:lstStyle/>
          <a:p>
            <a:pPr marL="0" indent="0">
              <a:buNone/>
            </a:pPr>
            <a:r>
              <a:rPr lang="en-IN" dirty="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“I’m superior and right and you’re inferior and wrong.”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“I’m loud, bossy and pushy.”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 can dominate and intimidate / threaten you.”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 can violate your rights.”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“I’ll get my way no matter what.”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“You’re not worth anything.”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“It’s all your fault.”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 react instantly.”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“I’m entitled.”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“You owe me.”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 own you.”</a:t>
            </a:r>
          </a:p>
          <a:p>
            <a:pPr marL="0" indent="0">
              <a:buNone/>
            </a:pPr>
            <a:endParaRPr lang="en-IN" dirty="0"/>
          </a:p>
        </p:txBody>
      </p:sp>
      <p:sp>
        <p:nvSpPr>
          <p:cNvPr id="4" name="Footer Placeholder 3">
            <a:extLst>
              <a:ext uri="{FF2B5EF4-FFF2-40B4-BE49-F238E27FC236}">
                <a16:creationId xmlns:a16="http://schemas.microsoft.com/office/drawing/2014/main" id="{1FFDF279-2E6C-4433-84A6-5BA290DF052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22B8196-A48D-42A8-A043-99A8736B0489}"/>
              </a:ext>
            </a:extLst>
          </p:cNvPr>
          <p:cNvSpPr>
            <a:spLocks noGrp="1"/>
          </p:cNvSpPr>
          <p:nvPr>
            <p:ph type="sldNum" sz="quarter" idx="12"/>
          </p:nvPr>
        </p:nvSpPr>
        <p:spPr/>
        <p:txBody>
          <a:bodyPr/>
          <a:lstStyle/>
          <a:p>
            <a:fld id="{EEC20904-64F3-4254-9857-B148700B1D60}" type="slidenum">
              <a:rPr lang="en-IN" smtClean="0"/>
              <a:t>156</a:t>
            </a:fld>
            <a:endParaRPr lang="en-IN"/>
          </a:p>
        </p:txBody>
      </p:sp>
    </p:spTree>
    <p:extLst>
      <p:ext uri="{BB962C8B-B14F-4D97-AF65-F5344CB8AC3E}">
        <p14:creationId xmlns:p14="http://schemas.microsoft.com/office/powerpoint/2010/main" val="28373041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950-1B80-4316-84A2-E8F0F11934FF}"/>
              </a:ext>
            </a:extLst>
          </p:cNvPr>
          <p:cNvSpPr>
            <a:spLocks noGrp="1"/>
          </p:cNvSpPr>
          <p:nvPr>
            <p:ph type="title"/>
          </p:nvPr>
        </p:nvSpPr>
        <p:spPr>
          <a:xfrm>
            <a:off x="645130" y="47270"/>
            <a:ext cx="9404723" cy="1400530"/>
          </a:xfrm>
        </p:spPr>
        <p:txBody>
          <a:bodyPr/>
          <a:lstStyle/>
          <a:p>
            <a:r>
              <a:rPr lang="en-IN" b="1" dirty="0"/>
              <a:t>PASSIVE COMMUNICATION</a:t>
            </a:r>
            <a:endParaRPr lang="en-IN" dirty="0"/>
          </a:p>
        </p:txBody>
      </p:sp>
      <p:sp>
        <p:nvSpPr>
          <p:cNvPr id="3" name="Content Placeholder 2">
            <a:extLst>
              <a:ext uri="{FF2B5EF4-FFF2-40B4-BE49-F238E27FC236}">
                <a16:creationId xmlns:a16="http://schemas.microsoft.com/office/drawing/2014/main" id="{4C54CB93-968A-45BE-BB10-E284FDDEA87E}"/>
              </a:ext>
            </a:extLst>
          </p:cNvPr>
          <p:cNvSpPr>
            <a:spLocks noGrp="1"/>
          </p:cNvSpPr>
          <p:nvPr>
            <p:ph idx="1"/>
          </p:nvPr>
        </p:nvSpPr>
        <p:spPr>
          <a:xfrm>
            <a:off x="0" y="1447800"/>
            <a:ext cx="12192000" cy="5362930"/>
          </a:xfrm>
        </p:spPr>
        <p:txBody>
          <a:bodyPr/>
          <a:lstStyle/>
          <a:p>
            <a:pPr algn="just"/>
            <a:r>
              <a:rPr lang="en-IN" sz="2800" b="1" dirty="0">
                <a:latin typeface="Times New Roman" panose="02020603050405020304" pitchFamily="18" charset="0"/>
                <a:cs typeface="Times New Roman" panose="02020603050405020304" pitchFamily="18" charset="0"/>
              </a:rPr>
              <a:t>PASSIVE COMMUNICATION </a:t>
            </a:r>
            <a:r>
              <a:rPr lang="en-IN" sz="2800" dirty="0">
                <a:latin typeface="Times New Roman" panose="02020603050405020304" pitchFamily="18" charset="0"/>
                <a:cs typeface="Times New Roman" panose="02020603050405020304" pitchFamily="18" charset="0"/>
              </a:rPr>
              <a:t>is a style in which individuals have developed a pattern of avoiding expressing their opinions or feelings, protecting their rights, and identifying and meeting their needs. Passive communication is usually born of low self-esteem. These individuals believe: “I’m not worth taking care of.”</a:t>
            </a:r>
          </a:p>
          <a:p>
            <a:pPr algn="just"/>
            <a:r>
              <a:rPr lang="en-IN" sz="2800" dirty="0">
                <a:latin typeface="Times New Roman" panose="02020603050405020304" pitchFamily="18" charset="0"/>
                <a:cs typeface="Times New Roman" panose="02020603050405020304" pitchFamily="18" charset="0"/>
              </a:rPr>
              <a:t>As a result, passive individuals do not respond overtly / openly to hurtful / wounding or anger-inducing situations. Instead, they allow grievances and annoyances / displeasures to support / mount, usually unaware of the build-up. But once they have reached their high tolerance threshold for unacceptable behaviour, they are prone / disposed to explosive outbursts, which are usually out of proportion / part to the triggering incident. After the outburst, however, they feel shame, guilt, and confusion, so they return to being passive.</a:t>
            </a:r>
          </a:p>
          <a:p>
            <a:endParaRPr lang="en-IN" dirty="0"/>
          </a:p>
        </p:txBody>
      </p:sp>
      <p:sp>
        <p:nvSpPr>
          <p:cNvPr id="4" name="Footer Placeholder 3">
            <a:extLst>
              <a:ext uri="{FF2B5EF4-FFF2-40B4-BE49-F238E27FC236}">
                <a16:creationId xmlns:a16="http://schemas.microsoft.com/office/drawing/2014/main" id="{B5F03D91-3B4B-4B26-9425-5075C1718BA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3F1FD7C-C756-45B7-A6F8-89C4AA1565C0}"/>
              </a:ext>
            </a:extLst>
          </p:cNvPr>
          <p:cNvSpPr>
            <a:spLocks noGrp="1"/>
          </p:cNvSpPr>
          <p:nvPr>
            <p:ph type="sldNum" sz="quarter" idx="12"/>
          </p:nvPr>
        </p:nvSpPr>
        <p:spPr/>
        <p:txBody>
          <a:bodyPr/>
          <a:lstStyle/>
          <a:p>
            <a:fld id="{EEC20904-64F3-4254-9857-B148700B1D60}" type="slidenum">
              <a:rPr lang="en-IN" smtClean="0"/>
              <a:t>157</a:t>
            </a:fld>
            <a:endParaRPr lang="en-IN"/>
          </a:p>
        </p:txBody>
      </p:sp>
    </p:spTree>
    <p:extLst>
      <p:ext uri="{BB962C8B-B14F-4D97-AF65-F5344CB8AC3E}">
        <p14:creationId xmlns:p14="http://schemas.microsoft.com/office/powerpoint/2010/main" val="32123622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5E21-F2D2-4F30-A957-A1AD188F05DB}"/>
              </a:ext>
            </a:extLst>
          </p:cNvPr>
          <p:cNvSpPr>
            <a:spLocks noGrp="1"/>
          </p:cNvSpPr>
          <p:nvPr>
            <p:ph type="title"/>
          </p:nvPr>
        </p:nvSpPr>
        <p:spPr>
          <a:xfrm>
            <a:off x="874220" y="0"/>
            <a:ext cx="9404723" cy="1400530"/>
          </a:xfrm>
        </p:spPr>
        <p:txBody>
          <a:bodyPr/>
          <a:lstStyle/>
          <a:p>
            <a:pPr algn="ctr"/>
            <a:r>
              <a:rPr lang="en-IN" b="1" dirty="0"/>
              <a:t>Passive communicators will often:</a:t>
            </a:r>
            <a:br>
              <a:rPr lang="en-IN" dirty="0"/>
            </a:br>
            <a:endParaRPr lang="en-IN" dirty="0"/>
          </a:p>
        </p:txBody>
      </p:sp>
      <p:sp>
        <p:nvSpPr>
          <p:cNvPr id="3" name="Content Placeholder 2">
            <a:extLst>
              <a:ext uri="{FF2B5EF4-FFF2-40B4-BE49-F238E27FC236}">
                <a16:creationId xmlns:a16="http://schemas.microsoft.com/office/drawing/2014/main" id="{61C34D12-C672-4B4A-A985-C3C61E124635}"/>
              </a:ext>
            </a:extLst>
          </p:cNvPr>
          <p:cNvSpPr>
            <a:spLocks noGrp="1"/>
          </p:cNvSpPr>
          <p:nvPr>
            <p:ph idx="1"/>
          </p:nvPr>
        </p:nvSpPr>
        <p:spPr>
          <a:xfrm>
            <a:off x="0" y="1447800"/>
            <a:ext cx="12192000" cy="5410200"/>
          </a:xfrm>
        </p:spPr>
        <p:txBody>
          <a:bodyPr/>
          <a:lstStyle/>
          <a:p>
            <a:r>
              <a:rPr lang="en-IN" sz="2800" dirty="0">
                <a:latin typeface="Times New Roman" panose="02020603050405020304" pitchFamily="18" charset="0"/>
                <a:cs typeface="Times New Roman" panose="02020603050405020304" pitchFamily="18" charset="0"/>
              </a:rPr>
              <a:t>- fail to assert / declare for themselves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allow others to deliberately or inadvertently infringe/ occupy on their rights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fail to express their feelings, needs, or opinions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tend to speak softly or apologetically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exhibit poor eye contact and slumped / fallen body posture</a:t>
            </a:r>
          </a:p>
          <a:p>
            <a:r>
              <a:rPr lang="en-IN" sz="2800" b="1" dirty="0">
                <a:latin typeface="Times New Roman" panose="02020603050405020304" pitchFamily="18" charset="0"/>
                <a:cs typeface="Times New Roman" panose="02020603050405020304" pitchFamily="18" charset="0"/>
              </a:rPr>
              <a:t>A passive communicator will </a:t>
            </a:r>
            <a:r>
              <a:rPr lang="en-IN" sz="2800" dirty="0">
                <a:latin typeface="Times New Roman" panose="02020603050405020304" pitchFamily="18" charset="0"/>
                <a:cs typeface="Times New Roman" panose="02020603050405020304" pitchFamily="18" charset="0"/>
              </a:rPr>
              <a:t>say, believe, or behave like:</a:t>
            </a:r>
          </a:p>
          <a:p>
            <a:r>
              <a:rPr lang="en-IN" sz="2800" dirty="0">
                <a:latin typeface="Times New Roman" panose="02020603050405020304" pitchFamily="18" charset="0"/>
                <a:cs typeface="Times New Roman" panose="02020603050405020304" pitchFamily="18" charset="0"/>
              </a:rPr>
              <a:t>- “I’m unable to stand up for my rights.”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 don’t know what my rights are.”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t>
            </a:r>
            <a:r>
              <a:rPr lang="en-IN" sz="2800" i="1" dirty="0">
                <a:latin typeface="Times New Roman" panose="02020603050405020304" pitchFamily="18" charset="0"/>
                <a:cs typeface="Times New Roman" panose="02020603050405020304" pitchFamily="18" charset="0"/>
              </a:rPr>
              <a:t>I get stepped on by everyone</a:t>
            </a:r>
            <a:r>
              <a:rPr lang="en-IN" sz="2800" dirty="0">
                <a:latin typeface="Times New Roman" panose="02020603050405020304" pitchFamily="18" charset="0"/>
                <a:cs typeface="Times New Roman" panose="02020603050405020304" pitchFamily="18" charset="0"/>
              </a:rPr>
              <a:t>."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“I’m weak and unable to take care of myself.” </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“People never consider my feelings.”</a:t>
            </a:r>
          </a:p>
          <a:p>
            <a:pPr marL="0" indent="0">
              <a:buNone/>
            </a:pPr>
            <a:endParaRPr lang="en-IN" dirty="0"/>
          </a:p>
        </p:txBody>
      </p:sp>
      <p:sp>
        <p:nvSpPr>
          <p:cNvPr id="4" name="Footer Placeholder 3">
            <a:extLst>
              <a:ext uri="{FF2B5EF4-FFF2-40B4-BE49-F238E27FC236}">
                <a16:creationId xmlns:a16="http://schemas.microsoft.com/office/drawing/2014/main" id="{A85BC4DD-D3B5-40E9-85B5-6CD8FC8458B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435D0C8F-402D-4C66-95F1-2A54816D085D}"/>
              </a:ext>
            </a:extLst>
          </p:cNvPr>
          <p:cNvSpPr>
            <a:spLocks noGrp="1"/>
          </p:cNvSpPr>
          <p:nvPr>
            <p:ph type="sldNum" sz="quarter" idx="12"/>
          </p:nvPr>
        </p:nvSpPr>
        <p:spPr/>
        <p:txBody>
          <a:bodyPr/>
          <a:lstStyle/>
          <a:p>
            <a:fld id="{EEC20904-64F3-4254-9857-B148700B1D60}" type="slidenum">
              <a:rPr lang="en-IN" smtClean="0"/>
              <a:t>158</a:t>
            </a:fld>
            <a:endParaRPr lang="en-IN"/>
          </a:p>
        </p:txBody>
      </p:sp>
    </p:spTree>
    <p:extLst>
      <p:ext uri="{BB962C8B-B14F-4D97-AF65-F5344CB8AC3E}">
        <p14:creationId xmlns:p14="http://schemas.microsoft.com/office/powerpoint/2010/main" val="11553687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4280-80D6-4F56-AD34-E91BE4187056}"/>
              </a:ext>
            </a:extLst>
          </p:cNvPr>
          <p:cNvSpPr>
            <a:spLocks noGrp="1"/>
          </p:cNvSpPr>
          <p:nvPr>
            <p:ph type="title"/>
          </p:nvPr>
        </p:nvSpPr>
        <p:spPr>
          <a:xfrm>
            <a:off x="0" y="47270"/>
            <a:ext cx="12192000" cy="1400530"/>
          </a:xfrm>
        </p:spPr>
        <p:txBody>
          <a:bodyPr/>
          <a:lstStyle/>
          <a:p>
            <a:pPr algn="ctr"/>
            <a:r>
              <a:rPr lang="en-IN" b="1" dirty="0"/>
              <a:t>PASSIVE-AGGRESSIVE COMMUNICATION</a:t>
            </a:r>
            <a:endParaRPr lang="en-IN" dirty="0"/>
          </a:p>
        </p:txBody>
      </p:sp>
      <p:sp>
        <p:nvSpPr>
          <p:cNvPr id="3" name="Content Placeholder 2">
            <a:extLst>
              <a:ext uri="{FF2B5EF4-FFF2-40B4-BE49-F238E27FC236}">
                <a16:creationId xmlns:a16="http://schemas.microsoft.com/office/drawing/2014/main" id="{9310829E-D598-4F46-A29F-2F5CB25EEFD7}"/>
              </a:ext>
            </a:extLst>
          </p:cNvPr>
          <p:cNvSpPr>
            <a:spLocks noGrp="1"/>
          </p:cNvSpPr>
          <p:nvPr>
            <p:ph idx="1"/>
          </p:nvPr>
        </p:nvSpPr>
        <p:spPr>
          <a:xfrm>
            <a:off x="0" y="1447800"/>
            <a:ext cx="12192000" cy="5362930"/>
          </a:xfrm>
        </p:spPr>
        <p:txBody>
          <a:bodyPr/>
          <a:lstStyle/>
          <a:p>
            <a:pPr algn="just"/>
            <a:r>
              <a:rPr lang="en-IN" sz="2800" b="1" dirty="0">
                <a:latin typeface="Times New Roman" panose="02020603050405020304" pitchFamily="18" charset="0"/>
                <a:cs typeface="Times New Roman" panose="02020603050405020304" pitchFamily="18" charset="0"/>
              </a:rPr>
              <a:t>PASSIVE-AGGRESSIVE COMMUNICATION</a:t>
            </a:r>
            <a:r>
              <a:rPr lang="en-IN" sz="2800" dirty="0">
                <a:latin typeface="Times New Roman" panose="02020603050405020304" pitchFamily="18" charset="0"/>
                <a:cs typeface="Times New Roman" panose="02020603050405020304" pitchFamily="18" charset="0"/>
              </a:rPr>
              <a:t> is a style in which individuals appear passive on the surface but are really acting out anger in a subtle, indirect, or behind-the-scenes way. Prisoners of War (POWs) often act in passive-aggressive ways to deal with an overwhelming / crushing lack of power. POWs may try to secretly sabotage / damage the prison, make fun of the enemy, or quietly disrupt the system while smiling and appearing cooperative.</a:t>
            </a:r>
          </a:p>
          <a:p>
            <a:pPr algn="just"/>
            <a:r>
              <a:rPr lang="en-IN" sz="2800" dirty="0">
                <a:latin typeface="Times New Roman" panose="02020603050405020304" pitchFamily="18" charset="0"/>
                <a:cs typeface="Times New Roman" panose="02020603050405020304" pitchFamily="18" charset="0"/>
              </a:rPr>
              <a:t>People who develop a pattern of passive-aggressive communication usually feel powerless, stuck, and resentful / angry – in other words, they feel incapable of dealing directly with the object of their dislikes / resentments.  Instead, they express their anger by subtly / indirect / decline or damage the object (real or imagined) of their dislikes / resentments. They smile at you while setting booby traps / tricks all around you.</a:t>
            </a:r>
          </a:p>
          <a:p>
            <a:endParaRPr lang="en-IN" dirty="0"/>
          </a:p>
        </p:txBody>
      </p:sp>
      <p:sp>
        <p:nvSpPr>
          <p:cNvPr id="4" name="Footer Placeholder 3">
            <a:extLst>
              <a:ext uri="{FF2B5EF4-FFF2-40B4-BE49-F238E27FC236}">
                <a16:creationId xmlns:a16="http://schemas.microsoft.com/office/drawing/2014/main" id="{A915ECCA-7FE3-41A7-BC67-4950C137238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D166E729-92F5-464B-86EC-11F41E6CB513}"/>
              </a:ext>
            </a:extLst>
          </p:cNvPr>
          <p:cNvSpPr>
            <a:spLocks noGrp="1"/>
          </p:cNvSpPr>
          <p:nvPr>
            <p:ph type="sldNum" sz="quarter" idx="12"/>
          </p:nvPr>
        </p:nvSpPr>
        <p:spPr/>
        <p:txBody>
          <a:bodyPr/>
          <a:lstStyle/>
          <a:p>
            <a:fld id="{EEC20904-64F3-4254-9857-B148700B1D60}" type="slidenum">
              <a:rPr lang="en-IN" smtClean="0"/>
              <a:t>159</a:t>
            </a:fld>
            <a:endParaRPr lang="en-IN"/>
          </a:p>
        </p:txBody>
      </p:sp>
    </p:spTree>
    <p:extLst>
      <p:ext uri="{BB962C8B-B14F-4D97-AF65-F5344CB8AC3E}">
        <p14:creationId xmlns:p14="http://schemas.microsoft.com/office/powerpoint/2010/main" val="364486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B73BA-471F-48B4-B22F-AE9452DA0CCC}"/>
              </a:ext>
            </a:extLst>
          </p:cNvPr>
          <p:cNvSpPr>
            <a:spLocks noGrp="1"/>
          </p:cNvSpPr>
          <p:nvPr>
            <p:ph idx="1"/>
          </p:nvPr>
        </p:nvSpPr>
        <p:spPr>
          <a:xfrm>
            <a:off x="0" y="191070"/>
            <a:ext cx="12091916" cy="6666930"/>
          </a:xfrm>
        </p:spPr>
        <p:txBody>
          <a:bodyPr/>
          <a:lstStyle/>
          <a:p>
            <a:pPr algn="just">
              <a:lnSpc>
                <a:spcPct val="150000"/>
              </a:lnSpc>
            </a:pPr>
            <a:r>
              <a:rPr lang="en-IN" dirty="0"/>
              <a:t>Language is intrinsic to the expression of culture. As a means of communicating values, beliefs and customs, it has an important social function and fosters feelings of group identity and solidarity. It is the means by which culture and its traditions and shared values may be conveyed and preserved.</a:t>
            </a:r>
          </a:p>
          <a:p>
            <a:pPr algn="just">
              <a:lnSpc>
                <a:spcPct val="150000"/>
              </a:lnSpc>
            </a:pPr>
            <a:r>
              <a:rPr lang="en-IN" u="sng" dirty="0"/>
              <a:t>Cultural and linguistic diversity</a:t>
            </a:r>
            <a:r>
              <a:rPr lang="en-IN" dirty="0"/>
              <a:t> is a feature of most nations today as people from different groups live together as a consequence of historical events and human migrations. Within multilingual societies, the maintenance of the languages of the various ethnic and cultural groups is critical for the preservation of cultural heritage and identity. The loss of language means the loss of culture and identity. In many societies throughout history, the suppression of the languages of minority groups has been used as a deliberate policy in order to suppress those minority cultures. As a result a large number of the world’s languages have been lost with the processes of colonisation and migration. </a:t>
            </a:r>
          </a:p>
          <a:p>
            <a:endParaRPr lang="en-IN" dirty="0"/>
          </a:p>
        </p:txBody>
      </p:sp>
      <p:sp>
        <p:nvSpPr>
          <p:cNvPr id="11" name="Footer Placeholder 10">
            <a:extLst>
              <a:ext uri="{FF2B5EF4-FFF2-40B4-BE49-F238E27FC236}">
                <a16:creationId xmlns:a16="http://schemas.microsoft.com/office/drawing/2014/main" id="{0E0B3D71-D906-48E9-85FF-5BBC4C669561}"/>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0CE40C01-1151-42C6-940E-C54C1D4B565F}"/>
              </a:ext>
            </a:extLst>
          </p:cNvPr>
          <p:cNvSpPr>
            <a:spLocks noGrp="1"/>
          </p:cNvSpPr>
          <p:nvPr>
            <p:ph type="sldNum" sz="quarter" idx="12"/>
          </p:nvPr>
        </p:nvSpPr>
        <p:spPr/>
        <p:txBody>
          <a:bodyPr/>
          <a:lstStyle/>
          <a:p>
            <a:fld id="{EEC20904-64F3-4254-9857-B148700B1D60}" type="slidenum">
              <a:rPr lang="en-IN" smtClean="0"/>
              <a:t>16</a:t>
            </a:fld>
            <a:endParaRPr lang="en-IN"/>
          </a:p>
        </p:txBody>
      </p:sp>
    </p:spTree>
    <p:extLst>
      <p:ext uri="{BB962C8B-B14F-4D97-AF65-F5344CB8AC3E}">
        <p14:creationId xmlns:p14="http://schemas.microsoft.com/office/powerpoint/2010/main" val="7925786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C1387-1603-493F-9580-26DE6D443D4A}"/>
              </a:ext>
            </a:extLst>
          </p:cNvPr>
          <p:cNvSpPr>
            <a:spLocks noGrp="1"/>
          </p:cNvSpPr>
          <p:nvPr>
            <p:ph idx="1"/>
          </p:nvPr>
        </p:nvSpPr>
        <p:spPr>
          <a:xfrm>
            <a:off x="0" y="0"/>
            <a:ext cx="12192000" cy="6858000"/>
          </a:xfrm>
        </p:spPr>
        <p:txBody>
          <a:bodyPr/>
          <a:lstStyle/>
          <a:p>
            <a:pPr marL="0" indent="0">
              <a:buNone/>
            </a:pPr>
            <a:r>
              <a:rPr lang="en-IN" sz="3200" b="1" dirty="0">
                <a:latin typeface="Times New Roman" panose="02020603050405020304" pitchFamily="18" charset="0"/>
                <a:cs typeface="Times New Roman" panose="02020603050405020304" pitchFamily="18" charset="0"/>
              </a:rPr>
              <a:t>Passive-Aggressive communicators will often:</a:t>
            </a:r>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 mutter / murmur to themselves rather than oppose or challenge the person or issue </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have difficulty acknowledging / recognising their anger </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use facial expressions that don't match how they feel - i.e., smiling when angry </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use sarcasm / irony</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deny / reject there is a problem </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appear cooperative while purposely doing things to annoy and disrupt </a:t>
            </a: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 use subtle sabotage to get even.</a:t>
            </a:r>
          </a:p>
          <a:p>
            <a:endParaRPr lang="en-IN" dirty="0"/>
          </a:p>
        </p:txBody>
      </p:sp>
      <p:sp>
        <p:nvSpPr>
          <p:cNvPr id="4" name="Footer Placeholder 3">
            <a:extLst>
              <a:ext uri="{FF2B5EF4-FFF2-40B4-BE49-F238E27FC236}">
                <a16:creationId xmlns:a16="http://schemas.microsoft.com/office/drawing/2014/main" id="{7C12275A-6875-47E5-BF09-62DB269E356B}"/>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007A32ED-558C-4223-B517-4447C6D52204}"/>
              </a:ext>
            </a:extLst>
          </p:cNvPr>
          <p:cNvSpPr>
            <a:spLocks noGrp="1"/>
          </p:cNvSpPr>
          <p:nvPr>
            <p:ph type="sldNum" sz="quarter" idx="12"/>
          </p:nvPr>
        </p:nvSpPr>
        <p:spPr/>
        <p:txBody>
          <a:bodyPr/>
          <a:lstStyle/>
          <a:p>
            <a:fld id="{EEC20904-64F3-4254-9857-B148700B1D60}" type="slidenum">
              <a:rPr lang="en-IN" smtClean="0"/>
              <a:t>160</a:t>
            </a:fld>
            <a:endParaRPr lang="en-IN"/>
          </a:p>
        </p:txBody>
      </p:sp>
    </p:spTree>
    <p:extLst>
      <p:ext uri="{BB962C8B-B14F-4D97-AF65-F5344CB8AC3E}">
        <p14:creationId xmlns:p14="http://schemas.microsoft.com/office/powerpoint/2010/main" val="37613268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DF774D4-EE57-464D-9EF6-322081AB73B5}"/>
              </a:ext>
            </a:extLst>
          </p:cNvPr>
          <p:cNvGraphicFramePr>
            <a:graphicFrameLocks noGrp="1"/>
          </p:cNvGraphicFramePr>
          <p:nvPr>
            <p:ph idx="1"/>
            <p:extLst>
              <p:ext uri="{D42A27DB-BD31-4B8C-83A1-F6EECF244321}">
                <p14:modId xmlns:p14="http://schemas.microsoft.com/office/powerpoint/2010/main" val="2608594986"/>
              </p:ext>
            </p:extLst>
          </p:nvPr>
        </p:nvGraphicFramePr>
        <p:xfrm>
          <a:off x="0" y="0"/>
          <a:ext cx="12192000" cy="8595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029425334"/>
                    </a:ext>
                  </a:extLst>
                </a:gridCol>
                <a:gridCol w="6096000">
                  <a:extLst>
                    <a:ext uri="{9D8B030D-6E8A-4147-A177-3AD203B41FA5}">
                      <a16:colId xmlns:a16="http://schemas.microsoft.com/office/drawing/2014/main" val="1376780700"/>
                    </a:ext>
                  </a:extLst>
                </a:gridCol>
              </a:tblGrid>
              <a:tr h="6778416">
                <a:tc>
                  <a:txBody>
                    <a:bodyPr/>
                    <a:lstStyle/>
                    <a:p>
                      <a:pPr algn="just">
                        <a:lnSpc>
                          <a:spcPct val="150000"/>
                        </a:lnSpc>
                      </a:pPr>
                      <a:r>
                        <a:rPr lang="en-IN" sz="2400" dirty="0">
                          <a:effectLst/>
                          <a:latin typeface="Times New Roman" panose="02020603050405020304" pitchFamily="18" charset="0"/>
                          <a:cs typeface="Times New Roman" panose="02020603050405020304" pitchFamily="18" charset="0"/>
                        </a:rPr>
                        <a:t>Behavioural Characteristics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Indirectly aggressive / violent </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Sarcastic / mocking / disrespectful</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Devious / tricky</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Unreliable / unpredictable</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Complaining</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Sulky / angry</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Patronising / superior</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Gossips / talks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Two-faced - Pleasant to people to their faces, but poisonous behind their backs (rumours, sabotage etc.) People do things to actively harm the other party e.g. they sabotage a machine by loosening a bolt or put too much salt in their food.</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a:txBody>
                  <a:tcPr/>
                </a:tc>
                <a:tc>
                  <a:txBody>
                    <a:bodyPr/>
                    <a:lstStyle/>
                    <a:p>
                      <a:pPr algn="just">
                        <a:lnSpc>
                          <a:spcPct val="150000"/>
                        </a:lnSpc>
                      </a:pPr>
                      <a:r>
                        <a:rPr lang="en-IN" sz="2400" dirty="0">
                          <a:effectLst/>
                          <a:latin typeface="Times New Roman" panose="02020603050405020304" pitchFamily="18" charset="0"/>
                          <a:cs typeface="Times New Roman" panose="02020603050405020304" pitchFamily="18" charset="0"/>
                        </a:rPr>
                        <a:t>Non-Verbal Behaviour</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Voice – Often speaks with a sugary sweet voice.</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Posture – often asymmetrical – e.g. Standing with hand on hip, and hip thrust out (when being </a:t>
                      </a:r>
                    </a:p>
                    <a:p>
                      <a:pPr marL="238125">
                        <a:lnSpc>
                          <a:spcPct val="150000"/>
                        </a:lnSpc>
                        <a:spcAft>
                          <a:spcPts val="0"/>
                        </a:spcAft>
                      </a:pPr>
                      <a:r>
                        <a:rPr lang="en-IN" sz="2400" dirty="0">
                          <a:effectLst/>
                          <a:latin typeface="Times New Roman" panose="02020603050405020304" pitchFamily="18" charset="0"/>
                          <a:cs typeface="Times New Roman" panose="02020603050405020304" pitchFamily="18" charset="0"/>
                        </a:rPr>
                        <a:t>sarcastic or patronising)</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Gestures – Can be jerky irregular, quick</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Facial expression – Often looks sweet and innocent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Spatial position – often too close, even touching other as pretends to be warm and friendly</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a:txBody>
                  <a:tcPr/>
                </a:tc>
                <a:extLst>
                  <a:ext uri="{0D108BD9-81ED-4DB2-BD59-A6C34878D82A}">
                    <a16:rowId xmlns:a16="http://schemas.microsoft.com/office/drawing/2014/main" val="2154439842"/>
                  </a:ext>
                </a:extLst>
              </a:tr>
            </a:tbl>
          </a:graphicData>
        </a:graphic>
      </p:graphicFrame>
      <p:sp>
        <p:nvSpPr>
          <p:cNvPr id="4" name="Footer Placeholder 3">
            <a:extLst>
              <a:ext uri="{FF2B5EF4-FFF2-40B4-BE49-F238E27FC236}">
                <a16:creationId xmlns:a16="http://schemas.microsoft.com/office/drawing/2014/main" id="{7398640A-240B-492E-9FF5-8A4B09676551}"/>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62AC45B8-7816-4A76-9442-754EE406F4CB}"/>
              </a:ext>
            </a:extLst>
          </p:cNvPr>
          <p:cNvSpPr>
            <a:spLocks noGrp="1"/>
          </p:cNvSpPr>
          <p:nvPr>
            <p:ph type="sldNum" sz="quarter" idx="12"/>
          </p:nvPr>
        </p:nvSpPr>
        <p:spPr/>
        <p:txBody>
          <a:bodyPr/>
          <a:lstStyle/>
          <a:p>
            <a:fld id="{EEC20904-64F3-4254-9857-B148700B1D60}" type="slidenum">
              <a:rPr lang="en-IN" smtClean="0"/>
              <a:t>161</a:t>
            </a:fld>
            <a:endParaRPr lang="en-IN"/>
          </a:p>
        </p:txBody>
      </p:sp>
    </p:spTree>
    <p:extLst>
      <p:ext uri="{BB962C8B-B14F-4D97-AF65-F5344CB8AC3E}">
        <p14:creationId xmlns:p14="http://schemas.microsoft.com/office/powerpoint/2010/main" val="7544662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A5C-161B-4FD0-BC1D-C624C1D2F687}"/>
              </a:ext>
            </a:extLst>
          </p:cNvPr>
          <p:cNvSpPr>
            <a:spLocks noGrp="1"/>
          </p:cNvSpPr>
          <p:nvPr>
            <p:ph type="title"/>
          </p:nvPr>
        </p:nvSpPr>
        <p:spPr>
          <a:xfrm>
            <a:off x="947817" y="47270"/>
            <a:ext cx="9404723" cy="1400530"/>
          </a:xfrm>
        </p:spPr>
        <p:txBody>
          <a:bodyPr/>
          <a:lstStyle/>
          <a:p>
            <a:pPr algn="ctr"/>
            <a:r>
              <a:rPr lang="en-IN" b="1" dirty="0"/>
              <a:t>The Submissive Style</a:t>
            </a:r>
            <a:endParaRPr lang="en-IN" dirty="0"/>
          </a:p>
        </p:txBody>
      </p:sp>
      <p:sp>
        <p:nvSpPr>
          <p:cNvPr id="3" name="Content Placeholder 2">
            <a:extLst>
              <a:ext uri="{FF2B5EF4-FFF2-40B4-BE49-F238E27FC236}">
                <a16:creationId xmlns:a16="http://schemas.microsoft.com/office/drawing/2014/main" id="{8C8996D2-9D1E-4356-884F-9D5F89726F21}"/>
              </a:ext>
            </a:extLst>
          </p:cNvPr>
          <p:cNvSpPr>
            <a:spLocks noGrp="1"/>
          </p:cNvSpPr>
          <p:nvPr>
            <p:ph idx="1"/>
          </p:nvPr>
        </p:nvSpPr>
        <p:spPr>
          <a:xfrm>
            <a:off x="0" y="1447800"/>
            <a:ext cx="12192000" cy="5362930"/>
          </a:xfrm>
        </p:spPr>
        <p:txBody>
          <a:bodyPr/>
          <a:lstStyle/>
          <a:p>
            <a:pPr algn="just"/>
            <a:r>
              <a:rPr lang="en-IN" sz="3600" dirty="0">
                <a:latin typeface="Times New Roman" panose="02020603050405020304" pitchFamily="18" charset="0"/>
                <a:cs typeface="Times New Roman" panose="02020603050405020304" pitchFamily="18" charset="0"/>
              </a:rPr>
              <a:t>This style is about pleasing / attractive other people and avoiding conflict / clash. A submissive person behaves as if other peoples' needs are more important, and other people have more rights and more to contribute.</a:t>
            </a:r>
          </a:p>
          <a:p>
            <a:endParaRPr lang="en-IN" dirty="0"/>
          </a:p>
        </p:txBody>
      </p:sp>
      <p:sp>
        <p:nvSpPr>
          <p:cNvPr id="4" name="Footer Placeholder 3">
            <a:extLst>
              <a:ext uri="{FF2B5EF4-FFF2-40B4-BE49-F238E27FC236}">
                <a16:creationId xmlns:a16="http://schemas.microsoft.com/office/drawing/2014/main" id="{CAF858D9-7B33-4DCC-ACB3-F0AE90B32029}"/>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574D63B-7806-4A68-A6B4-DBC3041904AD}"/>
              </a:ext>
            </a:extLst>
          </p:cNvPr>
          <p:cNvSpPr>
            <a:spLocks noGrp="1"/>
          </p:cNvSpPr>
          <p:nvPr>
            <p:ph type="sldNum" sz="quarter" idx="12"/>
          </p:nvPr>
        </p:nvSpPr>
        <p:spPr/>
        <p:txBody>
          <a:bodyPr/>
          <a:lstStyle/>
          <a:p>
            <a:fld id="{EEC20904-64F3-4254-9857-B148700B1D60}" type="slidenum">
              <a:rPr lang="en-IN" smtClean="0"/>
              <a:t>162</a:t>
            </a:fld>
            <a:endParaRPr lang="en-IN"/>
          </a:p>
        </p:txBody>
      </p:sp>
    </p:spTree>
    <p:extLst>
      <p:ext uri="{BB962C8B-B14F-4D97-AF65-F5344CB8AC3E}">
        <p14:creationId xmlns:p14="http://schemas.microsoft.com/office/powerpoint/2010/main" val="38382889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F7B4649-F4AF-445B-942B-2C20A033C899}"/>
              </a:ext>
            </a:extLst>
          </p:cNvPr>
          <p:cNvGraphicFramePr>
            <a:graphicFrameLocks noGrp="1"/>
          </p:cNvGraphicFramePr>
          <p:nvPr>
            <p:ph idx="1"/>
            <p:extLst>
              <p:ext uri="{D42A27DB-BD31-4B8C-83A1-F6EECF244321}">
                <p14:modId xmlns:p14="http://schemas.microsoft.com/office/powerpoint/2010/main" val="2224053356"/>
              </p:ext>
            </p:extLst>
          </p:nvPr>
        </p:nvGraphicFramePr>
        <p:xfrm>
          <a:off x="0" y="0"/>
          <a:ext cx="12192000" cy="8595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52336373"/>
                    </a:ext>
                  </a:extLst>
                </a:gridCol>
                <a:gridCol w="6096000">
                  <a:extLst>
                    <a:ext uri="{9D8B030D-6E8A-4147-A177-3AD203B41FA5}">
                      <a16:colId xmlns:a16="http://schemas.microsoft.com/office/drawing/2014/main" val="1209935660"/>
                    </a:ext>
                  </a:extLst>
                </a:gridCol>
              </a:tblGrid>
              <a:tr h="6858000">
                <a:tc>
                  <a:txBody>
                    <a:bodyPr/>
                    <a:lstStyle/>
                    <a:p>
                      <a:pPr algn="just">
                        <a:lnSpc>
                          <a:spcPct val="150000"/>
                        </a:lnSpc>
                      </a:pPr>
                      <a:r>
                        <a:rPr lang="en-IN" sz="2400" dirty="0">
                          <a:effectLst/>
                          <a:latin typeface="Times New Roman" panose="02020603050405020304" pitchFamily="18" charset="0"/>
                          <a:cs typeface="Times New Roman" panose="02020603050405020304" pitchFamily="18" charset="0"/>
                        </a:rPr>
                        <a:t>Behavioural Characteristics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Remorseful / Apologetic / sorry (feel as if you are commanding when you ask for what you want)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Avoiding any confrontation /  conflict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Finding difficulty in taking responsibility or decisions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Give up / yielding to someone else's preferences (and discounting own rights and needs)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Selecting / Opting out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Feeling like a victim / object / target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Blaming others for events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Refusing compliments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Inexpressive (of feelings and desires)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a:txBody>
                  <a:tcPr/>
                </a:tc>
                <a:tc>
                  <a:txBody>
                    <a:bodyPr/>
                    <a:lstStyle/>
                    <a:p>
                      <a:pPr algn="just">
                        <a:lnSpc>
                          <a:spcPct val="150000"/>
                        </a:lnSpc>
                      </a:pPr>
                      <a:r>
                        <a:rPr lang="en-IN" sz="2400" dirty="0">
                          <a:effectLst/>
                          <a:latin typeface="Times New Roman" panose="02020603050405020304" pitchFamily="18" charset="0"/>
                          <a:cs typeface="Times New Roman" panose="02020603050405020304" pitchFamily="18" charset="0"/>
                        </a:rPr>
                        <a:t>Non-Verbal Behaviour</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Voice – Volume is soft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Posture – make themselves as small as possible,  head down</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Gestures – twist and fidget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Facial expression – no eye contact</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Spatial position – make themselves smaller/lower than others</a:t>
                      </a:r>
                    </a:p>
                    <a:p>
                      <a:pPr marL="342900" lvl="0" indent="-342900">
                        <a:lnSpc>
                          <a:spcPct val="150000"/>
                        </a:lnSpc>
                        <a:spcAft>
                          <a:spcPts val="0"/>
                        </a:spcAft>
                        <a:buSzPts val="1000"/>
                        <a:buFont typeface="Courier New" panose="02070309020205020404" pitchFamily="49" charset="0"/>
                        <a:buChar char="o"/>
                        <a:tabLst>
                          <a:tab pos="457200" algn="l"/>
                        </a:tabLst>
                      </a:pPr>
                      <a:r>
                        <a:rPr lang="en-IN" sz="2400" dirty="0">
                          <a:effectLst/>
                          <a:latin typeface="Times New Roman" panose="02020603050405020304" pitchFamily="18" charset="0"/>
                          <a:cs typeface="Times New Roman" panose="02020603050405020304" pitchFamily="18" charset="0"/>
                        </a:rPr>
                        <a:t>Submissive behaviour is marked by a sacrifice / martyr -like  attitude (victim mentality) and a refusal to try out </a:t>
                      </a:r>
                    </a:p>
                    <a:p>
                      <a:pPr marL="238125">
                        <a:lnSpc>
                          <a:spcPct val="150000"/>
                        </a:lnSpc>
                        <a:spcAft>
                          <a:spcPts val="0"/>
                        </a:spcAft>
                      </a:pPr>
                      <a:r>
                        <a:rPr lang="en-IN" sz="2400" dirty="0">
                          <a:effectLst/>
                          <a:latin typeface="Times New Roman" panose="02020603050405020304" pitchFamily="18" charset="0"/>
                          <a:cs typeface="Times New Roman" panose="02020603050405020304" pitchFamily="18" charset="0"/>
                        </a:rPr>
                        <a:t>initiatives, which might improve things.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a:txBody>
                  <a:tcPr/>
                </a:tc>
                <a:extLst>
                  <a:ext uri="{0D108BD9-81ED-4DB2-BD59-A6C34878D82A}">
                    <a16:rowId xmlns:a16="http://schemas.microsoft.com/office/drawing/2014/main" val="4011298767"/>
                  </a:ext>
                </a:extLst>
              </a:tr>
            </a:tbl>
          </a:graphicData>
        </a:graphic>
      </p:graphicFrame>
      <p:sp>
        <p:nvSpPr>
          <p:cNvPr id="4" name="Footer Placeholder 3">
            <a:extLst>
              <a:ext uri="{FF2B5EF4-FFF2-40B4-BE49-F238E27FC236}">
                <a16:creationId xmlns:a16="http://schemas.microsoft.com/office/drawing/2014/main" id="{B824E66C-9F7D-4442-9597-2EF31D7F485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C18E3D4F-28F9-4115-BB26-122D4597706A}"/>
              </a:ext>
            </a:extLst>
          </p:cNvPr>
          <p:cNvSpPr>
            <a:spLocks noGrp="1"/>
          </p:cNvSpPr>
          <p:nvPr>
            <p:ph type="sldNum" sz="quarter" idx="12"/>
          </p:nvPr>
        </p:nvSpPr>
        <p:spPr/>
        <p:txBody>
          <a:bodyPr/>
          <a:lstStyle/>
          <a:p>
            <a:fld id="{EEC20904-64F3-4254-9857-B148700B1D60}" type="slidenum">
              <a:rPr lang="en-IN" smtClean="0"/>
              <a:t>163</a:t>
            </a:fld>
            <a:endParaRPr lang="en-IN"/>
          </a:p>
        </p:txBody>
      </p:sp>
    </p:spTree>
    <p:extLst>
      <p:ext uri="{BB962C8B-B14F-4D97-AF65-F5344CB8AC3E}">
        <p14:creationId xmlns:p14="http://schemas.microsoft.com/office/powerpoint/2010/main" val="1331837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7D05-A34C-498F-9413-A9263104AAC5}"/>
              </a:ext>
            </a:extLst>
          </p:cNvPr>
          <p:cNvSpPr>
            <a:spLocks noGrp="1"/>
          </p:cNvSpPr>
          <p:nvPr>
            <p:ph type="title"/>
          </p:nvPr>
        </p:nvSpPr>
        <p:spPr>
          <a:xfrm>
            <a:off x="645130" y="47270"/>
            <a:ext cx="9404723" cy="1400530"/>
          </a:xfrm>
        </p:spPr>
        <p:txBody>
          <a:bodyPr/>
          <a:lstStyle/>
          <a:p>
            <a:pPr algn="ctr"/>
            <a:r>
              <a:rPr lang="en-IN" b="1" dirty="0"/>
              <a:t>The Manipulative Style</a:t>
            </a:r>
            <a:endParaRPr lang="en-IN" dirty="0"/>
          </a:p>
        </p:txBody>
      </p:sp>
      <p:sp>
        <p:nvSpPr>
          <p:cNvPr id="3" name="Content Placeholder 2">
            <a:extLst>
              <a:ext uri="{FF2B5EF4-FFF2-40B4-BE49-F238E27FC236}">
                <a16:creationId xmlns:a16="http://schemas.microsoft.com/office/drawing/2014/main" id="{96918352-7C6E-448E-81E5-9780797B0A64}"/>
              </a:ext>
            </a:extLst>
          </p:cNvPr>
          <p:cNvSpPr>
            <a:spLocks noGrp="1"/>
          </p:cNvSpPr>
          <p:nvPr>
            <p:ph idx="1"/>
          </p:nvPr>
        </p:nvSpPr>
        <p:spPr>
          <a:xfrm>
            <a:off x="0" y="1447800"/>
            <a:ext cx="12192000" cy="5362930"/>
          </a:xfrm>
        </p:spPr>
        <p:txBody>
          <a:bodyPr>
            <a:normAutofit lnSpcReduction="10000"/>
          </a:bodyPr>
          <a:lstStyle/>
          <a:p>
            <a:pPr algn="just"/>
            <a:r>
              <a:rPr lang="en-IN" sz="2800" dirty="0">
                <a:latin typeface="Times New Roman" panose="02020603050405020304" pitchFamily="18" charset="0"/>
                <a:cs typeface="Times New Roman" panose="02020603050405020304" pitchFamily="18" charset="0"/>
              </a:rPr>
              <a:t>This style is cunning / scheming, calculating and smart / shrewd. Manipulative communicators are skilled at influencing or controlling others to their own advantage. Their spoken words hide an underlying message, of which the other person may be totally unaware.</a:t>
            </a:r>
          </a:p>
          <a:p>
            <a:pPr marL="0" indent="0">
              <a:buNone/>
            </a:pPr>
            <a:r>
              <a:rPr lang="en-IN" b="1" dirty="0"/>
              <a:t>		</a:t>
            </a:r>
            <a:r>
              <a:rPr lang="en-IN" b="1" dirty="0">
                <a:latin typeface="Times New Roman" panose="02020603050405020304" pitchFamily="18" charset="0"/>
                <a:cs typeface="Times New Roman" panose="02020603050405020304" pitchFamily="18" charset="0"/>
              </a:rPr>
              <a:t>Behavioural Characteristics</a:t>
            </a:r>
            <a:endParaRPr lang="en-IN" dirty="0">
              <a:latin typeface="Times New Roman" panose="02020603050405020304" pitchFamily="18" charset="0"/>
              <a:cs typeface="Times New Roman" panose="02020603050405020304" pitchFamily="18" charset="0"/>
            </a:endParaRPr>
          </a:p>
          <a:p>
            <a:pPr lvl="1"/>
            <a:r>
              <a:rPr lang="en-IN" dirty="0">
                <a:latin typeface="Times New Roman" panose="02020603050405020304" pitchFamily="18" charset="0"/>
                <a:cs typeface="Times New Roman" panose="02020603050405020304" pitchFamily="18" charset="0"/>
              </a:rPr>
              <a:t>Cunning</a:t>
            </a:r>
          </a:p>
          <a:p>
            <a:pPr lvl="1"/>
            <a:r>
              <a:rPr lang="en-IN" dirty="0">
                <a:latin typeface="Times New Roman" panose="02020603050405020304" pitchFamily="18" charset="0"/>
                <a:cs typeface="Times New Roman" panose="02020603050405020304" pitchFamily="18" charset="0"/>
              </a:rPr>
              <a:t>Controlling of others in an insidious way – for example, by sulking</a:t>
            </a:r>
          </a:p>
          <a:p>
            <a:pPr lvl="1"/>
            <a:r>
              <a:rPr lang="en-IN" dirty="0">
                <a:latin typeface="Times New Roman" panose="02020603050405020304" pitchFamily="18" charset="0"/>
                <a:cs typeface="Times New Roman" panose="02020603050405020304" pitchFamily="18" charset="0"/>
              </a:rPr>
              <a:t>Asking indirectly for needs to be met</a:t>
            </a:r>
          </a:p>
          <a:p>
            <a:pPr lvl="1"/>
            <a:r>
              <a:rPr lang="en-IN" dirty="0">
                <a:latin typeface="Times New Roman" panose="02020603050405020304" pitchFamily="18" charset="0"/>
                <a:cs typeface="Times New Roman" panose="02020603050405020304" pitchFamily="18" charset="0"/>
              </a:rPr>
              <a:t>Making others feel grateful / obliged or sorry for them.</a:t>
            </a:r>
          </a:p>
          <a:p>
            <a:pPr lvl="1"/>
            <a:r>
              <a:rPr lang="en-IN" dirty="0">
                <a:latin typeface="Times New Roman" panose="02020603050405020304" pitchFamily="18" charset="0"/>
                <a:cs typeface="Times New Roman" panose="02020603050405020304" pitchFamily="18" charset="0"/>
              </a:rPr>
              <a:t>Uses 'artificial' tears</a:t>
            </a:r>
          </a:p>
          <a:p>
            <a:pPr marL="0" indent="0">
              <a:buNone/>
            </a:pPr>
            <a:r>
              <a:rPr lang="en-IN" b="1" dirty="0">
                <a:latin typeface="Times New Roman" panose="02020603050405020304" pitchFamily="18" charset="0"/>
                <a:cs typeface="Times New Roman" panose="02020603050405020304" pitchFamily="18" charset="0"/>
              </a:rPr>
              <a:t>		Non-Verbal Behaviour</a:t>
            </a:r>
            <a:endParaRPr lang="en-IN" dirty="0">
              <a:latin typeface="Times New Roman" panose="02020603050405020304" pitchFamily="18" charset="0"/>
              <a:cs typeface="Times New Roman" panose="02020603050405020304" pitchFamily="18" charset="0"/>
            </a:endParaRPr>
          </a:p>
          <a:p>
            <a:pPr lvl="1"/>
            <a:r>
              <a:rPr lang="en-IN" dirty="0">
                <a:latin typeface="Times New Roman" panose="02020603050405020304" pitchFamily="18" charset="0"/>
                <a:cs typeface="Times New Roman" panose="02020603050405020304" pitchFamily="18" charset="0"/>
              </a:rPr>
              <a:t>Voice – superior / patronising, jealous / envious, slimy / ingratiating, often high pitch</a:t>
            </a:r>
          </a:p>
          <a:p>
            <a:pPr lvl="1"/>
            <a:r>
              <a:rPr lang="en-IN" dirty="0">
                <a:latin typeface="Times New Roman" panose="02020603050405020304" pitchFamily="18" charset="0"/>
                <a:cs typeface="Times New Roman" panose="02020603050405020304" pitchFamily="18" charset="0"/>
              </a:rPr>
              <a:t>Facial expression – Can put on the 'hang dog" expression</a:t>
            </a:r>
            <a:endParaRPr lang="en-IN" sz="26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238BC44C-3B96-4236-9F75-1F3C8CAA2E00}"/>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200245D4-04A2-41E1-8880-FD921279B352}"/>
              </a:ext>
            </a:extLst>
          </p:cNvPr>
          <p:cNvSpPr>
            <a:spLocks noGrp="1"/>
          </p:cNvSpPr>
          <p:nvPr>
            <p:ph type="sldNum" sz="quarter" idx="12"/>
          </p:nvPr>
        </p:nvSpPr>
        <p:spPr/>
        <p:txBody>
          <a:bodyPr/>
          <a:lstStyle/>
          <a:p>
            <a:fld id="{EEC20904-64F3-4254-9857-B148700B1D60}" type="slidenum">
              <a:rPr lang="en-IN" smtClean="0"/>
              <a:t>164</a:t>
            </a:fld>
            <a:endParaRPr lang="en-IN"/>
          </a:p>
        </p:txBody>
      </p:sp>
    </p:spTree>
    <p:extLst>
      <p:ext uri="{BB962C8B-B14F-4D97-AF65-F5344CB8AC3E}">
        <p14:creationId xmlns:p14="http://schemas.microsoft.com/office/powerpoint/2010/main" val="19828271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ACC8-75D3-4311-9281-2D736B62234D}"/>
              </a:ext>
            </a:extLst>
          </p:cNvPr>
          <p:cNvSpPr>
            <a:spLocks noGrp="1"/>
          </p:cNvSpPr>
          <p:nvPr>
            <p:ph type="title"/>
          </p:nvPr>
        </p:nvSpPr>
        <p:spPr>
          <a:xfrm>
            <a:off x="874220" y="47270"/>
            <a:ext cx="9404723" cy="1400530"/>
          </a:xfrm>
        </p:spPr>
        <p:txBody>
          <a:bodyPr/>
          <a:lstStyle/>
          <a:p>
            <a:pPr algn="ctr"/>
            <a:r>
              <a:rPr lang="en-IN" dirty="0"/>
              <a:t>cultural speaking rules </a:t>
            </a:r>
          </a:p>
        </p:txBody>
      </p:sp>
      <p:sp>
        <p:nvSpPr>
          <p:cNvPr id="3" name="Content Placeholder 2">
            <a:extLst>
              <a:ext uri="{FF2B5EF4-FFF2-40B4-BE49-F238E27FC236}">
                <a16:creationId xmlns:a16="http://schemas.microsoft.com/office/drawing/2014/main" id="{B08C4211-B628-481C-8501-A2CE082E95BA}"/>
              </a:ext>
            </a:extLst>
          </p:cNvPr>
          <p:cNvSpPr>
            <a:spLocks noGrp="1"/>
          </p:cNvSpPr>
          <p:nvPr>
            <p:ph idx="1"/>
          </p:nvPr>
        </p:nvSpPr>
        <p:spPr>
          <a:xfrm>
            <a:off x="0" y="1063416"/>
            <a:ext cx="12192000" cy="5794584"/>
          </a:xfrm>
        </p:spPr>
        <p:txBody>
          <a:bodyPr>
            <a:noAutofit/>
          </a:bodyPr>
          <a:lstStyle/>
          <a:p>
            <a:pPr algn="just"/>
            <a:r>
              <a:rPr lang="en-US" sz="3200" b="1" dirty="0">
                <a:latin typeface="Times New Roman" panose="02020603050405020304" pitchFamily="18" charset="0"/>
                <a:cs typeface="Times New Roman" panose="02020603050405020304" pitchFamily="18" charset="0"/>
              </a:rPr>
              <a:t>Cultural</a:t>
            </a:r>
            <a:r>
              <a:rPr lang="en-US" sz="3200" dirty="0">
                <a:latin typeface="Times New Roman" panose="02020603050405020304" pitchFamily="18" charset="0"/>
                <a:cs typeface="Times New Roman" panose="02020603050405020304" pitchFamily="18" charset="0"/>
              </a:rPr>
              <a:t> Differences in Styles of Expression and Communication. Communication styles vary across </a:t>
            </a:r>
            <a:r>
              <a:rPr lang="en-US" sz="3200" b="1" dirty="0">
                <a:latin typeface="Times New Roman" panose="02020603050405020304" pitchFamily="18" charset="0"/>
                <a:cs typeface="Times New Roman" panose="02020603050405020304" pitchFamily="18" charset="0"/>
              </a:rPr>
              <a:t>cultures</a:t>
            </a:r>
            <a:r>
              <a:rPr lang="en-US" sz="3200" dirty="0">
                <a:latin typeface="Times New Roman" panose="02020603050405020304" pitchFamily="18" charset="0"/>
                <a:cs typeface="Times New Roman" panose="02020603050405020304" pitchFamily="18" charset="0"/>
              </a:rPr>
              <a:t>, and communication norms are expressions of each </a:t>
            </a:r>
            <a:r>
              <a:rPr lang="en-US" sz="3200" b="1" dirty="0">
                <a:latin typeface="Times New Roman" panose="02020603050405020304" pitchFamily="18" charset="0"/>
                <a:cs typeface="Times New Roman" panose="02020603050405020304" pitchFamily="18" charset="0"/>
              </a:rPr>
              <a:t>culture's</a:t>
            </a:r>
            <a:r>
              <a:rPr lang="en-US" sz="3200" dirty="0">
                <a:latin typeface="Times New Roman" panose="02020603050405020304" pitchFamily="18" charset="0"/>
                <a:cs typeface="Times New Roman" panose="02020603050405020304" pitchFamily="18" charset="0"/>
              </a:rPr>
              <a:t> values. </a:t>
            </a:r>
            <a:r>
              <a:rPr lang="en-US" sz="3200" b="1" dirty="0">
                <a:latin typeface="Times New Roman" panose="02020603050405020304" pitchFamily="18" charset="0"/>
                <a:cs typeface="Times New Roman" panose="02020603050405020304" pitchFamily="18" charset="0"/>
              </a:rPr>
              <a:t>Cultures</a:t>
            </a:r>
            <a:r>
              <a:rPr lang="en-US" sz="3200" dirty="0">
                <a:latin typeface="Times New Roman" panose="02020603050405020304" pitchFamily="18" charset="0"/>
                <a:cs typeface="Times New Roman" panose="02020603050405020304" pitchFamily="18" charset="0"/>
              </a:rPr>
              <a:t> have informed </a:t>
            </a:r>
            <a:r>
              <a:rPr lang="en-US" sz="3200" b="1" dirty="0">
                <a:latin typeface="Times New Roman" panose="02020603050405020304" pitchFamily="18" charset="0"/>
                <a:cs typeface="Times New Roman" panose="02020603050405020304" pitchFamily="18" charset="0"/>
              </a:rPr>
              <a:t>rules</a:t>
            </a:r>
            <a:r>
              <a:rPr lang="en-US" sz="3200" dirty="0">
                <a:latin typeface="Times New Roman" panose="02020603050405020304" pitchFamily="18" charset="0"/>
                <a:cs typeface="Times New Roman" panose="02020603050405020304" pitchFamily="18" charset="0"/>
              </a:rPr>
              <a:t> that govern </a:t>
            </a:r>
            <a:r>
              <a:rPr lang="en-US" sz="3200" b="1" dirty="0">
                <a:latin typeface="Times New Roman" panose="02020603050405020304" pitchFamily="18" charset="0"/>
                <a:cs typeface="Times New Roman" panose="02020603050405020304" pitchFamily="18" charset="0"/>
              </a:rPr>
              <a:t>speaking</a:t>
            </a:r>
            <a:r>
              <a:rPr lang="en-US" sz="3200" dirty="0">
                <a:latin typeface="Times New Roman" panose="02020603050405020304" pitchFamily="18" charset="0"/>
                <a:cs typeface="Times New Roman" panose="02020603050405020304" pitchFamily="18" charset="0"/>
              </a:rPr>
              <a:t>, listening, and turn-taking behaviors.</a:t>
            </a:r>
            <a:endParaRPr lang="en-IN" sz="3200" dirty="0">
              <a:latin typeface="Times New Roman" panose="02020603050405020304" pitchFamily="18" charset="0"/>
              <a:cs typeface="Times New Roman" panose="02020603050405020304" pitchFamily="18" charset="0"/>
            </a:endParaRPr>
          </a:p>
          <a:p>
            <a:pPr algn="just">
              <a:lnSpc>
                <a:spcPct val="150000"/>
              </a:lnSpc>
            </a:pPr>
            <a:r>
              <a:rPr lang="en-IN" sz="3200" dirty="0">
                <a:latin typeface="Times New Roman" panose="02020603050405020304" pitchFamily="18" charset="0"/>
                <a:cs typeface="Times New Roman" panose="02020603050405020304" pitchFamily="18" charset="0"/>
              </a:rPr>
              <a:t>Communication is culturally patterned. Speaking rules in different cultures have been studied more systematically since 1960s, particularly in ethnography of speaking (or ethnography of communication), founded by Dell </a:t>
            </a:r>
            <a:r>
              <a:rPr lang="en-IN" sz="3200" dirty="0" err="1">
                <a:latin typeface="Times New Roman" panose="02020603050405020304" pitchFamily="18" charset="0"/>
                <a:cs typeface="Times New Roman" panose="02020603050405020304" pitchFamily="18" charset="0"/>
              </a:rPr>
              <a:t>Hymes</a:t>
            </a:r>
            <a:endParaRPr lang="en-IN" sz="3200" dirty="0"/>
          </a:p>
        </p:txBody>
      </p:sp>
      <p:sp>
        <p:nvSpPr>
          <p:cNvPr id="4" name="Footer Placeholder 3">
            <a:extLst>
              <a:ext uri="{FF2B5EF4-FFF2-40B4-BE49-F238E27FC236}">
                <a16:creationId xmlns:a16="http://schemas.microsoft.com/office/drawing/2014/main" id="{9E3A0FD0-F80A-47DA-A156-14B120A4437B}"/>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B0CB701-259E-44AA-95F2-38B2AED76844}"/>
              </a:ext>
            </a:extLst>
          </p:cNvPr>
          <p:cNvSpPr>
            <a:spLocks noGrp="1"/>
          </p:cNvSpPr>
          <p:nvPr>
            <p:ph type="sldNum" sz="quarter" idx="12"/>
          </p:nvPr>
        </p:nvSpPr>
        <p:spPr/>
        <p:txBody>
          <a:bodyPr/>
          <a:lstStyle/>
          <a:p>
            <a:fld id="{EEC20904-64F3-4254-9857-B148700B1D60}" type="slidenum">
              <a:rPr lang="en-IN" smtClean="0"/>
              <a:t>165</a:t>
            </a:fld>
            <a:endParaRPr lang="en-IN"/>
          </a:p>
        </p:txBody>
      </p:sp>
    </p:spTree>
    <p:extLst>
      <p:ext uri="{BB962C8B-B14F-4D97-AF65-F5344CB8AC3E}">
        <p14:creationId xmlns:p14="http://schemas.microsoft.com/office/powerpoint/2010/main" val="875404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542D8-BF43-4FDE-9697-6E7A302A4892}"/>
              </a:ext>
            </a:extLst>
          </p:cNvPr>
          <p:cNvSpPr>
            <a:spLocks noGrp="1"/>
          </p:cNvSpPr>
          <p:nvPr>
            <p:ph idx="1"/>
          </p:nvPr>
        </p:nvSpPr>
        <p:spPr>
          <a:xfrm>
            <a:off x="0" y="0"/>
            <a:ext cx="12192000" cy="6858000"/>
          </a:xfrm>
        </p:spPr>
        <p:txBody>
          <a:bodyPr/>
          <a:lstStyle/>
          <a:p>
            <a:pPr marL="0" indent="0">
              <a:buNone/>
            </a:pPr>
            <a:r>
              <a:rPr lang="en-IN" sz="2400" dirty="0"/>
              <a:t>A typical example of this approach is the following characterization of Finnish speaking rules, proposed by Donal </a:t>
            </a:r>
            <a:r>
              <a:rPr lang="en-IN" sz="2400" dirty="0" err="1"/>
              <a:t>Carbaugh</a:t>
            </a:r>
            <a:r>
              <a:rPr lang="en-IN" sz="2400" dirty="0"/>
              <a:t> (1995):</a:t>
            </a:r>
          </a:p>
          <a:p>
            <a:pPr lvl="0"/>
            <a:r>
              <a:rPr lang="en-IN" sz="2400" dirty="0"/>
              <a:t>Do not say the obvious!</a:t>
            </a:r>
          </a:p>
          <a:p>
            <a:pPr lvl="0"/>
            <a:r>
              <a:rPr lang="en-IN" sz="2400" dirty="0"/>
              <a:t>When you speak say something worth of everybody´s attention!</a:t>
            </a:r>
          </a:p>
          <a:p>
            <a:pPr lvl="0"/>
            <a:r>
              <a:rPr lang="en-IN" sz="2400" dirty="0"/>
              <a:t>Do not bring forth conflicting or questionable issues! Try to keep harmonious relationships!</a:t>
            </a:r>
          </a:p>
          <a:p>
            <a:pPr lvl="0"/>
            <a:r>
              <a:rPr lang="en-IN" sz="2400" dirty="0"/>
              <a:t>Be personally committed in what you are saying!</a:t>
            </a:r>
          </a:p>
          <a:p>
            <a:pPr lvl="0"/>
            <a:r>
              <a:rPr lang="en-IN" sz="2400" dirty="0"/>
              <a:t>What you say forms a basis for the subsequent interactions!</a:t>
            </a:r>
          </a:p>
          <a:p>
            <a:pPr marL="0" lvl="0" indent="0" algn="just">
              <a:buNone/>
            </a:pPr>
            <a:r>
              <a:rPr lang="en-IN" sz="2400" dirty="0">
                <a:latin typeface="Times New Roman" panose="02020603050405020304" pitchFamily="18" charset="0"/>
                <a:cs typeface="Times New Roman" panose="02020603050405020304" pitchFamily="18" charset="0"/>
              </a:rPr>
              <a:t>In the USA there are many cultures, each with their own speaking patterns and rules. In general it is important for the Americans to be able to express oneself by speaking. Everyone has the right to speak and to be heard. The </a:t>
            </a:r>
            <a:r>
              <a:rPr lang="en-IN" sz="2400" u="sng" dirty="0">
                <a:latin typeface="Times New Roman" panose="02020603050405020304" pitchFamily="18" charset="0"/>
                <a:cs typeface="Times New Roman" panose="02020603050405020304" pitchFamily="18" charset="0"/>
              </a:rPr>
              <a:t>social worth of the speech is less important </a:t>
            </a:r>
            <a:r>
              <a:rPr lang="en-IN" sz="2400" dirty="0">
                <a:latin typeface="Times New Roman" panose="02020603050405020304" pitchFamily="18" charset="0"/>
                <a:cs typeface="Times New Roman" panose="02020603050405020304" pitchFamily="18" charset="0"/>
              </a:rPr>
              <a:t>than its </a:t>
            </a:r>
            <a:r>
              <a:rPr lang="en-IN" sz="2400" u="sng" dirty="0">
                <a:latin typeface="Times New Roman" panose="02020603050405020304" pitchFamily="18" charset="0"/>
                <a:cs typeface="Times New Roman" panose="02020603050405020304" pitchFamily="18" charset="0"/>
              </a:rPr>
              <a:t>personal significance</a:t>
            </a:r>
            <a:r>
              <a:rPr lang="en-IN" sz="2400" dirty="0">
                <a:latin typeface="Times New Roman" panose="02020603050405020304" pitchFamily="18" charset="0"/>
                <a:cs typeface="Times New Roman" panose="02020603050405020304" pitchFamily="18" charset="0"/>
              </a:rPr>
              <a:t>. In these kinds of </a:t>
            </a:r>
            <a:r>
              <a:rPr lang="en-IN" sz="2400" u="sng" dirty="0">
                <a:latin typeface="Times New Roman" panose="02020603050405020304" pitchFamily="18" charset="0"/>
                <a:cs typeface="Times New Roman" panose="02020603050405020304" pitchFamily="18" charset="0"/>
              </a:rPr>
              <a:t>circumstances the amount of speech is large, and the topics of conversation are often personal experiences, thoughts and feelings</a:t>
            </a:r>
            <a:r>
              <a:rPr lang="en-IN" sz="2400" dirty="0">
                <a:latin typeface="Times New Roman" panose="02020603050405020304" pitchFamily="18" charset="0"/>
                <a:cs typeface="Times New Roman" panose="02020603050405020304" pitchFamily="18" charset="0"/>
              </a:rPr>
              <a:t>. This may contribute to members of cultures representing other speaking patterns perceiving the Americans as being "superficial"</a:t>
            </a:r>
          </a:p>
          <a:p>
            <a:endParaRPr lang="en-IN" dirty="0"/>
          </a:p>
        </p:txBody>
      </p:sp>
      <p:sp>
        <p:nvSpPr>
          <p:cNvPr id="4" name="Footer Placeholder 3">
            <a:extLst>
              <a:ext uri="{FF2B5EF4-FFF2-40B4-BE49-F238E27FC236}">
                <a16:creationId xmlns:a16="http://schemas.microsoft.com/office/drawing/2014/main" id="{79FF929C-5600-4D11-A069-16E051D1EF3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8AC8A73B-68E2-44A3-A472-B4C7E0929FB2}"/>
              </a:ext>
            </a:extLst>
          </p:cNvPr>
          <p:cNvSpPr>
            <a:spLocks noGrp="1"/>
          </p:cNvSpPr>
          <p:nvPr>
            <p:ph type="sldNum" sz="quarter" idx="12"/>
          </p:nvPr>
        </p:nvSpPr>
        <p:spPr/>
        <p:txBody>
          <a:bodyPr/>
          <a:lstStyle/>
          <a:p>
            <a:fld id="{EEC20904-64F3-4254-9857-B148700B1D60}" type="slidenum">
              <a:rPr lang="en-IN" smtClean="0"/>
              <a:t>166</a:t>
            </a:fld>
            <a:endParaRPr lang="en-IN"/>
          </a:p>
        </p:txBody>
      </p:sp>
    </p:spTree>
    <p:extLst>
      <p:ext uri="{BB962C8B-B14F-4D97-AF65-F5344CB8AC3E}">
        <p14:creationId xmlns:p14="http://schemas.microsoft.com/office/powerpoint/2010/main" val="21726810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800BD-82AC-41D5-BF16-529A4C413FD8}"/>
              </a:ext>
            </a:extLst>
          </p:cNvPr>
          <p:cNvSpPr>
            <a:spLocks noGrp="1"/>
          </p:cNvSpPr>
          <p:nvPr>
            <p:ph idx="1"/>
          </p:nvPr>
        </p:nvSpPr>
        <p:spPr>
          <a:xfrm>
            <a:off x="0" y="0"/>
            <a:ext cx="12192000" cy="6562271"/>
          </a:xfrm>
        </p:spPr>
        <p:txBody>
          <a:bodyPr>
            <a:normAutofit/>
          </a:bodyPr>
          <a:lstStyle/>
          <a:p>
            <a:pPr algn="just"/>
            <a:r>
              <a:rPr lang="en-IN" sz="2800" dirty="0">
                <a:latin typeface="Times New Roman" panose="02020603050405020304" pitchFamily="18" charset="0"/>
                <a:cs typeface="Times New Roman" panose="02020603050405020304" pitchFamily="18" charset="0"/>
              </a:rPr>
              <a:t>Conversation has been a particular focus of linguists and discourse analysts for several decades. In intercultural studies, many regularities of conversation and joint features have been found. Conversation is like a ball game: It has its own rules. </a:t>
            </a:r>
            <a:r>
              <a:rPr lang="en-IN" sz="2800" u="sng" dirty="0">
                <a:latin typeface="Times New Roman" panose="02020603050405020304" pitchFamily="18" charset="0"/>
                <a:cs typeface="Times New Roman" panose="02020603050405020304" pitchFamily="18" charset="0"/>
              </a:rPr>
              <a:t>The participants need to know how to open conversation, to respond appropriately, to maintain conversation and to finish it.</a:t>
            </a:r>
            <a:r>
              <a:rPr lang="en-IN" sz="2800" dirty="0">
                <a:latin typeface="Times New Roman" panose="02020603050405020304" pitchFamily="18" charset="0"/>
                <a:cs typeface="Times New Roman" panose="02020603050405020304" pitchFamily="18" charset="0"/>
              </a:rPr>
              <a:t> Turn giving and taking has been found to be systematic and is signalled by, for example, nonverbal means (e.g., eye contact, body position) or </a:t>
            </a:r>
            <a:r>
              <a:rPr lang="en-IN" sz="2800" dirty="0" err="1">
                <a:latin typeface="Times New Roman" panose="02020603050405020304" pitchFamily="18" charset="0"/>
                <a:cs typeface="Times New Roman" panose="02020603050405020304" pitchFamily="18" charset="0"/>
              </a:rPr>
              <a:t>paralinguistically</a:t>
            </a:r>
            <a:r>
              <a:rPr lang="en-IN" sz="2800" dirty="0">
                <a:latin typeface="Times New Roman" panose="02020603050405020304" pitchFamily="18" charset="0"/>
                <a:cs typeface="Times New Roman" panose="02020603050405020304" pitchFamily="18" charset="0"/>
              </a:rPr>
              <a:t> (e.g., intonation). In intercultural encounters / meetings, different conversational rules can cause misunderstandings. </a:t>
            </a:r>
          </a:p>
          <a:p>
            <a:pPr algn="just"/>
            <a:r>
              <a:rPr lang="en-IN" sz="2800" dirty="0">
                <a:latin typeface="Times New Roman" panose="02020603050405020304" pitchFamily="18" charset="0"/>
                <a:cs typeface="Times New Roman" panose="02020603050405020304" pitchFamily="18" charset="0"/>
              </a:rPr>
              <a:t>Pauses between turns, for instance, have been found to be longer in Finnish than in German conversation. This may lead to turn taking by Germans, which might be perceived by Finns as rude interruptions. Overlapping speech is common in Southern European conversation and is perceived as involvement and a sign of presence. In many Finnish contexts, overlapping speech is perceived as impolite.</a:t>
            </a:r>
            <a:endParaRPr lang="en-IN" sz="2800" dirty="0"/>
          </a:p>
        </p:txBody>
      </p:sp>
      <p:sp>
        <p:nvSpPr>
          <p:cNvPr id="4" name="Footer Placeholder 3">
            <a:extLst>
              <a:ext uri="{FF2B5EF4-FFF2-40B4-BE49-F238E27FC236}">
                <a16:creationId xmlns:a16="http://schemas.microsoft.com/office/drawing/2014/main" id="{4AAA6CA4-3BA3-4594-A074-7A7BCCDAF1C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B3152F00-19A3-4097-B361-46411A19AD43}"/>
              </a:ext>
            </a:extLst>
          </p:cNvPr>
          <p:cNvSpPr>
            <a:spLocks noGrp="1"/>
          </p:cNvSpPr>
          <p:nvPr>
            <p:ph type="sldNum" sz="quarter" idx="12"/>
          </p:nvPr>
        </p:nvSpPr>
        <p:spPr/>
        <p:txBody>
          <a:bodyPr/>
          <a:lstStyle/>
          <a:p>
            <a:fld id="{EEC20904-64F3-4254-9857-B148700B1D60}" type="slidenum">
              <a:rPr lang="en-IN" smtClean="0"/>
              <a:t>167</a:t>
            </a:fld>
            <a:endParaRPr lang="en-IN"/>
          </a:p>
        </p:txBody>
      </p:sp>
    </p:spTree>
    <p:extLst>
      <p:ext uri="{BB962C8B-B14F-4D97-AF65-F5344CB8AC3E}">
        <p14:creationId xmlns:p14="http://schemas.microsoft.com/office/powerpoint/2010/main" val="2743269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427F-E347-4F16-B911-3BDFAE0816E6}"/>
              </a:ext>
            </a:extLst>
          </p:cNvPr>
          <p:cNvSpPr>
            <a:spLocks noGrp="1"/>
          </p:cNvSpPr>
          <p:nvPr>
            <p:ph type="title"/>
          </p:nvPr>
        </p:nvSpPr>
        <p:spPr>
          <a:xfrm>
            <a:off x="645130" y="47270"/>
            <a:ext cx="9404723" cy="1400530"/>
          </a:xfrm>
        </p:spPr>
        <p:txBody>
          <a:bodyPr/>
          <a:lstStyle/>
          <a:p>
            <a:pPr algn="ctr"/>
            <a:r>
              <a:rPr lang="en-IN" dirty="0"/>
              <a:t>CULTURALLY SPEAKING</a:t>
            </a:r>
          </a:p>
        </p:txBody>
      </p:sp>
      <p:sp>
        <p:nvSpPr>
          <p:cNvPr id="3" name="Content Placeholder 2">
            <a:extLst>
              <a:ext uri="{FF2B5EF4-FFF2-40B4-BE49-F238E27FC236}">
                <a16:creationId xmlns:a16="http://schemas.microsoft.com/office/drawing/2014/main" id="{F009B8AD-ADD2-43C0-803F-5077B4EF6DDD}"/>
              </a:ext>
            </a:extLst>
          </p:cNvPr>
          <p:cNvSpPr>
            <a:spLocks noGrp="1"/>
          </p:cNvSpPr>
          <p:nvPr>
            <p:ph idx="1"/>
          </p:nvPr>
        </p:nvSpPr>
        <p:spPr>
          <a:xfrm>
            <a:off x="0" y="1447800"/>
            <a:ext cx="12192000" cy="5362930"/>
          </a:xfrm>
        </p:spPr>
        <p:txBody>
          <a:bodyPr/>
          <a:lstStyle/>
          <a:p>
            <a:pPr algn="just"/>
            <a:r>
              <a:rPr lang="en-IN" sz="2800" dirty="0">
                <a:latin typeface="Times New Roman" panose="02020603050405020304" pitchFamily="18" charset="0"/>
                <a:cs typeface="Times New Roman" panose="02020603050405020304" pitchFamily="18" charset="0"/>
              </a:rPr>
              <a:t>In the United States, as elsewhere, there is a ritual / formal way to meet and greet people.</a:t>
            </a:r>
          </a:p>
          <a:p>
            <a:pPr algn="just"/>
            <a:r>
              <a:rPr lang="en-IN" sz="2800" dirty="0">
                <a:latin typeface="Times New Roman" panose="02020603050405020304" pitchFamily="18" charset="0"/>
                <a:cs typeface="Times New Roman" panose="02020603050405020304" pitchFamily="18" charset="0"/>
              </a:rPr>
              <a:t>Certain rules or formulas should be followed.</a:t>
            </a:r>
          </a:p>
          <a:p>
            <a:pPr algn="just"/>
            <a:r>
              <a:rPr lang="en-IN" sz="2800" dirty="0">
                <a:latin typeface="Times New Roman" panose="02020603050405020304" pitchFamily="18" charset="0"/>
                <a:cs typeface="Times New Roman" panose="02020603050405020304" pitchFamily="18" charset="0"/>
              </a:rPr>
              <a:t>The degree of formality in business varies according to the company culture.</a:t>
            </a:r>
          </a:p>
          <a:p>
            <a:pPr algn="just"/>
            <a:r>
              <a:rPr lang="en-IN" sz="2800" dirty="0">
                <a:latin typeface="Times New Roman" panose="02020603050405020304" pitchFamily="18" charset="0"/>
                <a:cs typeface="Times New Roman" panose="02020603050405020304" pitchFamily="18" charset="0"/>
              </a:rPr>
              <a:t>Some companies are more conservative / traditional and formal in </a:t>
            </a:r>
            <a:r>
              <a:rPr lang="en-IN" sz="2800" u="sng" dirty="0">
                <a:latin typeface="Times New Roman" panose="02020603050405020304" pitchFamily="18" charset="0"/>
                <a:cs typeface="Times New Roman" panose="02020603050405020304" pitchFamily="18" charset="0"/>
              </a:rPr>
              <a:t>how they address each other, how they share information, how decisions are made, how power is delegated, how people dress</a:t>
            </a:r>
            <a:r>
              <a:rPr lang="en-IN" sz="2800" dirty="0">
                <a:latin typeface="Times New Roman" panose="02020603050405020304" pitchFamily="18" charset="0"/>
                <a:cs typeface="Times New Roman" panose="02020603050405020304" pitchFamily="18" charset="0"/>
              </a:rPr>
              <a:t>, and so on.</a:t>
            </a:r>
          </a:p>
          <a:p>
            <a:pPr algn="just"/>
            <a:r>
              <a:rPr lang="en-IN" sz="2800" dirty="0">
                <a:latin typeface="Times New Roman" panose="02020603050405020304" pitchFamily="18" charset="0"/>
                <a:cs typeface="Times New Roman" panose="02020603050405020304" pitchFamily="18" charset="0"/>
              </a:rPr>
              <a:t>Other companies, especially the younger, smaller high technology companies are very progressive / liberal or open - minded and informal.</a:t>
            </a:r>
          </a:p>
          <a:p>
            <a:pPr marL="0" indent="0">
              <a:buNone/>
            </a:pPr>
            <a:endParaRPr lang="en-IN" dirty="0"/>
          </a:p>
        </p:txBody>
      </p:sp>
      <p:sp>
        <p:nvSpPr>
          <p:cNvPr id="4" name="Footer Placeholder 3">
            <a:extLst>
              <a:ext uri="{FF2B5EF4-FFF2-40B4-BE49-F238E27FC236}">
                <a16:creationId xmlns:a16="http://schemas.microsoft.com/office/drawing/2014/main" id="{DB2905BD-03E9-4A3E-BD34-F0F95777E60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09121A48-8375-4CBB-BB22-98F75C308436}"/>
              </a:ext>
            </a:extLst>
          </p:cNvPr>
          <p:cNvSpPr>
            <a:spLocks noGrp="1"/>
          </p:cNvSpPr>
          <p:nvPr>
            <p:ph type="sldNum" sz="quarter" idx="12"/>
          </p:nvPr>
        </p:nvSpPr>
        <p:spPr/>
        <p:txBody>
          <a:bodyPr/>
          <a:lstStyle/>
          <a:p>
            <a:fld id="{EEC20904-64F3-4254-9857-B148700B1D60}" type="slidenum">
              <a:rPr lang="en-IN" smtClean="0"/>
              <a:t>168</a:t>
            </a:fld>
            <a:endParaRPr lang="en-IN"/>
          </a:p>
        </p:txBody>
      </p:sp>
    </p:spTree>
    <p:extLst>
      <p:ext uri="{BB962C8B-B14F-4D97-AF65-F5344CB8AC3E}">
        <p14:creationId xmlns:p14="http://schemas.microsoft.com/office/powerpoint/2010/main" val="34629559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5AD17-8B1E-4D8A-9F7D-99D44FDFEF18}"/>
              </a:ext>
            </a:extLst>
          </p:cNvPr>
          <p:cNvSpPr>
            <a:spLocks noGrp="1"/>
          </p:cNvSpPr>
          <p:nvPr>
            <p:ph idx="1"/>
          </p:nvPr>
        </p:nvSpPr>
        <p:spPr>
          <a:xfrm>
            <a:off x="0" y="0"/>
            <a:ext cx="12192000" cy="6858000"/>
          </a:xfrm>
        </p:spPr>
        <p:txBody>
          <a:bodyPr/>
          <a:lstStyle/>
          <a:p>
            <a:pPr algn="just"/>
            <a:r>
              <a:rPr lang="en-IN" sz="3200" dirty="0">
                <a:latin typeface="Times New Roman" panose="02020603050405020304" pitchFamily="18" charset="0"/>
                <a:cs typeface="Times New Roman" panose="02020603050405020304" pitchFamily="18" charset="0"/>
              </a:rPr>
              <a:t>If you are a foreigner doing business in America for the first time, you do not have to be more informal than you feel comfortable with.</a:t>
            </a:r>
          </a:p>
          <a:p>
            <a:pPr algn="just"/>
            <a:r>
              <a:rPr lang="en-IN" sz="3200" dirty="0">
                <a:latin typeface="Times New Roman" panose="02020603050405020304" pitchFamily="18" charset="0"/>
                <a:cs typeface="Times New Roman" panose="02020603050405020304" pitchFamily="18" charset="0"/>
              </a:rPr>
              <a:t>if you want to call someone by his or her last name, you may do so.</a:t>
            </a:r>
          </a:p>
          <a:p>
            <a:pPr algn="just"/>
            <a:r>
              <a:rPr lang="en-IN" sz="3200" dirty="0">
                <a:latin typeface="Times New Roman" panose="02020603050405020304" pitchFamily="18" charset="0"/>
                <a:cs typeface="Times New Roman" panose="02020603050405020304" pitchFamily="18" charset="0"/>
              </a:rPr>
              <a:t>But do not be surprised / interrupted or insulted!)</a:t>
            </a:r>
          </a:p>
          <a:p>
            <a:pPr algn="just"/>
            <a:r>
              <a:rPr lang="en-IN" sz="3200" dirty="0">
                <a:latin typeface="Times New Roman" panose="02020603050405020304" pitchFamily="18" charset="0"/>
                <a:cs typeface="Times New Roman" panose="02020603050405020304" pitchFamily="18" charset="0"/>
              </a:rPr>
              <a:t>if your American hosts call you by your first name.</a:t>
            </a:r>
          </a:p>
          <a:p>
            <a:pPr algn="just"/>
            <a:r>
              <a:rPr lang="en-IN" sz="3200" dirty="0">
                <a:latin typeface="Times New Roman" panose="02020603050405020304" pitchFamily="18" charset="0"/>
                <a:cs typeface="Times New Roman" panose="02020603050405020304" pitchFamily="18" charset="0"/>
              </a:rPr>
              <a:t>At some point, you will probably decide to do what they are doing.</a:t>
            </a:r>
          </a:p>
          <a:p>
            <a:pPr algn="just"/>
            <a:r>
              <a:rPr lang="en-IN" sz="3200" dirty="0">
                <a:latin typeface="Times New Roman" panose="02020603050405020304" pitchFamily="18" charset="0"/>
                <a:cs typeface="Times New Roman" panose="02020603050405020304" pitchFamily="18" charset="0"/>
              </a:rPr>
              <a:t>The main thing is that you can go at your own speed.</a:t>
            </a:r>
          </a:p>
          <a:p>
            <a:pPr algn="just"/>
            <a:r>
              <a:rPr lang="en-IN" sz="3200" dirty="0">
                <a:latin typeface="Times New Roman" panose="02020603050405020304" pitchFamily="18" charset="0"/>
                <a:cs typeface="Times New Roman" panose="02020603050405020304" pitchFamily="18" charset="0"/>
              </a:rPr>
              <a:t>In a truly formal situation, you can be more formal by using titles (Mr., Mrs. Ms., </a:t>
            </a:r>
            <a:r>
              <a:rPr lang="en-IN" sz="3200" dirty="0" err="1">
                <a:latin typeface="Times New Roman" panose="02020603050405020304" pitchFamily="18" charset="0"/>
                <a:cs typeface="Times New Roman" panose="02020603050405020304" pitchFamily="18" charset="0"/>
              </a:rPr>
              <a:t>Dr.</a:t>
            </a:r>
            <a:r>
              <a:rPr lang="en-IN" sz="3200" dirty="0">
                <a:latin typeface="Times New Roman" panose="02020603050405020304" pitchFamily="18" charset="0"/>
                <a:cs typeface="Times New Roman" panose="02020603050405020304" pitchFamily="18" charset="0"/>
              </a:rPr>
              <a:t>, Professor, Mr., etc.) and by adding Sir or Ma’am yes, Sir/ No, Sir Yes, Ma'am/No Ma'am, Thank you, Sir Thank you, Ma'am, etc.).</a:t>
            </a:r>
          </a:p>
          <a:p>
            <a:endParaRPr lang="en-IN" dirty="0"/>
          </a:p>
        </p:txBody>
      </p:sp>
      <p:sp>
        <p:nvSpPr>
          <p:cNvPr id="4" name="Footer Placeholder 3">
            <a:extLst>
              <a:ext uri="{FF2B5EF4-FFF2-40B4-BE49-F238E27FC236}">
                <a16:creationId xmlns:a16="http://schemas.microsoft.com/office/drawing/2014/main" id="{2FDEF35F-8926-46B4-A2CB-4D90886CBB60}"/>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30501658-A399-45F3-B873-D94742897A37}"/>
              </a:ext>
            </a:extLst>
          </p:cNvPr>
          <p:cNvSpPr>
            <a:spLocks noGrp="1"/>
          </p:cNvSpPr>
          <p:nvPr>
            <p:ph type="sldNum" sz="quarter" idx="12"/>
          </p:nvPr>
        </p:nvSpPr>
        <p:spPr/>
        <p:txBody>
          <a:bodyPr/>
          <a:lstStyle/>
          <a:p>
            <a:fld id="{EEC20904-64F3-4254-9857-B148700B1D60}" type="slidenum">
              <a:rPr lang="en-IN" smtClean="0"/>
              <a:t>169</a:t>
            </a:fld>
            <a:endParaRPr lang="en-IN"/>
          </a:p>
        </p:txBody>
      </p:sp>
    </p:spTree>
    <p:extLst>
      <p:ext uri="{BB962C8B-B14F-4D97-AF65-F5344CB8AC3E}">
        <p14:creationId xmlns:p14="http://schemas.microsoft.com/office/powerpoint/2010/main" val="39622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2A4-8C5E-4391-A17E-E570AE3DAC9D}"/>
              </a:ext>
            </a:extLst>
          </p:cNvPr>
          <p:cNvSpPr>
            <a:spLocks noGrp="1"/>
          </p:cNvSpPr>
          <p:nvPr>
            <p:ph type="title"/>
          </p:nvPr>
        </p:nvSpPr>
        <p:spPr>
          <a:xfrm>
            <a:off x="1192022" y="0"/>
            <a:ext cx="9404723" cy="1201003"/>
          </a:xfrm>
        </p:spPr>
        <p:txBody>
          <a:bodyPr/>
          <a:lstStyle/>
          <a:p>
            <a:pPr algn="ctr"/>
            <a:r>
              <a:rPr lang="en-US" b="1" dirty="0"/>
              <a:t>Tamil culture</a:t>
            </a:r>
            <a:endParaRPr lang="en-IN" dirty="0"/>
          </a:p>
        </p:txBody>
      </p:sp>
      <p:sp>
        <p:nvSpPr>
          <p:cNvPr id="3" name="Content Placeholder 2">
            <a:extLst>
              <a:ext uri="{FF2B5EF4-FFF2-40B4-BE49-F238E27FC236}">
                <a16:creationId xmlns:a16="http://schemas.microsoft.com/office/drawing/2014/main" id="{D9B2BC06-726A-4667-876C-D590F0494291}"/>
              </a:ext>
            </a:extLst>
          </p:cNvPr>
          <p:cNvSpPr>
            <a:spLocks noGrp="1"/>
          </p:cNvSpPr>
          <p:nvPr>
            <p:ph idx="1"/>
          </p:nvPr>
        </p:nvSpPr>
        <p:spPr>
          <a:xfrm>
            <a:off x="0" y="1201003"/>
            <a:ext cx="12192000" cy="5459104"/>
          </a:xfrm>
        </p:spPr>
        <p:txBody>
          <a:bodyPr/>
          <a:lstStyle/>
          <a:p>
            <a:pPr algn="just"/>
            <a:r>
              <a:rPr lang="en-US" b="1" dirty="0"/>
              <a:t>Tamil culture</a:t>
            </a:r>
            <a:r>
              <a:rPr lang="en-US" dirty="0"/>
              <a:t> is the culture of the Tamil people. Tamil culture is rooted in the arts and ways of life of Tamils in India, Sri Lanka, Malaysia, Singapore and across the globe. Tamil culture is expressed in language, literature, music, dance, theatre, folk arts, martial arts, painting, sculpture, architecture, sports, media, comedy, cuisine, costumes, celebrations, philosophy, religions, traditions, rituals, organizations, science, and technology.</a:t>
            </a:r>
          </a:p>
          <a:p>
            <a:pPr algn="just"/>
            <a:r>
              <a:rPr lang="en-US" dirty="0"/>
              <a:t>Tamils have strong attachment to the Tamil language, which is often venerated in literature as "</a:t>
            </a:r>
            <a:r>
              <a:rPr lang="en-US" i="1" dirty="0" err="1"/>
              <a:t>Tamil̲an̲n̲ai</a:t>
            </a:r>
            <a:r>
              <a:rPr lang="en-US" dirty="0"/>
              <a:t>", "the Tamil mother" It has historically been, and to large extent still is, central to the Tamil identity. Like the other languages of South India, it is a Dravidian language, unrelated to the Indo-European languages of northern India. The Tamil language preserves many features of Proto-Dravidian, though modern-day spoken Tamil in Tamil Nadu freely uses loanwords from Sanskrit and English and vice versa.</a:t>
            </a:r>
            <a:r>
              <a:rPr lang="en-US" baseline="30000" dirty="0"/>
              <a:t>[4]</a:t>
            </a:r>
            <a:r>
              <a:rPr lang="en-US" dirty="0"/>
              <a:t> Tamil literature is of considerable antiquity, and is </a:t>
            </a:r>
            <a:r>
              <a:rPr lang="en-US" dirty="0" err="1"/>
              <a:t>recognised</a:t>
            </a:r>
            <a:r>
              <a:rPr lang="en-US" dirty="0"/>
              <a:t> as a classical language by the government of India. Classical Tamil literature, which ranges from lyric poetry to works on poetics and ethical philosophy, is remarkably different from contemporary and later literature in other Indian languages, and represents the oldest body of secular literature in South-east Asia.</a:t>
            </a:r>
            <a:endParaRPr lang="en-IN" dirty="0"/>
          </a:p>
          <a:p>
            <a:pPr algn="just"/>
            <a:endParaRPr lang="en-IN" dirty="0"/>
          </a:p>
        </p:txBody>
      </p:sp>
      <p:sp>
        <p:nvSpPr>
          <p:cNvPr id="12" name="Footer Placeholder 11">
            <a:extLst>
              <a:ext uri="{FF2B5EF4-FFF2-40B4-BE49-F238E27FC236}">
                <a16:creationId xmlns:a16="http://schemas.microsoft.com/office/drawing/2014/main" id="{3B6CBCDD-0100-403E-8C97-50925131945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CBAB872-77F8-4F74-8663-DEF2316DFAA3}"/>
              </a:ext>
            </a:extLst>
          </p:cNvPr>
          <p:cNvSpPr>
            <a:spLocks noGrp="1"/>
          </p:cNvSpPr>
          <p:nvPr>
            <p:ph type="sldNum" sz="quarter" idx="12"/>
          </p:nvPr>
        </p:nvSpPr>
        <p:spPr/>
        <p:txBody>
          <a:bodyPr/>
          <a:lstStyle/>
          <a:p>
            <a:fld id="{EEC20904-64F3-4254-9857-B148700B1D60}" type="slidenum">
              <a:rPr lang="en-IN" smtClean="0"/>
              <a:t>17</a:t>
            </a:fld>
            <a:endParaRPr lang="en-IN"/>
          </a:p>
        </p:txBody>
      </p:sp>
    </p:spTree>
    <p:extLst>
      <p:ext uri="{BB962C8B-B14F-4D97-AF65-F5344CB8AC3E}">
        <p14:creationId xmlns:p14="http://schemas.microsoft.com/office/powerpoint/2010/main" val="206435650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CFBEB-B823-466B-B319-0ABC98A7105D}"/>
              </a:ext>
            </a:extLst>
          </p:cNvPr>
          <p:cNvSpPr>
            <a:spLocks noGrp="1"/>
          </p:cNvSpPr>
          <p:nvPr>
            <p:ph idx="1"/>
          </p:nvPr>
        </p:nvSpPr>
        <p:spPr>
          <a:xfrm>
            <a:off x="0" y="0"/>
            <a:ext cx="12192000" cy="6858000"/>
          </a:xfrm>
        </p:spPr>
        <p:txBody>
          <a:bodyPr>
            <a:normAutofit lnSpcReduction="10000"/>
          </a:bodyPr>
          <a:lstStyle/>
          <a:p>
            <a:pPr algn="just"/>
            <a:r>
              <a:rPr lang="en-IN" sz="2400" dirty="0">
                <a:latin typeface="Times New Roman" panose="02020603050405020304" pitchFamily="18" charset="0"/>
                <a:cs typeface="Times New Roman" panose="02020603050405020304" pitchFamily="18" charset="0"/>
              </a:rPr>
              <a:t>Another thing to realize is that American business people today may know something about your country.</a:t>
            </a:r>
          </a:p>
          <a:p>
            <a:pPr algn="just"/>
            <a:r>
              <a:rPr lang="en-IN" sz="2400" dirty="0">
                <a:latin typeface="Times New Roman" panose="02020603050405020304" pitchFamily="18" charset="0"/>
                <a:cs typeface="Times New Roman" panose="02020603050405020304" pitchFamily="18" charset="0"/>
              </a:rPr>
              <a:t>So they might try to address you in the style of your culture.</a:t>
            </a:r>
          </a:p>
          <a:p>
            <a:pPr algn="just"/>
            <a:r>
              <a:rPr lang="en-IN" sz="2400" dirty="0">
                <a:latin typeface="Times New Roman" panose="02020603050405020304" pitchFamily="18" charset="0"/>
                <a:cs typeface="Times New Roman" panose="02020603050405020304" pitchFamily="18" charset="0"/>
              </a:rPr>
              <a:t>It could become very interesting, if not amusing / funny. </a:t>
            </a:r>
          </a:p>
          <a:p>
            <a:pPr algn="just"/>
            <a:r>
              <a:rPr lang="en-IN" sz="2400" dirty="0">
                <a:latin typeface="Times New Roman" panose="02020603050405020304" pitchFamily="18" charset="0"/>
                <a:cs typeface="Times New Roman" panose="02020603050405020304" pitchFamily="18" charset="0"/>
              </a:rPr>
              <a:t>Along with the handshake, nod of the head, hug, or hand gesture, Americans engage in small talk.</a:t>
            </a:r>
          </a:p>
          <a:p>
            <a:pPr algn="just"/>
            <a:r>
              <a:rPr lang="en-IN" sz="2400" dirty="0">
                <a:latin typeface="Times New Roman" panose="02020603050405020304" pitchFamily="18" charset="0"/>
                <a:cs typeface="Times New Roman" panose="02020603050405020304" pitchFamily="18" charset="0"/>
              </a:rPr>
              <a:t>This standard / systematic light conversation or chitchat may not carry much meaning in itself but, rather, is designed to break the ice - to ease into a conversation with someone you have just met.</a:t>
            </a:r>
          </a:p>
          <a:p>
            <a:pPr algn="just"/>
            <a:r>
              <a:rPr lang="en-IN" sz="2400" dirty="0">
                <a:latin typeface="Times New Roman" panose="02020603050405020304" pitchFamily="18" charset="0"/>
                <a:cs typeface="Times New Roman" panose="02020603050405020304" pitchFamily="18" charset="0"/>
              </a:rPr>
              <a:t>Although the order of questions may vary, the same questions are always asked, and the same remarks made: How are you?</a:t>
            </a:r>
          </a:p>
          <a:p>
            <a:pPr algn="just"/>
            <a:r>
              <a:rPr lang="en-IN" sz="2400" dirty="0">
                <a:latin typeface="Times New Roman" panose="02020603050405020304" pitchFamily="18" charset="0"/>
                <a:cs typeface="Times New Roman" panose="02020603050405020304" pitchFamily="18" charset="0"/>
              </a:rPr>
              <a:t>is answered by Fine, thanks or How are you?</a:t>
            </a:r>
          </a:p>
          <a:p>
            <a:pPr algn="just"/>
            <a:r>
              <a:rPr lang="en-IN" sz="2400" dirty="0">
                <a:latin typeface="Times New Roman" panose="02020603050405020304" pitchFamily="18" charset="0"/>
                <a:cs typeface="Times New Roman" panose="02020603050405020304" pitchFamily="18" charset="0"/>
              </a:rPr>
              <a:t>This is not an inquiry into your physical health;</a:t>
            </a:r>
          </a:p>
          <a:p>
            <a:pPr algn="just"/>
            <a:r>
              <a:rPr lang="en-IN" sz="2400" dirty="0">
                <a:latin typeface="Times New Roman" panose="02020603050405020304" pitchFamily="18" charset="0"/>
                <a:cs typeface="Times New Roman" panose="02020603050405020304" pitchFamily="18" charset="0"/>
              </a:rPr>
              <a:t>it is a standard greeting.</a:t>
            </a:r>
          </a:p>
          <a:p>
            <a:pPr algn="just"/>
            <a:r>
              <a:rPr lang="en-IN" sz="2400" dirty="0">
                <a:latin typeface="Times New Roman" panose="02020603050405020304" pitchFamily="18" charset="0"/>
                <a:cs typeface="Times New Roman" panose="02020603050405020304" pitchFamily="18" charset="0"/>
              </a:rPr>
              <a:t>a fine, thank you is what is expected, even if your best friend was just diagnosed with a terminal illness. </a:t>
            </a:r>
          </a:p>
          <a:p>
            <a:endParaRPr lang="en-IN" dirty="0"/>
          </a:p>
        </p:txBody>
      </p:sp>
      <p:sp>
        <p:nvSpPr>
          <p:cNvPr id="4" name="Footer Placeholder 3">
            <a:extLst>
              <a:ext uri="{FF2B5EF4-FFF2-40B4-BE49-F238E27FC236}">
                <a16:creationId xmlns:a16="http://schemas.microsoft.com/office/drawing/2014/main" id="{688E915B-E29E-4D95-A621-3A8415F1435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78B2A3C2-8A13-438A-9485-8DA8F4EE7CE6}"/>
              </a:ext>
            </a:extLst>
          </p:cNvPr>
          <p:cNvSpPr>
            <a:spLocks noGrp="1"/>
          </p:cNvSpPr>
          <p:nvPr>
            <p:ph type="sldNum" sz="quarter" idx="12"/>
          </p:nvPr>
        </p:nvSpPr>
        <p:spPr/>
        <p:txBody>
          <a:bodyPr/>
          <a:lstStyle/>
          <a:p>
            <a:fld id="{EEC20904-64F3-4254-9857-B148700B1D60}" type="slidenum">
              <a:rPr lang="en-IN" smtClean="0"/>
              <a:t>170</a:t>
            </a:fld>
            <a:endParaRPr lang="en-IN"/>
          </a:p>
        </p:txBody>
      </p:sp>
    </p:spTree>
    <p:extLst>
      <p:ext uri="{BB962C8B-B14F-4D97-AF65-F5344CB8AC3E}">
        <p14:creationId xmlns:p14="http://schemas.microsoft.com/office/powerpoint/2010/main" val="96423809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5F908-9CD8-458B-994D-A1098D65D2D5}"/>
              </a:ext>
            </a:extLst>
          </p:cNvPr>
          <p:cNvSpPr>
            <a:spLocks noGrp="1"/>
          </p:cNvSpPr>
          <p:nvPr>
            <p:ph idx="1"/>
          </p:nvPr>
        </p:nvSpPr>
        <p:spPr>
          <a:xfrm>
            <a:off x="0" y="0"/>
            <a:ext cx="12192000" cy="6858000"/>
          </a:xfrm>
        </p:spPr>
        <p:txBody>
          <a:bodyPr/>
          <a:lstStyle/>
          <a:p>
            <a:pPr algn="just"/>
            <a:r>
              <a:rPr lang="en-IN" sz="3200" dirty="0">
                <a:latin typeface="Times New Roman" panose="02020603050405020304" pitchFamily="18" charset="0"/>
                <a:cs typeface="Times New Roman" panose="02020603050405020304" pitchFamily="18" charset="0"/>
              </a:rPr>
              <a:t>You always engage in small talk when you first meet someone.</a:t>
            </a:r>
          </a:p>
          <a:p>
            <a:pPr algn="just"/>
            <a:r>
              <a:rPr lang="en-IN" sz="3200" dirty="0">
                <a:latin typeface="Times New Roman" panose="02020603050405020304" pitchFamily="18" charset="0"/>
                <a:cs typeface="Times New Roman" panose="02020603050405020304" pitchFamily="18" charset="0"/>
              </a:rPr>
              <a:t>If you do not take part in this polite type of wordplay, you will be considered rude and unfriendly, therefore, it is essential to learn the formulas.</a:t>
            </a:r>
          </a:p>
          <a:p>
            <a:pPr algn="just"/>
            <a:r>
              <a:rPr lang="en-IN" sz="3200" dirty="0">
                <a:latin typeface="Times New Roman" panose="02020603050405020304" pitchFamily="18" charset="0"/>
                <a:cs typeface="Times New Roman" panose="02020603050405020304" pitchFamily="18" charset="0"/>
              </a:rPr>
              <a:t>The goal of small talk is to get to know someone, yet you should never ask personal questions too soon;</a:t>
            </a:r>
          </a:p>
          <a:p>
            <a:pPr algn="just"/>
            <a:r>
              <a:rPr lang="en-IN" sz="3200" dirty="0">
                <a:latin typeface="Times New Roman" panose="02020603050405020304" pitchFamily="18" charset="0"/>
                <a:cs typeface="Times New Roman" panose="02020603050405020304" pitchFamily="18" charset="0"/>
              </a:rPr>
              <a:t>instead, you start with questions or comments that elicit an expected response: this tells you if the person you are talking to is willing to communicate with you and, if so, on what level. </a:t>
            </a:r>
          </a:p>
          <a:p>
            <a:pPr algn="just"/>
            <a:r>
              <a:rPr lang="en-IN" sz="3200" dirty="0">
                <a:latin typeface="Times New Roman" panose="02020603050405020304" pitchFamily="18" charset="0"/>
                <a:cs typeface="Times New Roman" panose="02020603050405020304" pitchFamily="18" charset="0"/>
              </a:rPr>
              <a:t>In the business world, there is small talk until a relationship established, after which one may talk specifically about business or personal concerns.</a:t>
            </a:r>
          </a:p>
          <a:p>
            <a:endParaRPr lang="en-IN" dirty="0"/>
          </a:p>
        </p:txBody>
      </p:sp>
      <p:sp>
        <p:nvSpPr>
          <p:cNvPr id="4" name="Footer Placeholder 3">
            <a:extLst>
              <a:ext uri="{FF2B5EF4-FFF2-40B4-BE49-F238E27FC236}">
                <a16:creationId xmlns:a16="http://schemas.microsoft.com/office/drawing/2014/main" id="{88E829BD-F89F-4245-9BFD-05D2B4AC4A02}"/>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3B787BB4-7D8A-4581-BD4B-B8C489F35971}"/>
              </a:ext>
            </a:extLst>
          </p:cNvPr>
          <p:cNvSpPr>
            <a:spLocks noGrp="1"/>
          </p:cNvSpPr>
          <p:nvPr>
            <p:ph type="sldNum" sz="quarter" idx="12"/>
          </p:nvPr>
        </p:nvSpPr>
        <p:spPr/>
        <p:txBody>
          <a:bodyPr/>
          <a:lstStyle/>
          <a:p>
            <a:fld id="{EEC20904-64F3-4254-9857-B148700B1D60}" type="slidenum">
              <a:rPr lang="en-IN" smtClean="0"/>
              <a:t>171</a:t>
            </a:fld>
            <a:endParaRPr lang="en-IN"/>
          </a:p>
        </p:txBody>
      </p:sp>
    </p:spTree>
    <p:extLst>
      <p:ext uri="{BB962C8B-B14F-4D97-AF65-F5344CB8AC3E}">
        <p14:creationId xmlns:p14="http://schemas.microsoft.com/office/powerpoint/2010/main" val="8765345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890AB-21A8-4475-8D07-09F1761AE75A}"/>
              </a:ext>
            </a:extLst>
          </p:cNvPr>
          <p:cNvSpPr>
            <a:spLocks noGrp="1"/>
          </p:cNvSpPr>
          <p:nvPr>
            <p:ph idx="1"/>
          </p:nvPr>
        </p:nvSpPr>
        <p:spPr>
          <a:xfrm>
            <a:off x="0" y="0"/>
            <a:ext cx="12192000" cy="6858000"/>
          </a:xfrm>
        </p:spPr>
        <p:txBody>
          <a:bodyPr>
            <a:normAutofit lnSpcReduction="10000"/>
          </a:bodyPr>
          <a:lstStyle/>
          <a:p>
            <a:pPr algn="just"/>
            <a:r>
              <a:rPr lang="en-IN" sz="2800" dirty="0">
                <a:latin typeface="Times New Roman" panose="02020603050405020304" pitchFamily="18" charset="0"/>
                <a:cs typeface="Times New Roman" panose="02020603050405020304" pitchFamily="18" charset="0"/>
              </a:rPr>
              <a:t>After business hours, when socializing with colleagues or associates, you will need to know the acceptable topics of conversation: weather, sports, good news, travel, positive comments about your host country, movies, entertainment, food, or the challenges of learning a foreign language. If asked, you may discuss work, where you live, or where you are staying.</a:t>
            </a:r>
          </a:p>
          <a:p>
            <a:pPr algn="just"/>
            <a:r>
              <a:rPr lang="en-IN" sz="2800" dirty="0">
                <a:latin typeface="Times New Roman" panose="02020603050405020304" pitchFamily="18" charset="0"/>
                <a:cs typeface="Times New Roman" panose="02020603050405020304" pitchFamily="18" charset="0"/>
              </a:rPr>
              <a:t>After work hours, when people want to relax, discussions about work or anything too serious are usually not welcomed.</a:t>
            </a:r>
          </a:p>
          <a:p>
            <a:pPr algn="just"/>
            <a:r>
              <a:rPr lang="en-IN" sz="2800" dirty="0">
                <a:latin typeface="Times New Roman" panose="02020603050405020304" pitchFamily="18" charset="0"/>
                <a:cs typeface="Times New Roman" panose="02020603050405020304" pitchFamily="18" charset="0"/>
              </a:rPr>
              <a:t>Subjects to avoid are: money, personal health, bad news, religion, politics, and details about your family or children (unless specifically asked) </a:t>
            </a:r>
          </a:p>
          <a:p>
            <a:pPr algn="just"/>
            <a:r>
              <a:rPr lang="en-IN" sz="2800" dirty="0">
                <a:latin typeface="Times New Roman" panose="02020603050405020304" pitchFamily="18" charset="0"/>
                <a:cs typeface="Times New Roman" panose="02020603050405020304" pitchFamily="18" charset="0"/>
              </a:rPr>
              <a:t>Finally, be careful about jokes!</a:t>
            </a:r>
          </a:p>
          <a:p>
            <a:pPr algn="just"/>
            <a:r>
              <a:rPr lang="en-IN" sz="2800" dirty="0">
                <a:latin typeface="Times New Roman" panose="02020603050405020304" pitchFamily="18" charset="0"/>
                <a:cs typeface="Times New Roman" panose="02020603050405020304" pitchFamily="18" charset="0"/>
              </a:rPr>
              <a:t>Humour varies from culture to culture, and you may offend / insult without realizing it.</a:t>
            </a:r>
          </a:p>
          <a:p>
            <a:pPr algn="just"/>
            <a:r>
              <a:rPr lang="en-IN" sz="2800" dirty="0">
                <a:latin typeface="Times New Roman" panose="02020603050405020304" pitchFamily="18" charset="0"/>
                <a:cs typeface="Times New Roman" panose="02020603050405020304" pitchFamily="18" charset="0"/>
              </a:rPr>
              <a:t>There are few things more awkward than an unfunny joke, or one that is in bad taste.</a:t>
            </a:r>
          </a:p>
          <a:p>
            <a:pPr algn="just"/>
            <a:r>
              <a:rPr lang="en-IN" sz="2800" dirty="0">
                <a:latin typeface="Times New Roman" panose="02020603050405020304" pitchFamily="18" charset="0"/>
                <a:cs typeface="Times New Roman" panose="02020603050405020304" pitchFamily="18" charset="0"/>
              </a:rPr>
              <a:t>People have very specific ideas about good and bad taste;</a:t>
            </a:r>
          </a:p>
          <a:p>
            <a:endParaRPr lang="en-IN" dirty="0"/>
          </a:p>
        </p:txBody>
      </p:sp>
      <p:sp>
        <p:nvSpPr>
          <p:cNvPr id="4" name="Footer Placeholder 3">
            <a:extLst>
              <a:ext uri="{FF2B5EF4-FFF2-40B4-BE49-F238E27FC236}">
                <a16:creationId xmlns:a16="http://schemas.microsoft.com/office/drawing/2014/main" id="{9F0481E7-9A47-407F-923D-A219134CA8A5}"/>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84AE7DBF-9281-46C0-9C53-61590BDDC27D}"/>
              </a:ext>
            </a:extLst>
          </p:cNvPr>
          <p:cNvSpPr>
            <a:spLocks noGrp="1"/>
          </p:cNvSpPr>
          <p:nvPr>
            <p:ph type="sldNum" sz="quarter" idx="12"/>
          </p:nvPr>
        </p:nvSpPr>
        <p:spPr/>
        <p:txBody>
          <a:bodyPr/>
          <a:lstStyle/>
          <a:p>
            <a:fld id="{EEC20904-64F3-4254-9857-B148700B1D60}" type="slidenum">
              <a:rPr lang="en-IN" smtClean="0"/>
              <a:t>172</a:t>
            </a:fld>
            <a:endParaRPr lang="en-IN"/>
          </a:p>
        </p:txBody>
      </p:sp>
    </p:spTree>
    <p:extLst>
      <p:ext uri="{BB962C8B-B14F-4D97-AF65-F5344CB8AC3E}">
        <p14:creationId xmlns:p14="http://schemas.microsoft.com/office/powerpoint/2010/main" val="133982502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F3B4-3CDE-4D45-AEC8-408DDD32AC81}"/>
              </a:ext>
            </a:extLst>
          </p:cNvPr>
          <p:cNvSpPr>
            <a:spLocks noGrp="1"/>
          </p:cNvSpPr>
          <p:nvPr>
            <p:ph type="title"/>
          </p:nvPr>
        </p:nvSpPr>
        <p:spPr>
          <a:xfrm>
            <a:off x="874220" y="47270"/>
            <a:ext cx="9404723" cy="1400530"/>
          </a:xfrm>
        </p:spPr>
        <p:txBody>
          <a:bodyPr/>
          <a:lstStyle/>
          <a:p>
            <a:pPr algn="ctr"/>
            <a:r>
              <a:rPr lang="en-IN" dirty="0">
                <a:latin typeface="Times New Roman" panose="02020603050405020304" pitchFamily="18" charset="0"/>
                <a:cs typeface="Times New Roman" panose="02020603050405020304" pitchFamily="18" charset="0"/>
              </a:rPr>
              <a:t>POLITENESS</a:t>
            </a:r>
            <a:endParaRPr lang="en-IN" dirty="0"/>
          </a:p>
        </p:txBody>
      </p:sp>
      <p:sp>
        <p:nvSpPr>
          <p:cNvPr id="3" name="Content Placeholder 2">
            <a:extLst>
              <a:ext uri="{FF2B5EF4-FFF2-40B4-BE49-F238E27FC236}">
                <a16:creationId xmlns:a16="http://schemas.microsoft.com/office/drawing/2014/main" id="{4D7206D6-64DB-471C-9A49-9C064F58E3FC}"/>
              </a:ext>
            </a:extLst>
          </p:cNvPr>
          <p:cNvSpPr>
            <a:spLocks noGrp="1"/>
          </p:cNvSpPr>
          <p:nvPr>
            <p:ph idx="1"/>
          </p:nvPr>
        </p:nvSpPr>
        <p:spPr>
          <a:xfrm>
            <a:off x="0" y="1447800"/>
            <a:ext cx="12192000" cy="5410200"/>
          </a:xfrm>
        </p:spPr>
        <p:txBody>
          <a:bodyPr>
            <a:normAutofit lnSpcReduction="10000"/>
          </a:bodyPr>
          <a:lstStyle/>
          <a:p>
            <a:pPr algn="just">
              <a:lnSpc>
                <a:spcPct val="150000"/>
              </a:lnSpc>
            </a:pPr>
            <a:r>
              <a:rPr lang="en-IN" sz="2800" dirty="0">
                <a:latin typeface="Times New Roman" panose="02020603050405020304" pitchFamily="18" charset="0"/>
                <a:cs typeface="Times New Roman" panose="02020603050405020304" pitchFamily="18" charset="0"/>
              </a:rPr>
              <a:t>Politeness is a form of social interaction that is conditioned by the socio-cultural norms of a particular society which can be expressed through communicative acts. </a:t>
            </a:r>
          </a:p>
          <a:p>
            <a:pPr algn="just">
              <a:lnSpc>
                <a:spcPct val="150000"/>
              </a:lnSpc>
            </a:pPr>
            <a:r>
              <a:rPr lang="en-IN" sz="2800" dirty="0">
                <a:latin typeface="Times New Roman" panose="02020603050405020304" pitchFamily="18" charset="0"/>
                <a:cs typeface="Times New Roman" panose="02020603050405020304" pitchFamily="18" charset="0"/>
              </a:rPr>
              <a:t>Brown and Levinson (1987) propose the Universal Politeness theory as an improvement of the ideas from the Grice’s and Leech’s Maxim and Fraser’s rules of Conversational Contract. </a:t>
            </a:r>
          </a:p>
          <a:p>
            <a:pPr algn="just">
              <a:lnSpc>
                <a:spcPct val="150000"/>
              </a:lnSpc>
            </a:pPr>
            <a:r>
              <a:rPr lang="en-IN" sz="2800" dirty="0">
                <a:latin typeface="Times New Roman" panose="02020603050405020304" pitchFamily="18" charset="0"/>
                <a:cs typeface="Times New Roman" panose="02020603050405020304" pitchFamily="18" charset="0"/>
              </a:rPr>
              <a:t>Brown and Levinson then refer to a Model Person (MP) who is seen as a fluent speaker of a natural language as the properties of rationality. </a:t>
            </a:r>
          </a:p>
          <a:p>
            <a:endParaRPr lang="en-IN" dirty="0"/>
          </a:p>
        </p:txBody>
      </p:sp>
      <p:sp>
        <p:nvSpPr>
          <p:cNvPr id="4" name="Footer Placeholder 3">
            <a:extLst>
              <a:ext uri="{FF2B5EF4-FFF2-40B4-BE49-F238E27FC236}">
                <a16:creationId xmlns:a16="http://schemas.microsoft.com/office/drawing/2014/main" id="{BAB599AE-F32A-40F4-8AEB-5796F4D2BC8C}"/>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BE85408A-8EDF-421F-A01B-392A7FF60B96}"/>
              </a:ext>
            </a:extLst>
          </p:cNvPr>
          <p:cNvSpPr>
            <a:spLocks noGrp="1"/>
          </p:cNvSpPr>
          <p:nvPr>
            <p:ph type="sldNum" sz="quarter" idx="12"/>
          </p:nvPr>
        </p:nvSpPr>
        <p:spPr/>
        <p:txBody>
          <a:bodyPr/>
          <a:lstStyle/>
          <a:p>
            <a:fld id="{EEC20904-64F3-4254-9857-B148700B1D60}" type="slidenum">
              <a:rPr lang="en-IN" smtClean="0"/>
              <a:t>173</a:t>
            </a:fld>
            <a:endParaRPr lang="en-IN"/>
          </a:p>
        </p:txBody>
      </p:sp>
    </p:spTree>
    <p:extLst>
      <p:ext uri="{BB962C8B-B14F-4D97-AF65-F5344CB8AC3E}">
        <p14:creationId xmlns:p14="http://schemas.microsoft.com/office/powerpoint/2010/main" val="18507200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238EC0-1702-463A-AD5E-D556EB2DDFF2}"/>
              </a:ext>
            </a:extLst>
          </p:cNvPr>
          <p:cNvSpPr>
            <a:spLocks noGrp="1"/>
          </p:cNvSpPr>
          <p:nvPr>
            <p:ph idx="1"/>
          </p:nvPr>
        </p:nvSpPr>
        <p:spPr>
          <a:xfrm>
            <a:off x="0" y="0"/>
            <a:ext cx="12192000" cy="6858000"/>
          </a:xfrm>
        </p:spPr>
        <p:txBody>
          <a:bodyPr>
            <a:normAutofit fontScale="92500"/>
          </a:bodyPr>
          <a:lstStyle/>
          <a:p>
            <a:pPr algn="just">
              <a:lnSpc>
                <a:spcPct val="150000"/>
              </a:lnSpc>
            </a:pPr>
            <a:r>
              <a:rPr lang="en-IN" sz="2800" dirty="0">
                <a:latin typeface="Times New Roman" panose="02020603050405020304" pitchFamily="18" charset="0"/>
                <a:cs typeface="Times New Roman" panose="02020603050405020304" pitchFamily="18" charset="0"/>
              </a:rPr>
              <a:t>Brown and Levinson state “Model Person (MP) consists in is a wilful fluent speaker of a natural language, further endowed / brilliant with two special properties rationality and face” (1987:58). 2 Brown and Levinson (1987) discuss politeness primarily in relation to speech acts. </a:t>
            </a:r>
          </a:p>
          <a:p>
            <a:pPr algn="just">
              <a:lnSpc>
                <a:spcPct val="150000"/>
              </a:lnSpc>
            </a:pPr>
            <a:r>
              <a:rPr lang="en-US" sz="2800" dirty="0">
                <a:latin typeface="Times New Roman" panose="02020603050405020304" pitchFamily="18" charset="0"/>
                <a:cs typeface="Times New Roman" panose="02020603050405020304" pitchFamily="18" charset="0"/>
              </a:rPr>
              <a:t>All sort of linguist communication are comprised of linguistic actions. Previously it was conceived that the very basic unit of communication is words, Symbols, sentences or some kind of token of all of these, but it was speech act theory which suggested that production or issuances if words, symbols are the basic units of communication. This issuance happens during the process of performance of speech act. The meaning of these basic units was considered as the building blocks of mutual understanding between the people intend to communicate.</a:t>
            </a:r>
            <a:endParaRPr lang="en-IN" sz="28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08330592-1C61-4E3F-83D2-0EE70AE52C47}"/>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1EB3B935-460A-4021-AF23-50E0E1D1D401}"/>
              </a:ext>
            </a:extLst>
          </p:cNvPr>
          <p:cNvSpPr>
            <a:spLocks noGrp="1"/>
          </p:cNvSpPr>
          <p:nvPr>
            <p:ph type="sldNum" sz="quarter" idx="12"/>
          </p:nvPr>
        </p:nvSpPr>
        <p:spPr/>
        <p:txBody>
          <a:bodyPr/>
          <a:lstStyle/>
          <a:p>
            <a:fld id="{EEC20904-64F3-4254-9857-B148700B1D60}" type="slidenum">
              <a:rPr lang="en-IN" smtClean="0"/>
              <a:t>174</a:t>
            </a:fld>
            <a:endParaRPr lang="en-IN"/>
          </a:p>
        </p:txBody>
      </p:sp>
    </p:spTree>
    <p:extLst>
      <p:ext uri="{BB962C8B-B14F-4D97-AF65-F5344CB8AC3E}">
        <p14:creationId xmlns:p14="http://schemas.microsoft.com/office/powerpoint/2010/main" val="36646800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20F67-BDEB-4941-9D4A-B0B4EE363326}"/>
              </a:ext>
            </a:extLst>
          </p:cNvPr>
          <p:cNvSpPr>
            <a:spLocks noGrp="1"/>
          </p:cNvSpPr>
          <p:nvPr>
            <p:ph idx="1"/>
          </p:nvPr>
        </p:nvSpPr>
        <p:spPr>
          <a:xfrm>
            <a:off x="0" y="0"/>
            <a:ext cx="12192000" cy="6858000"/>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The theory emphasis that the utterances have a different or specific meaning to its user and listener other than its meaning according to the language. The theory further identify that there are two kinds of utterances, they are called </a:t>
            </a:r>
            <a:r>
              <a:rPr lang="en-US" sz="2800" u="sng" dirty="0">
                <a:latin typeface="Times New Roman" panose="02020603050405020304" pitchFamily="18" charset="0"/>
                <a:cs typeface="Times New Roman" panose="02020603050405020304" pitchFamily="18" charset="0"/>
              </a:rPr>
              <a:t>constative and performative utterances</a:t>
            </a:r>
            <a:r>
              <a:rPr lang="en-US" sz="2800" dirty="0">
                <a:latin typeface="Times New Roman" panose="02020603050405020304" pitchFamily="18" charset="0"/>
                <a:cs typeface="Times New Roman" panose="02020603050405020304" pitchFamily="18" charset="0"/>
              </a:rPr>
              <a:t>.  In his book of ‘How do things with words’ Austin clearly talks about the disparities between the constative and performative utterances.</a:t>
            </a:r>
          </a:p>
          <a:p>
            <a:r>
              <a:rPr lang="en-US" sz="2800" b="1" dirty="0">
                <a:latin typeface="Times New Roman" panose="02020603050405020304" pitchFamily="18" charset="0"/>
                <a:cs typeface="Times New Roman" panose="02020603050405020304" pitchFamily="18" charset="0"/>
              </a:rPr>
              <a:t>Performatives vs. Constatives</a:t>
            </a:r>
            <a:endParaRPr lang="en-US" sz="2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800" dirty="0">
                <a:latin typeface="Times New Roman" panose="02020603050405020304" pitchFamily="18" charset="0"/>
                <a:cs typeface="Times New Roman" panose="02020603050405020304" pitchFamily="18" charset="0"/>
              </a:rPr>
              <a:t>     In its very beginning, speech acts were classified into performatives and constatives.  Austin approves this classification as a branch of his speech act theory. </a:t>
            </a:r>
          </a:p>
          <a:p>
            <a:endParaRPr lang="en-IN" dirty="0"/>
          </a:p>
        </p:txBody>
      </p:sp>
      <p:sp>
        <p:nvSpPr>
          <p:cNvPr id="4" name="Footer Placeholder 3">
            <a:extLst>
              <a:ext uri="{FF2B5EF4-FFF2-40B4-BE49-F238E27FC236}">
                <a16:creationId xmlns:a16="http://schemas.microsoft.com/office/drawing/2014/main" id="{BB303666-0549-49A4-86A8-3695C9B2B07B}"/>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0A7688C0-84F3-42C8-89D8-47CE4FDD8EE3}"/>
              </a:ext>
            </a:extLst>
          </p:cNvPr>
          <p:cNvSpPr>
            <a:spLocks noGrp="1"/>
          </p:cNvSpPr>
          <p:nvPr>
            <p:ph type="sldNum" sz="quarter" idx="12"/>
          </p:nvPr>
        </p:nvSpPr>
        <p:spPr/>
        <p:txBody>
          <a:bodyPr/>
          <a:lstStyle/>
          <a:p>
            <a:fld id="{EEC20904-64F3-4254-9857-B148700B1D60}" type="slidenum">
              <a:rPr lang="en-IN" smtClean="0"/>
              <a:t>175</a:t>
            </a:fld>
            <a:endParaRPr lang="en-IN"/>
          </a:p>
        </p:txBody>
      </p:sp>
    </p:spTree>
    <p:extLst>
      <p:ext uri="{BB962C8B-B14F-4D97-AF65-F5344CB8AC3E}">
        <p14:creationId xmlns:p14="http://schemas.microsoft.com/office/powerpoint/2010/main" val="25412593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B9D7D-EE5C-47D3-8F21-33AD2F93E946}"/>
              </a:ext>
            </a:extLst>
          </p:cNvPr>
          <p:cNvSpPr>
            <a:spLocks noGrp="1"/>
          </p:cNvSpPr>
          <p:nvPr>
            <p:ph idx="1"/>
          </p:nvPr>
        </p:nvSpPr>
        <p:spPr>
          <a:xfrm>
            <a:off x="0" y="0"/>
            <a:ext cx="12192000" cy="6858000"/>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Constatives</a:t>
            </a:r>
          </a:p>
          <a:p>
            <a:pPr algn="just">
              <a:lnSpc>
                <a:spcPct val="150000"/>
              </a:lnSpc>
            </a:pPr>
            <a:r>
              <a:rPr lang="en-US" sz="3200" dirty="0">
                <a:latin typeface="Times New Roman" panose="02020603050405020304" pitchFamily="18" charset="0"/>
                <a:cs typeface="Times New Roman" panose="02020603050405020304" pitchFamily="18" charset="0"/>
              </a:rPr>
              <a:t>     These are certain utterances which do not denote an action and do not contain a performative verb that would direct the other party to perform an action. </a:t>
            </a:r>
          </a:p>
          <a:p>
            <a:pPr algn="just">
              <a:lnSpc>
                <a:spcPct val="150000"/>
              </a:lnSpc>
            </a:pPr>
            <a:r>
              <a:rPr lang="en-US" sz="3200" dirty="0">
                <a:latin typeface="Times New Roman" panose="02020603050405020304" pitchFamily="18" charset="0"/>
                <a:cs typeface="Times New Roman" panose="02020603050405020304" pitchFamily="18" charset="0"/>
              </a:rPr>
              <a:t>As Austin says, these constatives are used only in descriptions and assertions. It is supposed that the proposed felicity conditions could not be applied to constatives. However, Austin realized that constatives might be performatives. </a:t>
            </a:r>
          </a:p>
        </p:txBody>
      </p:sp>
      <p:sp>
        <p:nvSpPr>
          <p:cNvPr id="4" name="Footer Placeholder 3">
            <a:extLst>
              <a:ext uri="{FF2B5EF4-FFF2-40B4-BE49-F238E27FC236}">
                <a16:creationId xmlns:a16="http://schemas.microsoft.com/office/drawing/2014/main" id="{C2DFC19A-EF2C-4938-B9BB-D7F040E39CBA}"/>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83DDFF0-D398-4D28-9156-FB2FF46E99EA}"/>
              </a:ext>
            </a:extLst>
          </p:cNvPr>
          <p:cNvSpPr>
            <a:spLocks noGrp="1"/>
          </p:cNvSpPr>
          <p:nvPr>
            <p:ph type="sldNum" sz="quarter" idx="12"/>
          </p:nvPr>
        </p:nvSpPr>
        <p:spPr/>
        <p:txBody>
          <a:bodyPr/>
          <a:lstStyle/>
          <a:p>
            <a:fld id="{EEC20904-64F3-4254-9857-B148700B1D60}" type="slidenum">
              <a:rPr lang="en-IN" smtClean="0"/>
              <a:t>176</a:t>
            </a:fld>
            <a:endParaRPr lang="en-IN"/>
          </a:p>
        </p:txBody>
      </p:sp>
    </p:spTree>
    <p:extLst>
      <p:ext uri="{BB962C8B-B14F-4D97-AF65-F5344CB8AC3E}">
        <p14:creationId xmlns:p14="http://schemas.microsoft.com/office/powerpoint/2010/main" val="9708033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619B1-DD0D-4030-989B-B2BC2F46C95A}"/>
              </a:ext>
            </a:extLst>
          </p:cNvPr>
          <p:cNvSpPr>
            <a:spLocks noGrp="1"/>
          </p:cNvSpPr>
          <p:nvPr>
            <p:ph idx="1"/>
          </p:nvPr>
        </p:nvSpPr>
        <p:spPr>
          <a:xfrm>
            <a:off x="0" y="0"/>
            <a:ext cx="12192000" cy="6858000"/>
          </a:xfrm>
        </p:spPr>
        <p:txBody>
          <a:bodyPr/>
          <a:lstStyle/>
          <a:p>
            <a:pPr algn="just">
              <a:lnSpc>
                <a:spcPct val="100000"/>
              </a:lnSpc>
            </a:pPr>
            <a:r>
              <a:rPr lang="en-US" sz="3200" dirty="0">
                <a:latin typeface="Times New Roman" panose="02020603050405020304" pitchFamily="18" charset="0"/>
                <a:cs typeface="Times New Roman" panose="02020603050405020304" pitchFamily="18" charset="0"/>
              </a:rPr>
              <a:t>For example, somebody may say that "the window is open". The utterance here might be directive as the speaker wants the window to get closed. In that case, the constative utterance is classified as implicit performative for the performative verb is not clear. </a:t>
            </a:r>
          </a:p>
          <a:p>
            <a:pPr marL="0" indent="0" algn="just">
              <a:lnSpc>
                <a:spcPct val="100000"/>
              </a:lnSpc>
              <a:buNone/>
            </a:pPr>
            <a:r>
              <a:rPr lang="en-US" sz="3200" dirty="0">
                <a:latin typeface="Times New Roman" panose="02020603050405020304" pitchFamily="18" charset="0"/>
                <a:cs typeface="Times New Roman" panose="02020603050405020304" pitchFamily="18" charset="0"/>
              </a:rPr>
              <a:t>Performative verb:</a:t>
            </a:r>
          </a:p>
          <a:p>
            <a:pPr fontAlgn="base"/>
            <a:r>
              <a:rPr lang="en-US" sz="3200" dirty="0">
                <a:latin typeface="Times New Roman" panose="02020603050405020304" pitchFamily="18" charset="0"/>
                <a:cs typeface="Times New Roman" panose="02020603050405020304" pitchFamily="18" charset="0"/>
              </a:rPr>
              <a:t>Convey information	- I state that lost my file. </a:t>
            </a:r>
            <a:endParaRPr lang="en-IN"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Request information	-  I ask  who ate my sandwich?</a:t>
            </a:r>
            <a:endParaRPr lang="en-IN"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Give orders		-  I order you to close the door!!!</a:t>
            </a:r>
            <a:endParaRPr lang="en-IN"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Make requests 		-  I request that you scratch my back.</a:t>
            </a:r>
            <a:endParaRPr lang="en-IN"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Make threats 		- I threaten you that if you  do it again, I  will beat you.</a:t>
            </a:r>
            <a:endParaRPr lang="en-IN" sz="32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B299C1F0-A779-4DE6-8EBB-48537FF58BC2}"/>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2F9106F8-32FD-4E19-B8CA-5A262E1C10DD}"/>
              </a:ext>
            </a:extLst>
          </p:cNvPr>
          <p:cNvSpPr>
            <a:spLocks noGrp="1"/>
          </p:cNvSpPr>
          <p:nvPr>
            <p:ph type="sldNum" sz="quarter" idx="12"/>
          </p:nvPr>
        </p:nvSpPr>
        <p:spPr/>
        <p:txBody>
          <a:bodyPr/>
          <a:lstStyle/>
          <a:p>
            <a:fld id="{EEC20904-64F3-4254-9857-B148700B1D60}" type="slidenum">
              <a:rPr lang="en-IN" smtClean="0"/>
              <a:t>177</a:t>
            </a:fld>
            <a:endParaRPr lang="en-IN"/>
          </a:p>
        </p:txBody>
      </p:sp>
    </p:spTree>
    <p:extLst>
      <p:ext uri="{BB962C8B-B14F-4D97-AF65-F5344CB8AC3E}">
        <p14:creationId xmlns:p14="http://schemas.microsoft.com/office/powerpoint/2010/main" val="1089272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6760F-A0EB-4944-9F9F-6CB563A6D5D1}"/>
              </a:ext>
            </a:extLst>
          </p:cNvPr>
          <p:cNvSpPr>
            <a:spLocks noGrp="1"/>
          </p:cNvSpPr>
          <p:nvPr>
            <p:ph idx="1"/>
          </p:nvPr>
        </p:nvSpPr>
        <p:spPr>
          <a:xfrm>
            <a:off x="0" y="0"/>
            <a:ext cx="12192000" cy="6858000"/>
          </a:xfrm>
        </p:spPr>
        <p:txBody>
          <a:bodyPr>
            <a:normAutofit lnSpcReduction="10000"/>
          </a:bodyPr>
          <a:lstStyle/>
          <a:p>
            <a:pPr algn="just">
              <a:lnSpc>
                <a:spcPct val="100000"/>
              </a:lnSpc>
            </a:pPr>
            <a:r>
              <a:rPr lang="en-US" sz="2800" dirty="0">
                <a:latin typeface="Times New Roman" panose="02020603050405020304" pitchFamily="18" charset="0"/>
                <a:cs typeface="Times New Roman" panose="02020603050405020304" pitchFamily="18" charset="0"/>
              </a:rPr>
              <a:t>From those examples, it is found that the distinction between constatives and performatives is not that clear. They might be overlapped. Thus, Austin shifts to another classification, as he differentiates between locutionary, illocutionary, and perlocutionary actions (Lyons 730</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pPr algn="just">
              <a:lnSpc>
                <a:spcPct val="100000"/>
              </a:lnSpc>
            </a:pPr>
            <a:r>
              <a:rPr lang="en-US" sz="2800" dirty="0">
                <a:latin typeface="Times New Roman" panose="02020603050405020304" pitchFamily="18" charset="0"/>
                <a:cs typeface="Times New Roman" panose="02020603050405020304" pitchFamily="18" charset="0"/>
              </a:rPr>
              <a:t>Locution is any act of saying something meaningful. </a:t>
            </a:r>
          </a:p>
          <a:p>
            <a:pPr marL="0" indent="0" algn="just">
              <a:lnSpc>
                <a:spcPct val="100000"/>
              </a:lnSpc>
              <a:buNone/>
            </a:pPr>
            <a:endParaRPr lang="en-US" sz="2800" dirty="0">
              <a:latin typeface="Times New Roman" panose="02020603050405020304" pitchFamily="18" charset="0"/>
              <a:cs typeface="Times New Roman" panose="02020603050405020304" pitchFamily="18" charset="0"/>
            </a:endParaRPr>
          </a:p>
          <a:p>
            <a:pPr algn="just"/>
            <a:r>
              <a:rPr lang="en-US" altLang="en-US" sz="2800" dirty="0">
                <a:latin typeface="Times New Roman" panose="02020603050405020304" pitchFamily="18" charset="0"/>
                <a:cs typeface="Times New Roman" panose="02020603050405020304" pitchFamily="18" charset="0"/>
              </a:rPr>
              <a:t>The act in which a speaker specifies or has some purpose of his utterance e.g. his purpose is to threaten somebody, to warn someone, influence somebody, nominate somebody is called </a:t>
            </a:r>
            <a:r>
              <a:rPr lang="en-US" altLang="en-US" sz="2800" b="1" dirty="0">
                <a:latin typeface="Times New Roman" panose="02020603050405020304" pitchFamily="18" charset="0"/>
                <a:cs typeface="Times New Roman" panose="02020603050405020304" pitchFamily="18" charset="0"/>
              </a:rPr>
              <a:t>ILLOCUTION.</a:t>
            </a:r>
          </a:p>
          <a:p>
            <a:pPr algn="just"/>
            <a:endParaRPr lang="en-US" altLang="en-US" sz="2800" b="1" dirty="0">
              <a:latin typeface="Times New Roman" panose="02020603050405020304" pitchFamily="18" charset="0"/>
              <a:cs typeface="Times New Roman" panose="02020603050405020304" pitchFamily="18" charset="0"/>
            </a:endParaRPr>
          </a:p>
          <a:p>
            <a:pPr algn="just"/>
            <a:r>
              <a:rPr lang="en-US" altLang="en-US" sz="2800" dirty="0">
                <a:latin typeface="Times New Roman" panose="02020603050405020304" pitchFamily="18" charset="0"/>
                <a:cs typeface="Times New Roman" panose="02020603050405020304" pitchFamily="18" charset="0"/>
              </a:rPr>
              <a:t>The final effect an act of speaking uses on a speaker is called </a:t>
            </a:r>
            <a:r>
              <a:rPr lang="en-US" altLang="en-US" sz="2800" b="1" dirty="0">
                <a:latin typeface="Times New Roman" panose="02020603050405020304" pitchFamily="18" charset="0"/>
                <a:cs typeface="Times New Roman" panose="02020603050405020304" pitchFamily="18" charset="0"/>
              </a:rPr>
              <a:t>PERLOCUTION</a:t>
            </a:r>
            <a:r>
              <a:rPr lang="en-US" altLang="en-US" sz="2800" dirty="0">
                <a:latin typeface="Times New Roman" panose="02020603050405020304" pitchFamily="18" charset="0"/>
                <a:cs typeface="Times New Roman" panose="02020603050405020304" pitchFamily="18" charset="0"/>
              </a:rPr>
              <a:t>. </a:t>
            </a:r>
          </a:p>
          <a:p>
            <a:pPr algn="just">
              <a:lnSpc>
                <a:spcPct val="100000"/>
              </a:lnSpc>
            </a:pPr>
            <a:endParaRPr lang="en-US" sz="2800" dirty="0">
              <a:latin typeface="Times New Roman" panose="02020603050405020304" pitchFamily="18" charset="0"/>
              <a:cs typeface="Times New Roman" panose="02020603050405020304" pitchFamily="18" charset="0"/>
            </a:endParaRPr>
          </a:p>
          <a:p>
            <a:pPr algn="just">
              <a:lnSpc>
                <a:spcPct val="100000"/>
              </a:lnSpc>
            </a:pPr>
            <a:r>
              <a:rPr lang="en-US" sz="2800" dirty="0">
                <a:latin typeface="Times New Roman" panose="02020603050405020304" pitchFamily="18" charset="0"/>
                <a:cs typeface="Times New Roman" panose="02020603050405020304" pitchFamily="18" charset="0"/>
              </a:rPr>
              <a:t>A constative utterances is something which describes or denotes the situation, in relation with the fact of true or false.</a:t>
            </a:r>
          </a:p>
          <a:p>
            <a:endParaRPr lang="en-IN" dirty="0"/>
          </a:p>
        </p:txBody>
      </p:sp>
      <p:sp>
        <p:nvSpPr>
          <p:cNvPr id="4" name="Footer Placeholder 3">
            <a:extLst>
              <a:ext uri="{FF2B5EF4-FFF2-40B4-BE49-F238E27FC236}">
                <a16:creationId xmlns:a16="http://schemas.microsoft.com/office/drawing/2014/main" id="{E4AB6122-08A3-45DA-ABF4-AE170F2E1174}"/>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DE4CF48-F4BC-4CA3-9394-F7DF4A24A2FA}"/>
              </a:ext>
            </a:extLst>
          </p:cNvPr>
          <p:cNvSpPr>
            <a:spLocks noGrp="1"/>
          </p:cNvSpPr>
          <p:nvPr>
            <p:ph type="sldNum" sz="quarter" idx="12"/>
          </p:nvPr>
        </p:nvSpPr>
        <p:spPr/>
        <p:txBody>
          <a:bodyPr/>
          <a:lstStyle/>
          <a:p>
            <a:fld id="{EEC20904-64F3-4254-9857-B148700B1D60}" type="slidenum">
              <a:rPr lang="en-IN" smtClean="0"/>
              <a:t>178</a:t>
            </a:fld>
            <a:endParaRPr lang="en-IN"/>
          </a:p>
        </p:txBody>
      </p:sp>
    </p:spTree>
    <p:extLst>
      <p:ext uri="{BB962C8B-B14F-4D97-AF65-F5344CB8AC3E}">
        <p14:creationId xmlns:p14="http://schemas.microsoft.com/office/powerpoint/2010/main" val="11599352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3FB3F-BE8B-40F7-983C-30C5FDBA1C8E}"/>
              </a:ext>
            </a:extLst>
          </p:cNvPr>
          <p:cNvSpPr>
            <a:spLocks noGrp="1"/>
          </p:cNvSpPr>
          <p:nvPr>
            <p:ph idx="1"/>
          </p:nvPr>
        </p:nvSpPr>
        <p:spPr>
          <a:xfrm>
            <a:off x="0" y="0"/>
            <a:ext cx="12192000" cy="6858000"/>
          </a:xfrm>
        </p:spPr>
        <p:txBody>
          <a:bodyPr/>
          <a:lstStyle/>
          <a:p>
            <a:pPr marL="0" indent="0" algn="just">
              <a:lnSpc>
                <a:spcPct val="150000"/>
              </a:lnSpc>
              <a:buNone/>
            </a:pPr>
            <a:r>
              <a:rPr lang="en-US" sz="3200" b="1" dirty="0">
                <a:latin typeface="Times New Roman" panose="02020603050405020304" pitchFamily="18" charset="0"/>
                <a:cs typeface="Times New Roman" panose="02020603050405020304" pitchFamily="18" charset="0"/>
              </a:rPr>
              <a:t>Performatives</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As Austin defines it, Performatives are those sentences that denote an action. When the speaker wants his listener or reader to perform an action, he just uses certain words in a certain context that direct the other party to perform that intended action (Huang 95). In that case, Austin uses the expression "felicity conditions". These are the set of rules under which an utterance would be governed as performative. These conditions are:</a:t>
            </a:r>
          </a:p>
          <a:p>
            <a:endParaRPr lang="en-IN" dirty="0"/>
          </a:p>
        </p:txBody>
      </p:sp>
      <p:sp>
        <p:nvSpPr>
          <p:cNvPr id="4" name="Footer Placeholder 3">
            <a:extLst>
              <a:ext uri="{FF2B5EF4-FFF2-40B4-BE49-F238E27FC236}">
                <a16:creationId xmlns:a16="http://schemas.microsoft.com/office/drawing/2014/main" id="{932C7F79-0348-4AD9-B325-59030D8E743A}"/>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EBAAD8A-088A-4DB0-BA48-29A080C55AC1}"/>
              </a:ext>
            </a:extLst>
          </p:cNvPr>
          <p:cNvSpPr>
            <a:spLocks noGrp="1"/>
          </p:cNvSpPr>
          <p:nvPr>
            <p:ph type="sldNum" sz="quarter" idx="12"/>
          </p:nvPr>
        </p:nvSpPr>
        <p:spPr/>
        <p:txBody>
          <a:bodyPr/>
          <a:lstStyle/>
          <a:p>
            <a:fld id="{EEC20904-64F3-4254-9857-B148700B1D60}" type="slidenum">
              <a:rPr lang="en-IN" smtClean="0"/>
              <a:t>179</a:t>
            </a:fld>
            <a:endParaRPr lang="en-IN"/>
          </a:p>
        </p:txBody>
      </p:sp>
    </p:spTree>
    <p:extLst>
      <p:ext uri="{BB962C8B-B14F-4D97-AF65-F5344CB8AC3E}">
        <p14:creationId xmlns:p14="http://schemas.microsoft.com/office/powerpoint/2010/main" val="310967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9655B-0572-43E8-A3AC-216A9D1B1280}"/>
              </a:ext>
            </a:extLst>
          </p:cNvPr>
          <p:cNvSpPr>
            <a:spLocks noGrp="1"/>
          </p:cNvSpPr>
          <p:nvPr>
            <p:ph idx="1"/>
          </p:nvPr>
        </p:nvSpPr>
        <p:spPr>
          <a:xfrm>
            <a:off x="0" y="109182"/>
            <a:ext cx="12192000" cy="6748818"/>
          </a:xfrm>
        </p:spPr>
        <p:txBody>
          <a:bodyPr>
            <a:normAutofit/>
          </a:bodyPr>
          <a:lstStyle/>
          <a:p>
            <a:pPr algn="just"/>
            <a:r>
              <a:rPr lang="en-US" sz="2800" dirty="0">
                <a:latin typeface="Bookman Old Style" panose="02050604050505020204" pitchFamily="18" charset="0"/>
              </a:rPr>
              <a:t>Tamils have strong attachment to the Tamil language, which is often respected in literature as "</a:t>
            </a:r>
            <a:r>
              <a:rPr lang="en-US" sz="2800" i="1" dirty="0" err="1">
                <a:latin typeface="Bookman Old Style" panose="02050604050505020204" pitchFamily="18" charset="0"/>
              </a:rPr>
              <a:t>Tamil̲an̲n̲ai</a:t>
            </a:r>
            <a:r>
              <a:rPr lang="en-US" sz="2800" dirty="0">
                <a:latin typeface="Bookman Old Style" panose="02050604050505020204" pitchFamily="18" charset="0"/>
              </a:rPr>
              <a:t>", "the Tamil mother". It has historically been, and to large extent still is, central to the Tamil identity. Like the other languages of South India, it is a Dravidian language, unrelated to the Indo-European languages of northern India. The Tamil language preserves many features of Proto-Dravidian, though modern-day spoken Tamil in Tamil Nadu freely uses loanwords from Sanskrit and English and vice versa. Tamil literature is of considerable antiquity, and is </a:t>
            </a:r>
            <a:r>
              <a:rPr lang="en-US" sz="2800" dirty="0" err="1">
                <a:latin typeface="Bookman Old Style" panose="02050604050505020204" pitchFamily="18" charset="0"/>
              </a:rPr>
              <a:t>recognised</a:t>
            </a:r>
            <a:r>
              <a:rPr lang="en-US" sz="2800" dirty="0">
                <a:latin typeface="Bookman Old Style" panose="02050604050505020204" pitchFamily="18" charset="0"/>
              </a:rPr>
              <a:t> as a classical language by the government of India. Classical Tamil literature, which ranges from lyric poetry to works on poetics and ethical philosophy, is remarkably different from contemporary and later literature in other Indian languages, and represents the oldest body of secular literature in South-east Asia</a:t>
            </a:r>
            <a:endParaRPr lang="en-IN" sz="2800" dirty="0">
              <a:latin typeface="Bookman Old Style" panose="02050604050505020204" pitchFamily="18" charset="0"/>
            </a:endParaRPr>
          </a:p>
        </p:txBody>
      </p:sp>
      <p:sp>
        <p:nvSpPr>
          <p:cNvPr id="11" name="Footer Placeholder 10">
            <a:extLst>
              <a:ext uri="{FF2B5EF4-FFF2-40B4-BE49-F238E27FC236}">
                <a16:creationId xmlns:a16="http://schemas.microsoft.com/office/drawing/2014/main" id="{25E59189-6A0A-4915-B911-5EFF65E4B72B}"/>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E9D9BA23-FA50-4D75-9998-19CDF1E785AC}"/>
              </a:ext>
            </a:extLst>
          </p:cNvPr>
          <p:cNvSpPr>
            <a:spLocks noGrp="1"/>
          </p:cNvSpPr>
          <p:nvPr>
            <p:ph type="sldNum" sz="quarter" idx="12"/>
          </p:nvPr>
        </p:nvSpPr>
        <p:spPr/>
        <p:txBody>
          <a:bodyPr/>
          <a:lstStyle/>
          <a:p>
            <a:fld id="{EEC20904-64F3-4254-9857-B148700B1D60}" type="slidenum">
              <a:rPr lang="en-IN" smtClean="0"/>
              <a:t>18</a:t>
            </a:fld>
            <a:endParaRPr lang="en-IN"/>
          </a:p>
        </p:txBody>
      </p:sp>
    </p:spTree>
    <p:extLst>
      <p:ext uri="{BB962C8B-B14F-4D97-AF65-F5344CB8AC3E}">
        <p14:creationId xmlns:p14="http://schemas.microsoft.com/office/powerpoint/2010/main" val="17480837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9A10D-2D44-4117-8084-B91307CB1F22}"/>
              </a:ext>
            </a:extLst>
          </p:cNvPr>
          <p:cNvSpPr>
            <a:spLocks noGrp="1"/>
          </p:cNvSpPr>
          <p:nvPr>
            <p:ph idx="1"/>
          </p:nvPr>
        </p:nvSpPr>
        <p:spPr>
          <a:xfrm>
            <a:off x="0" y="0"/>
            <a:ext cx="12192000" cy="6858000"/>
          </a:xfrm>
        </p:spPr>
        <p:txBody>
          <a:bodyPr/>
          <a:lstStyle/>
          <a:p>
            <a:pPr algn="just"/>
            <a:r>
              <a:rPr lang="en-US" sz="3200" dirty="0">
                <a:latin typeface="Times New Roman" panose="02020603050405020304" pitchFamily="18" charset="0"/>
                <a:cs typeface="Times New Roman" panose="02020603050405020304" pitchFamily="18" charset="0"/>
              </a:rPr>
              <a:t>Those performatives should be based upon convention.</a:t>
            </a:r>
          </a:p>
          <a:p>
            <a:pPr algn="just"/>
            <a:r>
              <a:rPr lang="en-US" sz="3200" dirty="0">
                <a:latin typeface="Times New Roman" panose="02020603050405020304" pitchFamily="18" charset="0"/>
                <a:cs typeface="Times New Roman" panose="02020603050405020304" pitchFamily="18" charset="0"/>
              </a:rPr>
              <a:t>* The speaker should have the authority to perform that action.</a:t>
            </a:r>
          </a:p>
          <a:p>
            <a:pPr algn="just"/>
            <a:r>
              <a:rPr lang="en-US" sz="3200" dirty="0">
                <a:latin typeface="Times New Roman" panose="02020603050405020304" pitchFamily="18" charset="0"/>
                <a:cs typeface="Times New Roman" panose="02020603050405020304" pitchFamily="18" charset="0"/>
              </a:rPr>
              <a:t>* The intention should be understood by the hearer.</a:t>
            </a:r>
          </a:p>
          <a:p>
            <a:pPr algn="just"/>
            <a:r>
              <a:rPr lang="en-US" sz="3200" dirty="0">
                <a:latin typeface="Times New Roman" panose="02020603050405020304" pitchFamily="18" charset="0"/>
                <a:cs typeface="Times New Roman" panose="02020603050405020304" pitchFamily="18" charset="0"/>
              </a:rPr>
              <a:t>* "The procedure must be executed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correctly and (ii) completely."</a:t>
            </a:r>
          </a:p>
          <a:p>
            <a:pPr algn="just"/>
            <a:r>
              <a:rPr lang="en-US" sz="3200" dirty="0">
                <a:latin typeface="Times New Roman" panose="02020603050405020304" pitchFamily="18" charset="0"/>
                <a:cs typeface="Times New Roman" panose="02020603050405020304" pitchFamily="18" charset="0"/>
              </a:rPr>
              <a:t>*The utterance should reveal clearly its consequences.</a:t>
            </a:r>
          </a:p>
          <a:p>
            <a:pPr algn="just"/>
            <a:r>
              <a:rPr lang="en-US" sz="3200" dirty="0">
                <a:latin typeface="Times New Roman" panose="02020603050405020304" pitchFamily="18" charset="0"/>
                <a:cs typeface="Times New Roman" panose="02020603050405020304" pitchFamily="18" charset="0"/>
              </a:rPr>
              <a:t>He says also that if any of those conditions is not applied, then the performatives would be infelicitous (Huang 99).</a:t>
            </a:r>
          </a:p>
          <a:p>
            <a:endParaRPr lang="en-IN" dirty="0"/>
          </a:p>
        </p:txBody>
      </p:sp>
      <p:sp>
        <p:nvSpPr>
          <p:cNvPr id="4" name="Footer Placeholder 3">
            <a:extLst>
              <a:ext uri="{FF2B5EF4-FFF2-40B4-BE49-F238E27FC236}">
                <a16:creationId xmlns:a16="http://schemas.microsoft.com/office/drawing/2014/main" id="{53B3CD5C-45C9-4C05-B1F7-A963FF21B56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DB9AF79-5D7F-439E-9C42-0DA1FCCE6458}"/>
              </a:ext>
            </a:extLst>
          </p:cNvPr>
          <p:cNvSpPr>
            <a:spLocks noGrp="1"/>
          </p:cNvSpPr>
          <p:nvPr>
            <p:ph type="sldNum" sz="quarter" idx="12"/>
          </p:nvPr>
        </p:nvSpPr>
        <p:spPr/>
        <p:txBody>
          <a:bodyPr/>
          <a:lstStyle/>
          <a:p>
            <a:fld id="{EEC20904-64F3-4254-9857-B148700B1D60}" type="slidenum">
              <a:rPr lang="en-IN" smtClean="0"/>
              <a:t>180</a:t>
            </a:fld>
            <a:endParaRPr lang="en-IN"/>
          </a:p>
        </p:txBody>
      </p:sp>
    </p:spTree>
    <p:extLst>
      <p:ext uri="{BB962C8B-B14F-4D97-AF65-F5344CB8AC3E}">
        <p14:creationId xmlns:p14="http://schemas.microsoft.com/office/powerpoint/2010/main" val="20715169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46A3-FFFE-49E6-BBDC-3BF8D54688B4}"/>
              </a:ext>
            </a:extLst>
          </p:cNvPr>
          <p:cNvSpPr>
            <a:spLocks noGrp="1"/>
          </p:cNvSpPr>
          <p:nvPr>
            <p:ph type="title"/>
          </p:nvPr>
        </p:nvSpPr>
        <p:spPr>
          <a:xfrm>
            <a:off x="874220" y="47270"/>
            <a:ext cx="9404723" cy="1016146"/>
          </a:xfrm>
        </p:spPr>
        <p:txBody>
          <a:bodyPr/>
          <a:lstStyle/>
          <a:p>
            <a:pPr algn="ctr"/>
            <a:r>
              <a:rPr lang="en-US" b="1" dirty="0"/>
              <a:t>Explicit performatives</a:t>
            </a:r>
            <a:endParaRPr lang="en-IN" dirty="0"/>
          </a:p>
        </p:txBody>
      </p:sp>
      <p:sp>
        <p:nvSpPr>
          <p:cNvPr id="3" name="Content Placeholder 2">
            <a:extLst>
              <a:ext uri="{FF2B5EF4-FFF2-40B4-BE49-F238E27FC236}">
                <a16:creationId xmlns:a16="http://schemas.microsoft.com/office/drawing/2014/main" id="{C2219B80-AC54-45E9-BFF4-94461C491E9E}"/>
              </a:ext>
            </a:extLst>
          </p:cNvPr>
          <p:cNvSpPr>
            <a:spLocks noGrp="1"/>
          </p:cNvSpPr>
          <p:nvPr>
            <p:ph idx="1"/>
          </p:nvPr>
        </p:nvSpPr>
        <p:spPr>
          <a:xfrm>
            <a:off x="156118" y="1063416"/>
            <a:ext cx="12035882" cy="5794584"/>
          </a:xfrm>
        </p:spPr>
        <p:txBody>
          <a:bodyPr>
            <a:normAutofit lnSpcReduction="10000"/>
          </a:bodyPr>
          <a:lstStyle/>
          <a:p>
            <a:pPr algn="just"/>
            <a:r>
              <a:rPr lang="en-US" dirty="0"/>
              <a:t> </a:t>
            </a:r>
            <a:r>
              <a:rPr lang="en-US" sz="3200" dirty="0">
                <a:latin typeface="Times New Roman" panose="02020603050405020304" pitchFamily="18" charset="0"/>
                <a:cs typeface="Times New Roman" panose="02020603050405020304" pitchFamily="18" charset="0"/>
              </a:rPr>
              <a:t>Performatives could be further classified into explicit and implicit. Explicit performatives usually contain a performative verb which is apparent to the other party. It bears a clear cut meaning. In the utterance; "I promise to study," there is a clear performative verb which is "promise".  The utterance in that case should be declarative. Its subject should be in the first person pronoun with an active, present simple verb. Yet, this rule has some exceptions as in "Passengers are requested to cross the railway line…." Here the subject of the utterance is plural, and the verb is in the passive mode, in spite of the fact that this is a performative utterance. In addition, these rules may be applied to constatives, as in "I promise to be there". Here, the speaker is just addressing himself (Lyons 728&amp;729).</a:t>
            </a:r>
          </a:p>
          <a:p>
            <a:endParaRPr lang="en-IN" dirty="0"/>
          </a:p>
        </p:txBody>
      </p:sp>
      <p:sp>
        <p:nvSpPr>
          <p:cNvPr id="4" name="Footer Placeholder 3">
            <a:extLst>
              <a:ext uri="{FF2B5EF4-FFF2-40B4-BE49-F238E27FC236}">
                <a16:creationId xmlns:a16="http://schemas.microsoft.com/office/drawing/2014/main" id="{A7B45C21-1E57-4575-A3FA-D777D7DA5F9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B9F3C7A-6E3B-40CE-AC9A-CBA3BF8D33BA}"/>
              </a:ext>
            </a:extLst>
          </p:cNvPr>
          <p:cNvSpPr>
            <a:spLocks noGrp="1"/>
          </p:cNvSpPr>
          <p:nvPr>
            <p:ph type="sldNum" sz="quarter" idx="12"/>
          </p:nvPr>
        </p:nvSpPr>
        <p:spPr/>
        <p:txBody>
          <a:bodyPr/>
          <a:lstStyle/>
          <a:p>
            <a:fld id="{EEC20904-64F3-4254-9857-B148700B1D60}" type="slidenum">
              <a:rPr lang="en-IN" smtClean="0"/>
              <a:t>181</a:t>
            </a:fld>
            <a:endParaRPr lang="en-IN"/>
          </a:p>
        </p:txBody>
      </p:sp>
    </p:spTree>
    <p:extLst>
      <p:ext uri="{BB962C8B-B14F-4D97-AF65-F5344CB8AC3E}">
        <p14:creationId xmlns:p14="http://schemas.microsoft.com/office/powerpoint/2010/main" val="297002532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A8AD-AB67-4393-9607-1783B8FC8DA0}"/>
              </a:ext>
            </a:extLst>
          </p:cNvPr>
          <p:cNvSpPr>
            <a:spLocks noGrp="1"/>
          </p:cNvSpPr>
          <p:nvPr>
            <p:ph type="title"/>
          </p:nvPr>
        </p:nvSpPr>
        <p:spPr>
          <a:xfrm>
            <a:off x="874220" y="0"/>
            <a:ext cx="9404723" cy="1063416"/>
          </a:xfrm>
        </p:spPr>
        <p:txBody>
          <a:bodyPr/>
          <a:lstStyle/>
          <a:p>
            <a:pPr algn="ctr"/>
            <a:r>
              <a:rPr lang="en-US" b="1" dirty="0"/>
              <a:t>ii. Constatives</a:t>
            </a:r>
            <a:endParaRPr lang="en-IN" dirty="0"/>
          </a:p>
        </p:txBody>
      </p:sp>
      <p:sp>
        <p:nvSpPr>
          <p:cNvPr id="3" name="Content Placeholder 2">
            <a:extLst>
              <a:ext uri="{FF2B5EF4-FFF2-40B4-BE49-F238E27FC236}">
                <a16:creationId xmlns:a16="http://schemas.microsoft.com/office/drawing/2014/main" id="{5D8C9DBD-3876-4A74-979A-2FBF0A693E09}"/>
              </a:ext>
            </a:extLst>
          </p:cNvPr>
          <p:cNvSpPr>
            <a:spLocks noGrp="1"/>
          </p:cNvSpPr>
          <p:nvPr>
            <p:ph idx="1"/>
          </p:nvPr>
        </p:nvSpPr>
        <p:spPr>
          <a:xfrm>
            <a:off x="0" y="1063416"/>
            <a:ext cx="12192000" cy="5794584"/>
          </a:xfrm>
        </p:spPr>
        <p:txBody>
          <a:bodyPr/>
          <a:lstStyle/>
          <a:p>
            <a:pPr algn="just"/>
            <a:r>
              <a:rPr lang="en-US" sz="2800" dirty="0">
                <a:latin typeface="Times New Roman" panose="02020603050405020304" pitchFamily="18" charset="0"/>
                <a:cs typeface="Times New Roman" panose="02020603050405020304" pitchFamily="18" charset="0"/>
              </a:rPr>
              <a:t>These are certain utterances which do not denote an action. The do not contain a performative verb that would direct the other party to perform an action. As Austin says, these constatives are used only in descriptions and assertions (HUANG 95). It is supposed that the proposed felicity conditions could not be applied to constatives. However, Austin realized that constatives might be performatives. For example, somebody may say that "the window is open". The utterance here might be directive as the interlocutor wants the window to get closed. In that case, the constative utterance is classified as implicit performative for the performative verb is not clear. From those examples, it is found that the distinction between constatives and performatives is not that clear. They might be overlapped. Thus, Austin shifts to another classification, as he differentiates between locutionary, illocutionary, and perlocutionary actions (Lyons 730</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endParaRPr lang="en-IN" dirty="0"/>
          </a:p>
        </p:txBody>
      </p:sp>
      <p:sp>
        <p:nvSpPr>
          <p:cNvPr id="4" name="Footer Placeholder 3">
            <a:extLst>
              <a:ext uri="{FF2B5EF4-FFF2-40B4-BE49-F238E27FC236}">
                <a16:creationId xmlns:a16="http://schemas.microsoft.com/office/drawing/2014/main" id="{CF3B0B39-6AD4-4139-9905-30FE6E136FB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DA1183D2-8943-472E-9E04-2551A4C4C64D}"/>
              </a:ext>
            </a:extLst>
          </p:cNvPr>
          <p:cNvSpPr>
            <a:spLocks noGrp="1"/>
          </p:cNvSpPr>
          <p:nvPr>
            <p:ph type="sldNum" sz="quarter" idx="12"/>
          </p:nvPr>
        </p:nvSpPr>
        <p:spPr/>
        <p:txBody>
          <a:bodyPr/>
          <a:lstStyle/>
          <a:p>
            <a:fld id="{EEC20904-64F3-4254-9857-B148700B1D60}" type="slidenum">
              <a:rPr lang="en-IN" smtClean="0"/>
              <a:t>182</a:t>
            </a:fld>
            <a:endParaRPr lang="en-IN"/>
          </a:p>
        </p:txBody>
      </p:sp>
    </p:spTree>
    <p:extLst>
      <p:ext uri="{BB962C8B-B14F-4D97-AF65-F5344CB8AC3E}">
        <p14:creationId xmlns:p14="http://schemas.microsoft.com/office/powerpoint/2010/main" val="17677526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CC2FA-AA4D-4EE8-BF74-9CCB2747CDBA}"/>
              </a:ext>
            </a:extLst>
          </p:cNvPr>
          <p:cNvSpPr>
            <a:spLocks noGrp="1"/>
          </p:cNvSpPr>
          <p:nvPr>
            <p:ph idx="1"/>
          </p:nvPr>
        </p:nvSpPr>
        <p:spPr>
          <a:xfrm>
            <a:off x="0" y="0"/>
            <a:ext cx="12192000" cy="6858000"/>
          </a:xfrm>
        </p:spPr>
        <p:txBody>
          <a:bodyPr>
            <a:normAutofit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The performative utterances is something which do not describes anything at all. The utterances in the sentences or in the part of sentences are normally considered as having a meaning of its own. The feelings, attitudes, emotions and thoughts of the person performing linguistic act are much of a principal unit here.</a:t>
            </a:r>
          </a:p>
          <a:p>
            <a:pPr algn="just">
              <a:lnSpc>
                <a:spcPct val="150000"/>
              </a:lnSpc>
            </a:pPr>
            <a:r>
              <a:rPr lang="en-US" sz="2800" b="1" dirty="0">
                <a:latin typeface="Times New Roman" panose="02020603050405020304" pitchFamily="18" charset="0"/>
                <a:cs typeface="Times New Roman" panose="02020603050405020304" pitchFamily="18" charset="0"/>
              </a:rPr>
              <a:t>Example:</a:t>
            </a:r>
            <a:r>
              <a:rPr lang="en-US" sz="2800" dirty="0">
                <a:latin typeface="Times New Roman" panose="02020603050405020304" pitchFamily="18" charset="0"/>
                <a:cs typeface="Times New Roman" panose="02020603050405020304" pitchFamily="18" charset="0"/>
              </a:rPr>
              <a:t> Bane and Sarah have been dating for the past four years. One fine evening Bane took Sarah to the most expensive restaurant in town. And he ordered the most expensive wine available in the restaurant. Then he moved closer to her and asked her that “ will you marry me?”. Sarah burst with pleasure and replied “I will”. Here the “I will” of Sarah express her feelings, attitudes and emotional towards the context. This utterances have its specific meaning only in relation to it specific context.</a:t>
            </a:r>
          </a:p>
          <a:p>
            <a:endParaRPr lang="en-IN" dirty="0"/>
          </a:p>
        </p:txBody>
      </p:sp>
      <p:sp>
        <p:nvSpPr>
          <p:cNvPr id="4" name="Footer Placeholder 3">
            <a:extLst>
              <a:ext uri="{FF2B5EF4-FFF2-40B4-BE49-F238E27FC236}">
                <a16:creationId xmlns:a16="http://schemas.microsoft.com/office/drawing/2014/main" id="{47B04714-9016-47FB-9D5B-AB152896CCC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CA59A25-1D07-41BB-A356-974F8BD62C7B}"/>
              </a:ext>
            </a:extLst>
          </p:cNvPr>
          <p:cNvSpPr>
            <a:spLocks noGrp="1"/>
          </p:cNvSpPr>
          <p:nvPr>
            <p:ph type="sldNum" sz="quarter" idx="12"/>
          </p:nvPr>
        </p:nvSpPr>
        <p:spPr/>
        <p:txBody>
          <a:bodyPr/>
          <a:lstStyle/>
          <a:p>
            <a:fld id="{EEC20904-64F3-4254-9857-B148700B1D60}" type="slidenum">
              <a:rPr lang="en-IN" smtClean="0"/>
              <a:t>183</a:t>
            </a:fld>
            <a:endParaRPr lang="en-IN"/>
          </a:p>
        </p:txBody>
      </p:sp>
    </p:spTree>
    <p:extLst>
      <p:ext uri="{BB962C8B-B14F-4D97-AF65-F5344CB8AC3E}">
        <p14:creationId xmlns:p14="http://schemas.microsoft.com/office/powerpoint/2010/main" val="284533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0EB84-8A3E-401A-9C7E-AFE498A9D0D3}"/>
              </a:ext>
            </a:extLst>
          </p:cNvPr>
          <p:cNvSpPr>
            <a:spLocks noGrp="1"/>
          </p:cNvSpPr>
          <p:nvPr>
            <p:ph idx="1"/>
          </p:nvPr>
        </p:nvSpPr>
        <p:spPr>
          <a:xfrm>
            <a:off x="0" y="0"/>
            <a:ext cx="12192000" cy="6858000"/>
          </a:xfrm>
        </p:spPr>
        <p:txBody>
          <a:bodyPr/>
          <a:lstStyle/>
          <a:p>
            <a:pPr algn="just">
              <a:lnSpc>
                <a:spcPct val="150000"/>
              </a:lnSpc>
            </a:pPr>
            <a:r>
              <a:rPr lang="en-IN" sz="3200" dirty="0">
                <a:latin typeface="Times New Roman" panose="02020603050405020304" pitchFamily="18" charset="0"/>
                <a:cs typeface="Times New Roman" panose="02020603050405020304" pitchFamily="18" charset="0"/>
              </a:rPr>
              <a:t>They also explain that face consists of two related wants: positive and negative face. Positive face is a person’s want to be appreciated and approved of by selected others, in terms of personality, desires, </a:t>
            </a:r>
            <a:r>
              <a:rPr lang="en-IN" sz="3200" dirty="0" err="1">
                <a:latin typeface="Times New Roman" panose="02020603050405020304" pitchFamily="18" charset="0"/>
                <a:cs typeface="Times New Roman" panose="02020603050405020304" pitchFamily="18" charset="0"/>
              </a:rPr>
              <a:t>behavior</a:t>
            </a:r>
            <a:r>
              <a:rPr lang="en-IN" sz="3200" dirty="0">
                <a:latin typeface="Times New Roman" panose="02020603050405020304" pitchFamily="18" charset="0"/>
                <a:cs typeface="Times New Roman" panose="02020603050405020304" pitchFamily="18" charset="0"/>
              </a:rPr>
              <a:t>, values, and so on. In another side, negative face is a person’s want to be unimpeded by others, the desire to be free to act as she or he chooses and not to be imposed upon. </a:t>
            </a:r>
          </a:p>
          <a:p>
            <a:pPr algn="just">
              <a:lnSpc>
                <a:spcPct val="150000"/>
              </a:lnSpc>
            </a:pPr>
            <a:r>
              <a:rPr lang="en-IN" sz="3200" dirty="0">
                <a:latin typeface="Times New Roman" panose="02020603050405020304" pitchFamily="18" charset="0"/>
                <a:cs typeface="Times New Roman" panose="02020603050405020304" pitchFamily="18" charset="0"/>
              </a:rPr>
              <a:t>To reduce acts which threaten face, Brown and Levinson propose strategies, known as face threatening acts (FTAs). </a:t>
            </a:r>
          </a:p>
          <a:p>
            <a:endParaRPr lang="en-IN" dirty="0"/>
          </a:p>
        </p:txBody>
      </p:sp>
      <p:sp>
        <p:nvSpPr>
          <p:cNvPr id="4" name="Footer Placeholder 3">
            <a:extLst>
              <a:ext uri="{FF2B5EF4-FFF2-40B4-BE49-F238E27FC236}">
                <a16:creationId xmlns:a16="http://schemas.microsoft.com/office/drawing/2014/main" id="{297D8A17-05B7-4BEE-B636-CB5299AF5A5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7AB1B07-3808-4DAA-9E3B-502CD47E29F0}"/>
              </a:ext>
            </a:extLst>
          </p:cNvPr>
          <p:cNvSpPr>
            <a:spLocks noGrp="1"/>
          </p:cNvSpPr>
          <p:nvPr>
            <p:ph type="sldNum" sz="quarter" idx="12"/>
          </p:nvPr>
        </p:nvSpPr>
        <p:spPr/>
        <p:txBody>
          <a:bodyPr/>
          <a:lstStyle/>
          <a:p>
            <a:fld id="{EEC20904-64F3-4254-9857-B148700B1D60}" type="slidenum">
              <a:rPr lang="en-IN" smtClean="0"/>
              <a:t>184</a:t>
            </a:fld>
            <a:endParaRPr lang="en-IN"/>
          </a:p>
        </p:txBody>
      </p:sp>
    </p:spTree>
    <p:extLst>
      <p:ext uri="{BB962C8B-B14F-4D97-AF65-F5344CB8AC3E}">
        <p14:creationId xmlns:p14="http://schemas.microsoft.com/office/powerpoint/2010/main" val="28434759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B94BAA-BB19-4F95-9C8F-34291C25B2DF}"/>
              </a:ext>
            </a:extLst>
          </p:cNvPr>
          <p:cNvSpPr>
            <a:spLocks noGrp="1"/>
          </p:cNvSpPr>
          <p:nvPr>
            <p:ph idx="1"/>
          </p:nvPr>
        </p:nvSpPr>
        <p:spPr>
          <a:xfrm>
            <a:off x="0" y="0"/>
            <a:ext cx="12192000" cy="6858000"/>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face-threatening act</a:t>
            </a:r>
            <a:r>
              <a:rPr lang="en-US" sz="2800" dirty="0">
                <a:latin typeface="Times New Roman" panose="02020603050405020304" pitchFamily="18" charset="0"/>
                <a:cs typeface="Times New Roman" panose="02020603050405020304" pitchFamily="18" charset="0"/>
              </a:rPr>
              <a:t> (FTA) is an act which challenges the face wants of an interlocutor. According to Brown and Levinson (1987 [1978]), </a:t>
            </a:r>
            <a:r>
              <a:rPr lang="en-US" sz="2800" b="1" dirty="0">
                <a:latin typeface="Times New Roman" panose="02020603050405020304" pitchFamily="18" charset="0"/>
                <a:cs typeface="Times New Roman" panose="02020603050405020304" pitchFamily="18" charset="0"/>
              </a:rPr>
              <a:t>face-threatening acts</a:t>
            </a:r>
            <a:r>
              <a:rPr lang="en-US" sz="2800" dirty="0">
                <a:latin typeface="Times New Roman" panose="02020603050405020304" pitchFamily="18" charset="0"/>
                <a:cs typeface="Times New Roman" panose="02020603050405020304" pitchFamily="18" charset="0"/>
              </a:rPr>
              <a:t> may threaten either the speaker's face or the hearer's face, and they may threaten either positive face or negative face.</a:t>
            </a:r>
          </a:p>
          <a:p>
            <a:pPr marL="0" indent="0" algn="just">
              <a:lnSpc>
                <a:spcPct val="150000"/>
              </a:lnSpc>
              <a:buNone/>
            </a:pPr>
            <a:r>
              <a:rPr lang="en-IN" sz="2800" b="1" dirty="0">
                <a:latin typeface="Times New Roman" panose="02020603050405020304" pitchFamily="18" charset="0"/>
                <a:cs typeface="Times New Roman" panose="02020603050405020304" pitchFamily="18" charset="0"/>
              </a:rPr>
              <a:t>Types of FTAs</a:t>
            </a:r>
          </a:p>
          <a:p>
            <a:pPr marL="0" indent="0">
              <a:buNone/>
            </a:pPr>
            <a:r>
              <a:rPr lang="en-US" sz="2800" b="1" dirty="0">
                <a:latin typeface="Times New Roman" panose="02020603050405020304" pitchFamily="18" charset="0"/>
                <a:cs typeface="Times New Roman" panose="02020603050405020304" pitchFamily="18" charset="0"/>
              </a:rPr>
              <a:t>FTAs Threatening the Hearer’s Face</a:t>
            </a:r>
          </a:p>
          <a:p>
            <a:r>
              <a:rPr lang="en-US" sz="2800" b="1" dirty="0">
                <a:latin typeface="Times New Roman" panose="02020603050405020304" pitchFamily="18" charset="0"/>
                <a:cs typeface="Times New Roman" panose="02020603050405020304" pitchFamily="18" charset="0"/>
              </a:rPr>
              <a:t>Positive Face</a:t>
            </a:r>
          </a:p>
          <a:p>
            <a:pPr algn="just"/>
            <a:r>
              <a:rPr lang="en-US" sz="2800" dirty="0">
                <a:latin typeface="Times New Roman" panose="02020603050405020304" pitchFamily="18" charset="0"/>
                <a:cs typeface="Times New Roman" panose="02020603050405020304" pitchFamily="18" charset="0"/>
              </a:rPr>
              <a:t>FTAs threatening the hearer’s self-image include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expressions negatively evaluating the hearer’s positive face, e.g. disapproval, criticism, complaints, accusations, contradictions, disagreements etc., as well as (ii) expressions which show that the speaker does not care about H’s positive face, e.g. expressions of violent emotions, taboo topics, bad news, emotional topics, interruptions etc.</a:t>
            </a:r>
          </a:p>
          <a:p>
            <a:endParaRPr lang="en-IN" dirty="0"/>
          </a:p>
        </p:txBody>
      </p:sp>
      <p:sp>
        <p:nvSpPr>
          <p:cNvPr id="4" name="Footer Placeholder 3">
            <a:extLst>
              <a:ext uri="{FF2B5EF4-FFF2-40B4-BE49-F238E27FC236}">
                <a16:creationId xmlns:a16="http://schemas.microsoft.com/office/drawing/2014/main" id="{A784ABB3-2804-4659-915C-B14CD3F7AC3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A9A1E334-BCEA-4044-A61A-9D13CAFA7DEC}"/>
              </a:ext>
            </a:extLst>
          </p:cNvPr>
          <p:cNvSpPr>
            <a:spLocks noGrp="1"/>
          </p:cNvSpPr>
          <p:nvPr>
            <p:ph type="sldNum" sz="quarter" idx="12"/>
          </p:nvPr>
        </p:nvSpPr>
        <p:spPr/>
        <p:txBody>
          <a:bodyPr/>
          <a:lstStyle/>
          <a:p>
            <a:fld id="{EEC20904-64F3-4254-9857-B148700B1D60}" type="slidenum">
              <a:rPr lang="en-IN" smtClean="0"/>
              <a:t>185</a:t>
            </a:fld>
            <a:endParaRPr lang="en-IN"/>
          </a:p>
        </p:txBody>
      </p:sp>
    </p:spTree>
    <p:extLst>
      <p:ext uri="{BB962C8B-B14F-4D97-AF65-F5344CB8AC3E}">
        <p14:creationId xmlns:p14="http://schemas.microsoft.com/office/powerpoint/2010/main" val="38182350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E2B91-C8EB-4B65-BE3A-22F43E64DC08}"/>
              </a:ext>
            </a:extLst>
          </p:cNvPr>
          <p:cNvSpPr>
            <a:spLocks noGrp="1"/>
          </p:cNvSpPr>
          <p:nvPr>
            <p:ph idx="1"/>
          </p:nvPr>
        </p:nvSpPr>
        <p:spPr>
          <a:xfrm>
            <a:off x="0" y="0"/>
            <a:ext cx="12400156" cy="6858000"/>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Examples</a:t>
            </a:r>
          </a:p>
          <a:p>
            <a:pPr algn="just">
              <a:lnSpc>
                <a:spcPct val="150000"/>
              </a:lnSpc>
            </a:pPr>
            <a:r>
              <a:rPr lang="en-US" sz="2800" dirty="0">
                <a:latin typeface="Times New Roman" panose="02020603050405020304" pitchFamily="18" charset="0"/>
                <a:cs typeface="Times New Roman" panose="02020603050405020304" pitchFamily="18" charset="0"/>
              </a:rPr>
              <a:t>Criticism: “I think your report was not concise enough.” -&gt; The hearer’s positive face is threatened because s/he is blamed for having done </a:t>
            </a:r>
            <a:r>
              <a:rPr lang="en-US" sz="2800" dirty="0" err="1">
                <a:latin typeface="Times New Roman" panose="02020603050405020304" pitchFamily="18" charset="0"/>
                <a:cs typeface="Times New Roman" panose="02020603050405020304" pitchFamily="18" charset="0"/>
              </a:rPr>
              <a:t>sth</a:t>
            </a:r>
            <a:r>
              <a:rPr lang="en-US" sz="2800" dirty="0">
                <a:latin typeface="Times New Roman" panose="02020603050405020304" pitchFamily="18" charset="0"/>
                <a:cs typeface="Times New Roman" panose="02020603050405020304" pitchFamily="18" charset="0"/>
              </a:rPr>
              <a:t>. badly, i.e. his/her self-image is negatively evaluated.</a:t>
            </a:r>
          </a:p>
          <a:p>
            <a:pPr algn="just">
              <a:lnSpc>
                <a:spcPct val="150000"/>
              </a:lnSpc>
            </a:pPr>
            <a:r>
              <a:rPr lang="en-US" sz="2800" dirty="0">
                <a:latin typeface="Times New Roman" panose="02020603050405020304" pitchFamily="18" charset="0"/>
                <a:cs typeface="Times New Roman" panose="02020603050405020304" pitchFamily="18" charset="0"/>
              </a:rPr>
              <a:t>Expression of emotions: "You’re feeling sad because of your ex-boyfriend, aren’t you?” -&gt; The speaker addresses a topic which involves a state of emotional weakness on the part of the hearer, i.e. the speaker does not care about the 'public self-image' of the hearer, thus threatening his/her face.</a:t>
            </a:r>
          </a:p>
          <a:p>
            <a:endParaRPr lang="en-IN" dirty="0"/>
          </a:p>
        </p:txBody>
      </p:sp>
      <p:sp>
        <p:nvSpPr>
          <p:cNvPr id="4" name="Footer Placeholder 3">
            <a:extLst>
              <a:ext uri="{FF2B5EF4-FFF2-40B4-BE49-F238E27FC236}">
                <a16:creationId xmlns:a16="http://schemas.microsoft.com/office/drawing/2014/main" id="{C0BCA476-2078-4C9A-9F91-CAFFAE86223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CC46C952-4C0D-434B-8D46-104BAAD4E9A1}"/>
              </a:ext>
            </a:extLst>
          </p:cNvPr>
          <p:cNvSpPr>
            <a:spLocks noGrp="1"/>
          </p:cNvSpPr>
          <p:nvPr>
            <p:ph type="sldNum" sz="quarter" idx="12"/>
          </p:nvPr>
        </p:nvSpPr>
        <p:spPr/>
        <p:txBody>
          <a:bodyPr/>
          <a:lstStyle/>
          <a:p>
            <a:fld id="{EEC20904-64F3-4254-9857-B148700B1D60}" type="slidenum">
              <a:rPr lang="en-IN" smtClean="0"/>
              <a:t>186</a:t>
            </a:fld>
            <a:endParaRPr lang="en-IN"/>
          </a:p>
        </p:txBody>
      </p:sp>
    </p:spTree>
    <p:extLst>
      <p:ext uri="{BB962C8B-B14F-4D97-AF65-F5344CB8AC3E}">
        <p14:creationId xmlns:p14="http://schemas.microsoft.com/office/powerpoint/2010/main" val="14913891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A5717-383D-48EB-892D-6B8D41D283DC}"/>
              </a:ext>
            </a:extLst>
          </p:cNvPr>
          <p:cNvSpPr>
            <a:spLocks noGrp="1"/>
          </p:cNvSpPr>
          <p:nvPr>
            <p:ph idx="1"/>
          </p:nvPr>
        </p:nvSpPr>
        <p:spPr>
          <a:xfrm>
            <a:off x="0" y="0"/>
            <a:ext cx="12192000" cy="6858000"/>
          </a:xfrm>
        </p:spPr>
        <p:txBody>
          <a:bodyPr/>
          <a:lstStyle/>
          <a:p>
            <a:pPr marL="0" indent="0" algn="just">
              <a:buNone/>
            </a:pPr>
            <a:r>
              <a:rPr lang="en-US" sz="2800" b="1" dirty="0">
                <a:latin typeface="Times New Roman" panose="02020603050405020304" pitchFamily="18" charset="0"/>
                <a:cs typeface="Times New Roman" panose="02020603050405020304" pitchFamily="18" charset="0"/>
              </a:rPr>
              <a:t>Negative Face</a:t>
            </a:r>
          </a:p>
          <a:p>
            <a:pPr algn="just"/>
            <a:r>
              <a:rPr lang="en-US" sz="2800" dirty="0">
                <a:latin typeface="Times New Roman" panose="02020603050405020304" pitchFamily="18" charset="0"/>
                <a:cs typeface="Times New Roman" panose="02020603050405020304" pitchFamily="18" charset="0"/>
              </a:rPr>
              <a:t>FTAs restricting the hearer’s personal freedom include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acts predicating a future act of the hearer, e.g. orders/requests, suggestions/advice, reminding, threats/warnings/dares, (ii) acts predicating a future act of the speaker towards the hearer, e.g. offers/promises, and (iii) acts expressing a desire of the speaker towards the hearer or his/her goods, e.g. compliments, expressions of emotions.</a:t>
            </a:r>
          </a:p>
          <a:p>
            <a:pPr algn="just"/>
            <a:r>
              <a:rPr lang="en-US" sz="2800" dirty="0">
                <a:latin typeface="Times New Roman" panose="02020603050405020304" pitchFamily="18" charset="0"/>
                <a:cs typeface="Times New Roman" panose="02020603050405020304" pitchFamily="18" charset="0"/>
              </a:rPr>
              <a:t>Examples:</a:t>
            </a:r>
          </a:p>
          <a:p>
            <a:pPr algn="just"/>
            <a:r>
              <a:rPr lang="en-US" sz="2800" dirty="0">
                <a:latin typeface="Times New Roman" panose="02020603050405020304" pitchFamily="18" charset="0"/>
                <a:cs typeface="Times New Roman" panose="02020603050405020304" pitchFamily="18" charset="0"/>
              </a:rPr>
              <a:t>Order: “Please give me that book.” -&gt; The speaker expresses an anticipation of some future action of the hearer and thereby restricts his/her personal freedom.</a:t>
            </a:r>
          </a:p>
          <a:p>
            <a:pPr algn="just"/>
            <a:r>
              <a:rPr lang="en-US" sz="2800" dirty="0">
                <a:latin typeface="Times New Roman" panose="02020603050405020304" pitchFamily="18" charset="0"/>
                <a:cs typeface="Times New Roman" panose="02020603050405020304" pitchFamily="18" charset="0"/>
              </a:rPr>
              <a:t>Promise: “I promise I will come by tomorrow.” -&gt; The speaker states a future action in which the hearer should be involved.</a:t>
            </a:r>
          </a:p>
          <a:p>
            <a:pPr algn="just"/>
            <a:r>
              <a:rPr lang="en-US" sz="2800" dirty="0">
                <a:latin typeface="Times New Roman" panose="02020603050405020304" pitchFamily="18" charset="0"/>
                <a:cs typeface="Times New Roman" panose="02020603050405020304" pitchFamily="18" charset="0"/>
              </a:rPr>
              <a:t>Compliment: “I really like you.” -&gt; The speaker expresses positive emotions towards the hearer which may involve an anticipation of a positive reaction by the hearer (giving thanks/expressing positive emotions towards the speaker).</a:t>
            </a:r>
          </a:p>
          <a:p>
            <a:endParaRPr lang="en-IN" dirty="0"/>
          </a:p>
        </p:txBody>
      </p:sp>
      <p:sp>
        <p:nvSpPr>
          <p:cNvPr id="4" name="Footer Placeholder 3">
            <a:extLst>
              <a:ext uri="{FF2B5EF4-FFF2-40B4-BE49-F238E27FC236}">
                <a16:creationId xmlns:a16="http://schemas.microsoft.com/office/drawing/2014/main" id="{1BFC085E-BB77-4D33-8B42-31655C8192E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00ACADE-FCAE-40E7-BE9F-76D0DDA28BC7}"/>
              </a:ext>
            </a:extLst>
          </p:cNvPr>
          <p:cNvSpPr>
            <a:spLocks noGrp="1"/>
          </p:cNvSpPr>
          <p:nvPr>
            <p:ph type="sldNum" sz="quarter" idx="12"/>
          </p:nvPr>
        </p:nvSpPr>
        <p:spPr/>
        <p:txBody>
          <a:bodyPr/>
          <a:lstStyle/>
          <a:p>
            <a:fld id="{EEC20904-64F3-4254-9857-B148700B1D60}" type="slidenum">
              <a:rPr lang="en-IN" smtClean="0"/>
              <a:t>187</a:t>
            </a:fld>
            <a:endParaRPr lang="en-IN"/>
          </a:p>
        </p:txBody>
      </p:sp>
    </p:spTree>
    <p:extLst>
      <p:ext uri="{BB962C8B-B14F-4D97-AF65-F5344CB8AC3E}">
        <p14:creationId xmlns:p14="http://schemas.microsoft.com/office/powerpoint/2010/main" val="24460345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36245-4893-44DC-A8E9-4B2186FD056E}"/>
              </a:ext>
            </a:extLst>
          </p:cNvPr>
          <p:cNvSpPr>
            <a:spLocks noGrp="1"/>
          </p:cNvSpPr>
          <p:nvPr>
            <p:ph idx="1"/>
          </p:nvPr>
        </p:nvSpPr>
        <p:spPr>
          <a:xfrm>
            <a:off x="0" y="0"/>
            <a:ext cx="12192000" cy="6858000"/>
          </a:xfrm>
        </p:spPr>
        <p:txBody>
          <a:bodyPr>
            <a:normAutofit fontScale="92500"/>
          </a:bodyPr>
          <a:lstStyle/>
          <a:p>
            <a:pPr marL="0" indent="0" algn="just">
              <a:buNone/>
            </a:pPr>
            <a:r>
              <a:rPr lang="en-US" sz="2800" b="1" dirty="0">
                <a:latin typeface="Times New Roman" panose="02020603050405020304" pitchFamily="18" charset="0"/>
                <a:cs typeface="Times New Roman" panose="02020603050405020304" pitchFamily="18" charset="0"/>
              </a:rPr>
              <a:t>FTAs Threatening the Speaker’s Face</a:t>
            </a:r>
          </a:p>
          <a:p>
            <a:pPr marL="0" indent="0" algn="just">
              <a:buNone/>
            </a:pPr>
            <a:r>
              <a:rPr lang="en-US" sz="2800" b="1" dirty="0">
                <a:latin typeface="Times New Roman" panose="02020603050405020304" pitchFamily="18" charset="0"/>
                <a:cs typeface="Times New Roman" panose="02020603050405020304" pitchFamily="18" charset="0"/>
              </a:rPr>
              <a:t>Positive Face</a:t>
            </a:r>
          </a:p>
          <a:p>
            <a:pPr algn="just"/>
            <a:r>
              <a:rPr lang="en-US" sz="2800" dirty="0">
                <a:latin typeface="Times New Roman" panose="02020603050405020304" pitchFamily="18" charset="0"/>
                <a:cs typeface="Times New Roman" panose="02020603050405020304" pitchFamily="18" charset="0"/>
              </a:rPr>
              <a:t>FTAs threatening the speaker’s self-image include apologies, acceptance of a compliment, breakdown of physical/emotional control, self-humiliation, confession etc.</a:t>
            </a:r>
          </a:p>
          <a:p>
            <a:pPr marL="0" indent="0" algn="just">
              <a:buNone/>
            </a:pPr>
            <a:r>
              <a:rPr lang="en-US" sz="2800" dirty="0">
                <a:latin typeface="Times New Roman" panose="02020603050405020304" pitchFamily="18" charset="0"/>
                <a:cs typeface="Times New Roman" panose="02020603050405020304" pitchFamily="18" charset="0"/>
              </a:rPr>
              <a:t>Example:</a:t>
            </a:r>
          </a:p>
          <a:p>
            <a:pPr algn="just"/>
            <a:r>
              <a:rPr lang="en-US" sz="2800" dirty="0">
                <a:latin typeface="Times New Roman" panose="02020603050405020304" pitchFamily="18" charset="0"/>
                <a:cs typeface="Times New Roman" panose="02020603050405020304" pitchFamily="18" charset="0"/>
              </a:rPr>
              <a:t>Apology: “I think I made a huge mistake.” -&gt; The speaker makes a statement about his/her own shortcomings, thereby 'damaging' his/her own positive self-image/face.</a:t>
            </a:r>
          </a:p>
          <a:p>
            <a:pPr marL="0" indent="0" algn="just">
              <a:buNone/>
            </a:pPr>
            <a:r>
              <a:rPr lang="en-US" sz="2800" b="1" dirty="0">
                <a:latin typeface="Times New Roman" panose="02020603050405020304" pitchFamily="18" charset="0"/>
                <a:cs typeface="Times New Roman" panose="02020603050405020304" pitchFamily="18" charset="0"/>
              </a:rPr>
              <a:t>Negative Face</a:t>
            </a:r>
          </a:p>
          <a:p>
            <a:pPr algn="just"/>
            <a:r>
              <a:rPr lang="en-US" sz="2800" dirty="0">
                <a:latin typeface="Times New Roman" panose="02020603050405020304" pitchFamily="18" charset="0"/>
                <a:cs typeface="Times New Roman" panose="02020603050405020304" pitchFamily="18" charset="0"/>
              </a:rPr>
              <a:t>FTAs threatening the speaker’s personal freedom include </a:t>
            </a:r>
            <a:r>
              <a:rPr lang="en-US" sz="2800" dirty="0" err="1">
                <a:latin typeface="Times New Roman" panose="02020603050405020304" pitchFamily="18" charset="0"/>
                <a:cs typeface="Times New Roman" panose="02020603050405020304" pitchFamily="18" charset="0"/>
              </a:rPr>
              <a:t>theexpresion</a:t>
            </a:r>
            <a:r>
              <a:rPr lang="en-US" sz="2800" dirty="0">
                <a:latin typeface="Times New Roman" panose="02020603050405020304" pitchFamily="18" charset="0"/>
                <a:cs typeface="Times New Roman" panose="02020603050405020304" pitchFamily="18" charset="0"/>
              </a:rPr>
              <a:t> of thanks, acceptance of thanks/offers/compliments, apologies, excuses etc.</a:t>
            </a:r>
          </a:p>
          <a:p>
            <a:pPr marL="0" indent="0" algn="just">
              <a:buNone/>
            </a:pPr>
            <a:r>
              <a:rPr lang="en-US" sz="2800" dirty="0">
                <a:latin typeface="Times New Roman" panose="02020603050405020304" pitchFamily="18" charset="0"/>
                <a:cs typeface="Times New Roman" panose="02020603050405020304" pitchFamily="18" charset="0"/>
              </a:rPr>
              <a:t>Example:</a:t>
            </a:r>
          </a:p>
          <a:p>
            <a:pPr algn="just"/>
            <a:r>
              <a:rPr lang="en-US" sz="2800" dirty="0">
                <a:latin typeface="Times New Roman" panose="02020603050405020304" pitchFamily="18" charset="0"/>
                <a:cs typeface="Times New Roman" panose="02020603050405020304" pitchFamily="18" charset="0"/>
              </a:rPr>
              <a:t>Expression of thanks: “Thank you so much for your help.” -&gt; The speaker expresses thanks because he/she feels obliged to do so. His freedom of action is thus threatened in the moment of speaking.</a:t>
            </a:r>
          </a:p>
          <a:p>
            <a:endParaRPr lang="en-IN" dirty="0"/>
          </a:p>
        </p:txBody>
      </p:sp>
      <p:sp>
        <p:nvSpPr>
          <p:cNvPr id="4" name="Footer Placeholder 3">
            <a:extLst>
              <a:ext uri="{FF2B5EF4-FFF2-40B4-BE49-F238E27FC236}">
                <a16:creationId xmlns:a16="http://schemas.microsoft.com/office/drawing/2014/main" id="{C35ECCFB-0427-4E60-8FB0-46DFD99D826C}"/>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08F4C97-74F8-4C1A-BDA6-11B24667B1EF}"/>
              </a:ext>
            </a:extLst>
          </p:cNvPr>
          <p:cNvSpPr>
            <a:spLocks noGrp="1"/>
          </p:cNvSpPr>
          <p:nvPr>
            <p:ph type="sldNum" sz="quarter" idx="12"/>
          </p:nvPr>
        </p:nvSpPr>
        <p:spPr/>
        <p:txBody>
          <a:bodyPr/>
          <a:lstStyle/>
          <a:p>
            <a:fld id="{EEC20904-64F3-4254-9857-B148700B1D60}" type="slidenum">
              <a:rPr lang="en-IN" smtClean="0"/>
              <a:t>188</a:t>
            </a:fld>
            <a:endParaRPr lang="en-IN"/>
          </a:p>
        </p:txBody>
      </p:sp>
    </p:spTree>
    <p:extLst>
      <p:ext uri="{BB962C8B-B14F-4D97-AF65-F5344CB8AC3E}">
        <p14:creationId xmlns:p14="http://schemas.microsoft.com/office/powerpoint/2010/main" val="3845007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BC6D-0249-4CEA-82EF-E13C52D8DA81}"/>
              </a:ext>
            </a:extLst>
          </p:cNvPr>
          <p:cNvSpPr>
            <a:spLocks noGrp="1"/>
          </p:cNvSpPr>
          <p:nvPr>
            <p:ph type="title"/>
          </p:nvPr>
        </p:nvSpPr>
        <p:spPr>
          <a:xfrm>
            <a:off x="1" y="-20693"/>
            <a:ext cx="12192000" cy="1400530"/>
          </a:xfrm>
        </p:spPr>
        <p:txBody>
          <a:bodyPr/>
          <a:lstStyle/>
          <a:p>
            <a:pPr algn="ctr"/>
            <a:r>
              <a:rPr lang="en-US" b="1" dirty="0"/>
              <a:t>Six techniques for assertiveness in communication</a:t>
            </a:r>
            <a:endParaRPr lang="en-IN" dirty="0"/>
          </a:p>
        </p:txBody>
      </p:sp>
      <p:sp>
        <p:nvSpPr>
          <p:cNvPr id="3" name="Content Placeholder 2">
            <a:extLst>
              <a:ext uri="{FF2B5EF4-FFF2-40B4-BE49-F238E27FC236}">
                <a16:creationId xmlns:a16="http://schemas.microsoft.com/office/drawing/2014/main" id="{D877F7AF-3CE4-4797-BDC3-968AB1B0642B}"/>
              </a:ext>
            </a:extLst>
          </p:cNvPr>
          <p:cNvSpPr>
            <a:spLocks noGrp="1"/>
          </p:cNvSpPr>
          <p:nvPr>
            <p:ph idx="1"/>
          </p:nvPr>
        </p:nvSpPr>
        <p:spPr>
          <a:xfrm>
            <a:off x="0" y="1447800"/>
            <a:ext cx="12192000" cy="5410200"/>
          </a:xfrm>
        </p:spPr>
        <p:txBody>
          <a:bodyPr>
            <a:normAutofit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Behaviour</a:t>
            </a:r>
            <a:r>
              <a:rPr lang="en-US" sz="2400" b="1" dirty="0">
                <a:latin typeface="Times New Roman" panose="02020603050405020304" pitchFamily="18" charset="0"/>
                <a:cs typeface="Times New Roman" panose="02020603050405020304" pitchFamily="18" charset="0"/>
              </a:rPr>
              <a:t> Rehearsal</a:t>
            </a:r>
            <a:r>
              <a:rPr 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Behaviour</a:t>
            </a:r>
            <a:r>
              <a:rPr lang="en-US" sz="2400" b="1" dirty="0">
                <a:latin typeface="Times New Roman" panose="02020603050405020304" pitchFamily="18" charset="0"/>
                <a:cs typeface="Times New Roman" panose="02020603050405020304" pitchFamily="18" charset="0"/>
              </a:rPr>
              <a:t> Rehearsal </a:t>
            </a:r>
            <a:r>
              <a:rPr lang="en-US" sz="2400" dirty="0">
                <a:latin typeface="Times New Roman" panose="02020603050405020304" pitchFamily="18" charset="0"/>
                <a:cs typeface="Times New Roman" panose="02020603050405020304" pitchFamily="18" charset="0"/>
              </a:rPr>
              <a:t>which is literally practicing how you want to look and sound. It is a very useful technique when you first want to use "I" statements, as it helps disperse any emotion associated with an experience and allows you to accurately identify the </a:t>
            </a:r>
            <a:r>
              <a:rPr lang="en-US" sz="2400" dirty="0" err="1">
                <a:latin typeface="Times New Roman" panose="02020603050405020304" pitchFamily="18" charset="0"/>
                <a:cs typeface="Times New Roman" panose="02020603050405020304" pitchFamily="18" charset="0"/>
              </a:rPr>
              <a:t>behaviour</a:t>
            </a:r>
            <a:r>
              <a:rPr lang="en-US" sz="2400" dirty="0">
                <a:latin typeface="Times New Roman" panose="02020603050405020304" pitchFamily="18" charset="0"/>
                <a:cs typeface="Times New Roman" panose="02020603050405020304" pitchFamily="18" charset="0"/>
              </a:rPr>
              <a:t> you wish to meet.</a:t>
            </a:r>
          </a:p>
          <a:p>
            <a:pPr marL="0" indent="0" algn="just">
              <a:buNone/>
            </a:pPr>
            <a:r>
              <a:rPr lang="en-US" sz="2400" dirty="0">
                <a:latin typeface="Times New Roman" panose="02020603050405020304" pitchFamily="18" charset="0"/>
                <a:cs typeface="Times New Roman" panose="02020603050405020304" pitchFamily="18" charset="0"/>
              </a:rPr>
              <a:t>Behavioral rehearsal is a therapy technique in which behaviors, responses, and social skills are practiced and imagined being in use in order to prepare for when they will be used in reality. Think about a rehearsal for a play - the actors go through their lines and stage actions as if they were performing before the crowd on opening night. Behavioral rehearsal is a similar concept - a person can rehearse and practice behaviors and responses in order to be ready to use them in real life. Behavioral rehearsal is a way to improve social skills and interactions with other people.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There are different ways to do this. A person could simply imagine themselves in a social setting and picture themselves performing behaviors and responding appropriately. Other methods include role playing or talking about future behaviors and responses with another person.</a:t>
            </a:r>
          </a:p>
          <a:p>
            <a:endParaRPr lang="en-IN" dirty="0"/>
          </a:p>
        </p:txBody>
      </p:sp>
      <p:sp>
        <p:nvSpPr>
          <p:cNvPr id="4" name="Footer Placeholder 3">
            <a:extLst>
              <a:ext uri="{FF2B5EF4-FFF2-40B4-BE49-F238E27FC236}">
                <a16:creationId xmlns:a16="http://schemas.microsoft.com/office/drawing/2014/main" id="{9FB2A74C-C2E3-423D-9ECF-8224C5B32AEA}"/>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61CB4794-A237-452A-9AD3-AE8B902FFF0F}"/>
              </a:ext>
            </a:extLst>
          </p:cNvPr>
          <p:cNvSpPr>
            <a:spLocks noGrp="1"/>
          </p:cNvSpPr>
          <p:nvPr>
            <p:ph type="sldNum" sz="quarter" idx="12"/>
          </p:nvPr>
        </p:nvSpPr>
        <p:spPr/>
        <p:txBody>
          <a:bodyPr/>
          <a:lstStyle/>
          <a:p>
            <a:fld id="{EEC20904-64F3-4254-9857-B148700B1D60}" type="slidenum">
              <a:rPr lang="en-IN" smtClean="0"/>
              <a:t>189</a:t>
            </a:fld>
            <a:endParaRPr lang="en-IN"/>
          </a:p>
        </p:txBody>
      </p:sp>
    </p:spTree>
    <p:extLst>
      <p:ext uri="{BB962C8B-B14F-4D97-AF65-F5344CB8AC3E}">
        <p14:creationId xmlns:p14="http://schemas.microsoft.com/office/powerpoint/2010/main" val="347938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A373-74E2-431B-98D7-F2E881FE1872}"/>
              </a:ext>
            </a:extLst>
          </p:cNvPr>
          <p:cNvSpPr>
            <a:spLocks noGrp="1"/>
          </p:cNvSpPr>
          <p:nvPr>
            <p:ph type="title"/>
          </p:nvPr>
        </p:nvSpPr>
        <p:spPr>
          <a:xfrm>
            <a:off x="645130" y="0"/>
            <a:ext cx="9404723" cy="1064525"/>
          </a:xfrm>
        </p:spPr>
        <p:txBody>
          <a:bodyPr/>
          <a:lstStyle/>
          <a:p>
            <a:pPr algn="ctr"/>
            <a:r>
              <a:rPr lang="en-IN" dirty="0"/>
              <a:t>Religion</a:t>
            </a:r>
            <a:br>
              <a:rPr lang="en-IN" dirty="0"/>
            </a:br>
            <a:endParaRPr lang="en-IN" dirty="0"/>
          </a:p>
        </p:txBody>
      </p:sp>
      <p:sp>
        <p:nvSpPr>
          <p:cNvPr id="3" name="Content Placeholder 2">
            <a:extLst>
              <a:ext uri="{FF2B5EF4-FFF2-40B4-BE49-F238E27FC236}">
                <a16:creationId xmlns:a16="http://schemas.microsoft.com/office/drawing/2014/main" id="{918D1A9A-0E74-49F0-9B62-802B5C93D96A}"/>
              </a:ext>
            </a:extLst>
          </p:cNvPr>
          <p:cNvSpPr>
            <a:spLocks noGrp="1"/>
          </p:cNvSpPr>
          <p:nvPr>
            <p:ph idx="1"/>
          </p:nvPr>
        </p:nvSpPr>
        <p:spPr>
          <a:xfrm>
            <a:off x="0" y="1064526"/>
            <a:ext cx="12192000" cy="5793474"/>
          </a:xfrm>
        </p:spPr>
        <p:txBody>
          <a:bodyPr>
            <a:normAutofit lnSpcReduction="10000"/>
          </a:bodyPr>
          <a:lstStyle/>
          <a:p>
            <a:pPr algn="just"/>
            <a:r>
              <a:rPr lang="en-US" sz="2800" dirty="0">
                <a:latin typeface="Bookman Old Style" panose="02050604050505020204" pitchFamily="18" charset="0"/>
              </a:rPr>
              <a:t>Ancient Tamil grammatical works Tolkappiyam, the ten anthologies Pattuppāṭṭu, the eight anthologies Eṭṭuttokai sheds light on early religion of ancient Dravidian people. </a:t>
            </a:r>
            <a:r>
              <a:rPr lang="en-US" sz="2800" i="1" dirty="0">
                <a:latin typeface="Bookman Old Style" panose="02050604050505020204" pitchFamily="18" charset="0"/>
              </a:rPr>
              <a:t>Murugan</a:t>
            </a:r>
            <a:r>
              <a:rPr lang="en-US" sz="2800" dirty="0">
                <a:latin typeface="Bookman Old Style" panose="02050604050505020204" pitchFamily="18" charset="0"/>
              </a:rPr>
              <a:t> was glorified as, </a:t>
            </a:r>
            <a:r>
              <a:rPr lang="en-US" sz="2800" i="1" dirty="0">
                <a:latin typeface="Bookman Old Style" panose="02050604050505020204" pitchFamily="18" charset="0"/>
              </a:rPr>
              <a:t>the god of war, who is ever young and resplendent,</a:t>
            </a:r>
            <a:r>
              <a:rPr lang="en-US" sz="2800" dirty="0">
                <a:latin typeface="Bookman Old Style" panose="02050604050505020204" pitchFamily="18" charset="0"/>
              </a:rPr>
              <a:t> as </a:t>
            </a:r>
            <a:r>
              <a:rPr lang="en-US" sz="2800" i="1" dirty="0">
                <a:latin typeface="Bookman Old Style" panose="02050604050505020204" pitchFamily="18" charset="0"/>
              </a:rPr>
              <a:t>the favored god of the Tamils.</a:t>
            </a:r>
            <a:r>
              <a:rPr lang="en-US" sz="2800" dirty="0">
                <a:latin typeface="Bookman Old Style" panose="02050604050505020204" pitchFamily="18" charset="0"/>
              </a:rPr>
              <a:t> Sivan</a:t>
            </a:r>
            <a:r>
              <a:rPr lang="en-IN" sz="2800" dirty="0">
                <a:latin typeface="Bookman Old Style" panose="02050604050505020204" pitchFamily="18" charset="0"/>
              </a:rPr>
              <a:t> </a:t>
            </a:r>
            <a:r>
              <a:rPr lang="en-US" sz="2800" dirty="0">
                <a:latin typeface="Bookman Old Style" panose="02050604050505020204" pitchFamily="18" charset="0"/>
              </a:rPr>
              <a:t>was also seen as the supreme God. Early iconography of Murugan and Sivan and their association with native flora and fauna goes back to Indus Valley Civilization. The Sangam landscape was classified into five categories, </a:t>
            </a:r>
            <a:r>
              <a:rPr lang="en-US" sz="2800" i="1" dirty="0" err="1">
                <a:latin typeface="Bookman Old Style" panose="02050604050505020204" pitchFamily="18" charset="0"/>
              </a:rPr>
              <a:t>thinais</a:t>
            </a:r>
            <a:r>
              <a:rPr lang="en-US" sz="2800" dirty="0">
                <a:latin typeface="Bookman Old Style" panose="02050604050505020204" pitchFamily="18" charset="0"/>
              </a:rPr>
              <a:t>, based on the mood, the season and the land. Tolkappiyam, mentions that each of these </a:t>
            </a:r>
            <a:r>
              <a:rPr lang="en-US" sz="2800" i="1" dirty="0" err="1">
                <a:latin typeface="Bookman Old Style" panose="02050604050505020204" pitchFamily="18" charset="0"/>
              </a:rPr>
              <a:t>thinai</a:t>
            </a:r>
            <a:r>
              <a:rPr lang="en-US" sz="2800" dirty="0">
                <a:latin typeface="Bookman Old Style" panose="02050604050505020204" pitchFamily="18" charset="0"/>
              </a:rPr>
              <a:t> had an associated deity such </a:t>
            </a:r>
            <a:r>
              <a:rPr lang="en-US" sz="2800" dirty="0" err="1">
                <a:latin typeface="Bookman Old Style" panose="02050604050505020204" pitchFamily="18" charset="0"/>
              </a:rPr>
              <a:t>Seyyon</a:t>
            </a:r>
            <a:r>
              <a:rPr lang="en-US" sz="2800" dirty="0">
                <a:latin typeface="Bookman Old Style" panose="02050604050505020204" pitchFamily="18" charset="0"/>
              </a:rPr>
              <a:t> in </a:t>
            </a:r>
            <a:r>
              <a:rPr lang="en-US" sz="2800" i="1" dirty="0" err="1">
                <a:latin typeface="Bookman Old Style" panose="02050604050505020204" pitchFamily="18" charset="0"/>
              </a:rPr>
              <a:t>Kurinji</a:t>
            </a:r>
            <a:r>
              <a:rPr lang="en-US" sz="2800" dirty="0">
                <a:latin typeface="Bookman Old Style" panose="02050604050505020204" pitchFamily="18" charset="0"/>
              </a:rPr>
              <a:t>-the hills, Thirumaal in </a:t>
            </a:r>
            <a:r>
              <a:rPr lang="en-US" sz="2800" i="1" dirty="0" err="1">
                <a:latin typeface="Bookman Old Style" panose="02050604050505020204" pitchFamily="18" charset="0"/>
              </a:rPr>
              <a:t>Mullai</a:t>
            </a:r>
            <a:r>
              <a:rPr lang="en-US" sz="2800" dirty="0">
                <a:latin typeface="Bookman Old Style" panose="02050604050505020204" pitchFamily="18" charset="0"/>
              </a:rPr>
              <a:t>-the forests, and </a:t>
            </a:r>
            <a:r>
              <a:rPr lang="en-US" sz="2800" dirty="0" err="1">
                <a:latin typeface="Bookman Old Style" panose="02050604050505020204" pitchFamily="18" charset="0"/>
              </a:rPr>
              <a:t>Venthan</a:t>
            </a:r>
            <a:r>
              <a:rPr lang="en-US" sz="2800" dirty="0">
                <a:latin typeface="Bookman Old Style" panose="02050604050505020204" pitchFamily="18" charset="0"/>
              </a:rPr>
              <a:t> in </a:t>
            </a:r>
            <a:r>
              <a:rPr lang="en-US" sz="2800" i="1" dirty="0" err="1">
                <a:latin typeface="Bookman Old Style" panose="02050604050505020204" pitchFamily="18" charset="0"/>
              </a:rPr>
              <a:t>Marutham</a:t>
            </a:r>
            <a:r>
              <a:rPr lang="en-US" sz="2800" dirty="0">
                <a:latin typeface="Bookman Old Style" panose="02050604050505020204" pitchFamily="18" charset="0"/>
              </a:rPr>
              <a:t>-the plains, Kotravai in </a:t>
            </a:r>
            <a:r>
              <a:rPr lang="en-US" sz="2800" i="1" dirty="0" err="1">
                <a:latin typeface="Bookman Old Style" panose="02050604050505020204" pitchFamily="18" charset="0"/>
              </a:rPr>
              <a:t>Palai</a:t>
            </a:r>
            <a:r>
              <a:rPr lang="en-US" sz="2800" dirty="0">
                <a:latin typeface="Bookman Old Style" panose="02050604050505020204" pitchFamily="18" charset="0"/>
              </a:rPr>
              <a:t>-the </a:t>
            </a:r>
            <a:r>
              <a:rPr lang="en-US" sz="2800" dirty="0" err="1">
                <a:latin typeface="Bookman Old Style" panose="02050604050505020204" pitchFamily="18" charset="0"/>
              </a:rPr>
              <a:t>deesert</a:t>
            </a:r>
            <a:r>
              <a:rPr lang="en-US" sz="2800" dirty="0">
                <a:latin typeface="Bookman Old Style" panose="02050604050505020204" pitchFamily="18" charset="0"/>
              </a:rPr>
              <a:t> and Wanji-ko/kadalon in the </a:t>
            </a:r>
            <a:r>
              <a:rPr lang="en-US" sz="2800" i="1" dirty="0" err="1">
                <a:latin typeface="Bookman Old Style" panose="02050604050505020204" pitchFamily="18" charset="0"/>
              </a:rPr>
              <a:t>Neithal</a:t>
            </a:r>
            <a:r>
              <a:rPr lang="en-US" sz="2800" dirty="0">
                <a:latin typeface="Bookman Old Style" panose="02050604050505020204" pitchFamily="18" charset="0"/>
              </a:rPr>
              <a:t>-the coasts and the seas. </a:t>
            </a:r>
            <a:endParaRPr lang="en-IN" sz="2800" dirty="0">
              <a:latin typeface="Bookman Old Style" panose="02050604050505020204" pitchFamily="18" charset="0"/>
            </a:endParaRPr>
          </a:p>
        </p:txBody>
      </p:sp>
      <p:sp>
        <p:nvSpPr>
          <p:cNvPr id="12" name="Footer Placeholder 11">
            <a:extLst>
              <a:ext uri="{FF2B5EF4-FFF2-40B4-BE49-F238E27FC236}">
                <a16:creationId xmlns:a16="http://schemas.microsoft.com/office/drawing/2014/main" id="{840690A8-47D8-46E9-AA03-EF0A62361778}"/>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045768B-3CA8-4534-BBAB-D0165C1A38F8}"/>
              </a:ext>
            </a:extLst>
          </p:cNvPr>
          <p:cNvSpPr>
            <a:spLocks noGrp="1"/>
          </p:cNvSpPr>
          <p:nvPr>
            <p:ph type="sldNum" sz="quarter" idx="12"/>
          </p:nvPr>
        </p:nvSpPr>
        <p:spPr/>
        <p:txBody>
          <a:bodyPr/>
          <a:lstStyle/>
          <a:p>
            <a:fld id="{EEC20904-64F3-4254-9857-B148700B1D60}" type="slidenum">
              <a:rPr lang="en-IN" smtClean="0"/>
              <a:t>19</a:t>
            </a:fld>
            <a:endParaRPr lang="en-IN"/>
          </a:p>
        </p:txBody>
      </p:sp>
    </p:spTree>
    <p:extLst>
      <p:ext uri="{BB962C8B-B14F-4D97-AF65-F5344CB8AC3E}">
        <p14:creationId xmlns:p14="http://schemas.microsoft.com/office/powerpoint/2010/main" val="32837593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539920-C62F-4DAE-9D7F-DF27B5632C11}"/>
              </a:ext>
            </a:extLst>
          </p:cNvPr>
          <p:cNvSpPr>
            <a:spLocks noGrp="1"/>
          </p:cNvSpPr>
          <p:nvPr>
            <p:ph idx="1"/>
          </p:nvPr>
        </p:nvSpPr>
        <p:spPr>
          <a:xfrm>
            <a:off x="0" y="0"/>
            <a:ext cx="12192000" cy="6858000"/>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Repeated Assertion</a:t>
            </a: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This assertiveness technique allows you to feel comfortable by ignoring controlling verbal side behaviors, challenging or awkward attracting and irrelevant logic while sticking to your point. To most effectively use this assertiveness technique use calm repetition, and say what you want and stay focused on the issue. You'll find that there is no need to rehearse this technique, and no need to 'hype</a:t>
            </a:r>
            <a:r>
              <a:rPr lang="en-IN" sz="2800" dirty="0">
                <a:latin typeface="Times New Roman" panose="02020603050405020304" pitchFamily="18" charset="0"/>
                <a:cs typeface="Times New Roman" panose="02020603050405020304" pitchFamily="18" charset="0"/>
              </a:rPr>
              <a:t> (promote)</a:t>
            </a:r>
            <a:r>
              <a:rPr lang="en-US" sz="2800" dirty="0">
                <a:latin typeface="Times New Roman" panose="02020603050405020304" pitchFamily="18" charset="0"/>
                <a:cs typeface="Times New Roman" panose="02020603050405020304" pitchFamily="18" charset="0"/>
              </a:rPr>
              <a:t> yourself up' to deal with others.</a:t>
            </a:r>
          </a:p>
          <a:p>
            <a:pPr marL="0" indent="0" fontAlgn="base">
              <a:buNone/>
            </a:pPr>
            <a:r>
              <a:rPr lang="en-US" sz="2800" dirty="0">
                <a:latin typeface="Times New Roman" panose="02020603050405020304" pitchFamily="18" charset="0"/>
                <a:cs typeface="Times New Roman" panose="02020603050405020304" pitchFamily="18" charset="0"/>
              </a:rPr>
              <a:t>Example:</a:t>
            </a:r>
          </a:p>
          <a:p>
            <a:pPr fontAlgn="base">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 would like to show you some of our products"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"No thank you, I'm not interested"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 really have a great range to offer you"</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"That may be true, but I'm not interested at the moment"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"Is there someone else here who would be interested?"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 don't want any of these products"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"Ok, would you take this brochure and think about it?"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"Yes, I will take a brochure"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"Thank you"</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"You're welcome"</a:t>
            </a:r>
          </a:p>
          <a:p>
            <a:pPr marL="0" indent="0" algn="just">
              <a:buNone/>
            </a:pPr>
            <a:endParaRPr lang="en-IN" sz="2800"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Footer Placeholder 3">
            <a:extLst>
              <a:ext uri="{FF2B5EF4-FFF2-40B4-BE49-F238E27FC236}">
                <a16:creationId xmlns:a16="http://schemas.microsoft.com/office/drawing/2014/main" id="{4663EA41-9D20-44D6-9CB6-FB631BABE671}"/>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07DE17A0-7CB5-461C-AEB9-8FFFF06008FA}"/>
              </a:ext>
            </a:extLst>
          </p:cNvPr>
          <p:cNvSpPr>
            <a:spLocks noGrp="1"/>
          </p:cNvSpPr>
          <p:nvPr>
            <p:ph type="sldNum" sz="quarter" idx="12"/>
          </p:nvPr>
        </p:nvSpPr>
        <p:spPr/>
        <p:txBody>
          <a:bodyPr/>
          <a:lstStyle/>
          <a:p>
            <a:fld id="{EEC20904-64F3-4254-9857-B148700B1D60}" type="slidenum">
              <a:rPr lang="en-IN" smtClean="0"/>
              <a:t>190</a:t>
            </a:fld>
            <a:endParaRPr lang="en-IN"/>
          </a:p>
        </p:txBody>
      </p:sp>
    </p:spTree>
    <p:extLst>
      <p:ext uri="{BB962C8B-B14F-4D97-AF65-F5344CB8AC3E}">
        <p14:creationId xmlns:p14="http://schemas.microsoft.com/office/powerpoint/2010/main" val="41349646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AB53-D5CA-4DE7-A3A6-2D903BDED17E}"/>
              </a:ext>
            </a:extLst>
          </p:cNvPr>
          <p:cNvSpPr>
            <a:spLocks noGrp="1"/>
          </p:cNvSpPr>
          <p:nvPr>
            <p:ph type="title"/>
          </p:nvPr>
        </p:nvSpPr>
        <p:spPr>
          <a:xfrm>
            <a:off x="874220" y="47270"/>
            <a:ext cx="9404723" cy="1016146"/>
          </a:xfrm>
        </p:spPr>
        <p:txBody>
          <a:bodyPr/>
          <a:lstStyle/>
          <a:p>
            <a:pPr algn="ctr"/>
            <a:r>
              <a:rPr lang="en-US" dirty="0"/>
              <a:t>3. </a:t>
            </a:r>
            <a:r>
              <a:rPr lang="en-US" b="1" dirty="0"/>
              <a:t>Fogging</a:t>
            </a:r>
            <a:endParaRPr lang="en-IN" dirty="0"/>
          </a:p>
        </p:txBody>
      </p:sp>
      <p:sp>
        <p:nvSpPr>
          <p:cNvPr id="3" name="Content Placeholder 2">
            <a:extLst>
              <a:ext uri="{FF2B5EF4-FFF2-40B4-BE49-F238E27FC236}">
                <a16:creationId xmlns:a16="http://schemas.microsoft.com/office/drawing/2014/main" id="{9BEB8DBF-11F4-4618-97A2-14CA39ED41D9}"/>
              </a:ext>
            </a:extLst>
          </p:cNvPr>
          <p:cNvSpPr>
            <a:spLocks noGrp="1"/>
          </p:cNvSpPr>
          <p:nvPr>
            <p:ph idx="1"/>
          </p:nvPr>
        </p:nvSpPr>
        <p:spPr>
          <a:xfrm>
            <a:off x="0" y="1447800"/>
            <a:ext cx="12192000" cy="5410200"/>
          </a:xfrm>
        </p:spPr>
        <p:txBody>
          <a:bodyPr/>
          <a:lstStyle/>
          <a:p>
            <a:pPr algn="just"/>
            <a:r>
              <a:rPr lang="en-US" sz="3200" dirty="0">
                <a:latin typeface="Times New Roman" panose="02020603050405020304" pitchFamily="18" charset="0"/>
                <a:cs typeface="Times New Roman" panose="02020603050405020304" pitchFamily="18" charset="0"/>
              </a:rPr>
              <a:t>This technique allows you to receive criticism comfortably, without getting anxious or defensive, and without rewarding manipulative criticism. To do this you need to acknowledge the criticism, agree that there may be some truth to what they say, but remain the judge of your choice of action. An example of this could be, "I agree that there are probably times when I don't give you answers to your questions.</a:t>
            </a:r>
            <a:endParaRPr lang="en-IN" sz="32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AE79E397-32EB-4134-BF72-3F3950411A95}"/>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2502CC83-ED79-4CA7-A590-6C2144A6B10D}"/>
              </a:ext>
            </a:extLst>
          </p:cNvPr>
          <p:cNvSpPr>
            <a:spLocks noGrp="1"/>
          </p:cNvSpPr>
          <p:nvPr>
            <p:ph type="sldNum" sz="quarter" idx="12"/>
          </p:nvPr>
        </p:nvSpPr>
        <p:spPr/>
        <p:txBody>
          <a:bodyPr/>
          <a:lstStyle/>
          <a:p>
            <a:fld id="{EEC20904-64F3-4254-9857-B148700B1D60}" type="slidenum">
              <a:rPr lang="en-IN" smtClean="0"/>
              <a:t>191</a:t>
            </a:fld>
            <a:endParaRPr lang="en-IN"/>
          </a:p>
        </p:txBody>
      </p:sp>
    </p:spTree>
    <p:extLst>
      <p:ext uri="{BB962C8B-B14F-4D97-AF65-F5344CB8AC3E}">
        <p14:creationId xmlns:p14="http://schemas.microsoft.com/office/powerpoint/2010/main" val="250702944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D863-19BC-4774-9DFD-B0F5F0644940}"/>
              </a:ext>
            </a:extLst>
          </p:cNvPr>
          <p:cNvSpPr>
            <a:spLocks noGrp="1"/>
          </p:cNvSpPr>
          <p:nvPr>
            <p:ph type="title"/>
          </p:nvPr>
        </p:nvSpPr>
        <p:spPr>
          <a:xfrm>
            <a:off x="874220" y="47270"/>
            <a:ext cx="9404723" cy="1016146"/>
          </a:xfrm>
        </p:spPr>
        <p:txBody>
          <a:bodyPr/>
          <a:lstStyle/>
          <a:p>
            <a:pPr algn="ctr"/>
            <a:r>
              <a:rPr lang="en-US" dirty="0"/>
              <a:t>4. </a:t>
            </a:r>
            <a:r>
              <a:rPr lang="en-US" b="1" dirty="0"/>
              <a:t>Negative enquiry</a:t>
            </a:r>
            <a:endParaRPr lang="en-IN" dirty="0"/>
          </a:p>
        </p:txBody>
      </p:sp>
      <p:sp>
        <p:nvSpPr>
          <p:cNvPr id="3" name="Content Placeholder 2">
            <a:extLst>
              <a:ext uri="{FF2B5EF4-FFF2-40B4-BE49-F238E27FC236}">
                <a16:creationId xmlns:a16="http://schemas.microsoft.com/office/drawing/2014/main" id="{DD1C1412-8CDA-4C2D-A26F-0AD16B39B037}"/>
              </a:ext>
            </a:extLst>
          </p:cNvPr>
          <p:cNvSpPr>
            <a:spLocks noGrp="1"/>
          </p:cNvSpPr>
          <p:nvPr>
            <p:ph idx="1"/>
          </p:nvPr>
        </p:nvSpPr>
        <p:spPr>
          <a:xfrm>
            <a:off x="0" y="1447800"/>
            <a:ext cx="12192000" cy="5362930"/>
          </a:xfrm>
        </p:spPr>
        <p:txBody>
          <a:bodyPr/>
          <a:lstStyle/>
          <a:p>
            <a:pPr algn="just"/>
            <a:r>
              <a:rPr lang="en-US" sz="3200" dirty="0">
                <a:latin typeface="Times New Roman" panose="02020603050405020304" pitchFamily="18" charset="0"/>
                <a:cs typeface="Times New Roman" panose="02020603050405020304" pitchFamily="18" charset="0"/>
              </a:rPr>
              <a:t>This assertiveness technique seeks /try to find out criticism about yourself in close relationships by encouraging the expression of honest, negative feelings to improve communication. To use it effectively you need to listen for critical comments, clarify your understanding of those criticisms, use the information if it will be helpful or ignore the information if it is manipulative. An example of this assertiveness technique would be, "so you think/believe that I am not interested?"</a:t>
            </a:r>
            <a:endParaRPr lang="en-IN" sz="32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8C2C5758-46D6-47CF-8455-6128B72E364A}"/>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8F94543-5E40-4439-A95D-A71F20320449}"/>
              </a:ext>
            </a:extLst>
          </p:cNvPr>
          <p:cNvSpPr>
            <a:spLocks noGrp="1"/>
          </p:cNvSpPr>
          <p:nvPr>
            <p:ph type="sldNum" sz="quarter" idx="12"/>
          </p:nvPr>
        </p:nvSpPr>
        <p:spPr/>
        <p:txBody>
          <a:bodyPr/>
          <a:lstStyle/>
          <a:p>
            <a:fld id="{EEC20904-64F3-4254-9857-B148700B1D60}" type="slidenum">
              <a:rPr lang="en-IN" smtClean="0"/>
              <a:t>192</a:t>
            </a:fld>
            <a:endParaRPr lang="en-IN"/>
          </a:p>
        </p:txBody>
      </p:sp>
    </p:spTree>
    <p:extLst>
      <p:ext uri="{BB962C8B-B14F-4D97-AF65-F5344CB8AC3E}">
        <p14:creationId xmlns:p14="http://schemas.microsoft.com/office/powerpoint/2010/main" val="14489082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5235-185B-4A8C-9FD6-6F4C9BBE6DD0}"/>
              </a:ext>
            </a:extLst>
          </p:cNvPr>
          <p:cNvSpPr>
            <a:spLocks noGrp="1"/>
          </p:cNvSpPr>
          <p:nvPr>
            <p:ph type="title"/>
          </p:nvPr>
        </p:nvSpPr>
        <p:spPr>
          <a:xfrm>
            <a:off x="874220" y="68334"/>
            <a:ext cx="9404723" cy="995082"/>
          </a:xfrm>
        </p:spPr>
        <p:txBody>
          <a:bodyPr/>
          <a:lstStyle/>
          <a:p>
            <a:pPr algn="ctr"/>
            <a:r>
              <a:rPr lang="en-US" dirty="0"/>
              <a:t>5. </a:t>
            </a:r>
            <a:r>
              <a:rPr lang="en-US" b="1" dirty="0"/>
              <a:t>Negative assertion</a:t>
            </a:r>
            <a:endParaRPr lang="en-IN" dirty="0"/>
          </a:p>
        </p:txBody>
      </p:sp>
      <p:sp>
        <p:nvSpPr>
          <p:cNvPr id="3" name="Content Placeholder 2">
            <a:extLst>
              <a:ext uri="{FF2B5EF4-FFF2-40B4-BE49-F238E27FC236}">
                <a16:creationId xmlns:a16="http://schemas.microsoft.com/office/drawing/2014/main" id="{A88063A3-58A1-41AC-B147-3383C6786707}"/>
              </a:ext>
            </a:extLst>
          </p:cNvPr>
          <p:cNvSpPr>
            <a:spLocks noGrp="1"/>
          </p:cNvSpPr>
          <p:nvPr>
            <p:ph idx="1"/>
          </p:nvPr>
        </p:nvSpPr>
        <p:spPr>
          <a:xfrm>
            <a:off x="0" y="1447800"/>
            <a:ext cx="12192000" cy="5341866"/>
          </a:xfrm>
        </p:spPr>
        <p:txBody>
          <a:bodyPr/>
          <a:lstStyle/>
          <a:p>
            <a:pPr algn="just"/>
            <a:r>
              <a:rPr lang="en-US" sz="2800" dirty="0">
                <a:latin typeface="Times New Roman" panose="02020603050405020304" pitchFamily="18" charset="0"/>
                <a:cs typeface="Times New Roman" panose="02020603050405020304" pitchFamily="18" charset="0"/>
              </a:rPr>
              <a:t>This assertiveness technique lets you look more comfortably at negatives in your own </a:t>
            </a:r>
            <a:r>
              <a:rPr lang="en-US" sz="2800" dirty="0" err="1">
                <a:latin typeface="Times New Roman" panose="02020603050405020304" pitchFamily="18" charset="0"/>
                <a:cs typeface="Times New Roman" panose="02020603050405020304" pitchFamily="18" charset="0"/>
              </a:rPr>
              <a:t>behaviour</a:t>
            </a:r>
            <a:r>
              <a:rPr lang="en-US" sz="2800" dirty="0">
                <a:latin typeface="Times New Roman" panose="02020603050405020304" pitchFamily="18" charset="0"/>
                <a:cs typeface="Times New Roman" panose="02020603050405020304" pitchFamily="18" charset="0"/>
              </a:rPr>
              <a:t> or personality without feeling defensive or anxious, this also reduces your critics' unfriendliness. You should accept your errors or faults, but not apologies. Instead, tentatively and sympathetically agree with unfriendly criticism of your negative qualities. An example would be, "yes, you're right. I don't always listen closely to what you have to say."</a:t>
            </a:r>
            <a:endParaRPr lang="en-IN" sz="28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C99BA8AF-1825-435C-92EF-AF52717CBFCC}"/>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D7A275AB-9D9B-4592-9619-D46EF4C25B1B}"/>
              </a:ext>
            </a:extLst>
          </p:cNvPr>
          <p:cNvSpPr>
            <a:spLocks noGrp="1"/>
          </p:cNvSpPr>
          <p:nvPr>
            <p:ph type="sldNum" sz="quarter" idx="12"/>
          </p:nvPr>
        </p:nvSpPr>
        <p:spPr/>
        <p:txBody>
          <a:bodyPr/>
          <a:lstStyle/>
          <a:p>
            <a:fld id="{EEC20904-64F3-4254-9857-B148700B1D60}" type="slidenum">
              <a:rPr lang="en-IN" smtClean="0"/>
              <a:t>193</a:t>
            </a:fld>
            <a:endParaRPr lang="en-IN"/>
          </a:p>
        </p:txBody>
      </p:sp>
    </p:spTree>
    <p:extLst>
      <p:ext uri="{BB962C8B-B14F-4D97-AF65-F5344CB8AC3E}">
        <p14:creationId xmlns:p14="http://schemas.microsoft.com/office/powerpoint/2010/main" val="17043835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2103-E494-4D13-8075-532A74D47409}"/>
              </a:ext>
            </a:extLst>
          </p:cNvPr>
          <p:cNvSpPr>
            <a:spLocks noGrp="1"/>
          </p:cNvSpPr>
          <p:nvPr>
            <p:ph type="title"/>
          </p:nvPr>
        </p:nvSpPr>
        <p:spPr>
          <a:xfrm>
            <a:off x="874220" y="-20693"/>
            <a:ext cx="9404723" cy="1084109"/>
          </a:xfrm>
        </p:spPr>
        <p:txBody>
          <a:bodyPr/>
          <a:lstStyle/>
          <a:p>
            <a:pPr algn="ctr"/>
            <a:r>
              <a:rPr lang="en-US" dirty="0"/>
              <a:t>6. </a:t>
            </a:r>
            <a:r>
              <a:rPr lang="en-US" b="1" dirty="0"/>
              <a:t>Workable compromise</a:t>
            </a:r>
            <a:endParaRPr lang="en-IN" dirty="0"/>
          </a:p>
        </p:txBody>
      </p:sp>
      <p:sp>
        <p:nvSpPr>
          <p:cNvPr id="3" name="Content Placeholder 2">
            <a:extLst>
              <a:ext uri="{FF2B5EF4-FFF2-40B4-BE49-F238E27FC236}">
                <a16:creationId xmlns:a16="http://schemas.microsoft.com/office/drawing/2014/main" id="{42F1D4C0-9E87-4469-8B90-27C2C65E85AD}"/>
              </a:ext>
            </a:extLst>
          </p:cNvPr>
          <p:cNvSpPr>
            <a:spLocks noGrp="1"/>
          </p:cNvSpPr>
          <p:nvPr>
            <p:ph idx="1"/>
          </p:nvPr>
        </p:nvSpPr>
        <p:spPr>
          <a:xfrm>
            <a:off x="0" y="1447800"/>
            <a:ext cx="12192000" cy="5410200"/>
          </a:xfrm>
        </p:spPr>
        <p:txBody>
          <a:bodyPr/>
          <a:lstStyle/>
          <a:p>
            <a:pPr algn="just"/>
            <a:r>
              <a:rPr lang="en-US" sz="3200" dirty="0">
                <a:latin typeface="Times New Roman" panose="02020603050405020304" pitchFamily="18" charset="0"/>
                <a:cs typeface="Times New Roman" panose="02020603050405020304" pitchFamily="18" charset="0"/>
              </a:rPr>
              <a:t>When you feel that your self-respect is not in question, consider a workable compromise with the other person. You can always bargain for your material goals unless the compromise affects your personal feelings of self-respect. However, if the end goal involves a matter of your self-worth and self-respect, THERE CAN BE NO COMPROMISE. An example of this assertiveness technique would be, "I understand that you have a need to talk and I need to finish what </a:t>
            </a:r>
            <a:r>
              <a:rPr lang="en-US" sz="32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doing. So what about meeting in half an hour?"</a:t>
            </a:r>
            <a:endParaRPr lang="en-IN" sz="3200" dirty="0">
              <a:latin typeface="Times New Roman" panose="02020603050405020304" pitchFamily="18"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1B71EAAE-8D07-435D-A9B6-2B25F68BCB1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4116AE08-F790-40D9-A788-DD88696FBC77}"/>
              </a:ext>
            </a:extLst>
          </p:cNvPr>
          <p:cNvSpPr>
            <a:spLocks noGrp="1"/>
          </p:cNvSpPr>
          <p:nvPr>
            <p:ph type="sldNum" sz="quarter" idx="12"/>
          </p:nvPr>
        </p:nvSpPr>
        <p:spPr/>
        <p:txBody>
          <a:bodyPr/>
          <a:lstStyle/>
          <a:p>
            <a:fld id="{EEC20904-64F3-4254-9857-B148700B1D60}" type="slidenum">
              <a:rPr lang="en-IN" smtClean="0"/>
              <a:t>194</a:t>
            </a:fld>
            <a:endParaRPr lang="en-IN"/>
          </a:p>
        </p:txBody>
      </p:sp>
    </p:spTree>
    <p:extLst>
      <p:ext uri="{BB962C8B-B14F-4D97-AF65-F5344CB8AC3E}">
        <p14:creationId xmlns:p14="http://schemas.microsoft.com/office/powerpoint/2010/main" val="12897344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BB0E-1958-4424-B067-38DD0E1EF407}"/>
              </a:ext>
            </a:extLst>
          </p:cNvPr>
          <p:cNvSpPr>
            <a:spLocks noGrp="1"/>
          </p:cNvSpPr>
          <p:nvPr>
            <p:ph type="title"/>
          </p:nvPr>
        </p:nvSpPr>
        <p:spPr>
          <a:xfrm>
            <a:off x="874220" y="0"/>
            <a:ext cx="9404723" cy="995082"/>
          </a:xfrm>
        </p:spPr>
        <p:txBody>
          <a:bodyPr/>
          <a:lstStyle/>
          <a:p>
            <a:pPr algn="ctr"/>
            <a:r>
              <a:rPr lang="en-US" dirty="0"/>
              <a:t>Conclusion</a:t>
            </a:r>
            <a:endParaRPr lang="en-IN" dirty="0"/>
          </a:p>
        </p:txBody>
      </p:sp>
      <p:sp>
        <p:nvSpPr>
          <p:cNvPr id="3" name="Content Placeholder 2">
            <a:extLst>
              <a:ext uri="{FF2B5EF4-FFF2-40B4-BE49-F238E27FC236}">
                <a16:creationId xmlns:a16="http://schemas.microsoft.com/office/drawing/2014/main" id="{B09B2529-A1A1-4E71-B61B-1C4FA0393FC7}"/>
              </a:ext>
            </a:extLst>
          </p:cNvPr>
          <p:cNvSpPr>
            <a:spLocks noGrp="1"/>
          </p:cNvSpPr>
          <p:nvPr>
            <p:ph idx="1"/>
          </p:nvPr>
        </p:nvSpPr>
        <p:spPr>
          <a:xfrm>
            <a:off x="0" y="1063416"/>
            <a:ext cx="12192000" cy="5794584"/>
          </a:xfrm>
        </p:spPr>
        <p:txBody>
          <a:bodyPr>
            <a:normAutofit lnSpcReduction="10000"/>
          </a:bodyPr>
          <a:lstStyle/>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Assertiveness is a useful communication tool. It's application is contextual and it's not appropriate to be assertive in all situations. Remember, your sudden use of assertiveness may be perceived as an act of aggression by others.</a:t>
            </a:r>
          </a:p>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There's also no guarantee of success, even when you use assertive communication styles appropriately.</a:t>
            </a:r>
          </a:p>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"Nothing on earth can stop the individual with the right mental attitude from achieving their goal; nothing on earth can help the individual with the wrong mental attitude" </a:t>
            </a:r>
            <a:r>
              <a:rPr lang="en-US" sz="3200" dirty="0" err="1">
                <a:latin typeface="Times New Roman" panose="02020603050405020304" pitchFamily="18" charset="0"/>
                <a:cs typeface="Times New Roman" panose="02020603050405020304" pitchFamily="18" charset="0"/>
              </a:rPr>
              <a:t>w.W.</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Ziege</a:t>
            </a:r>
            <a:endParaRPr lang="en-US" sz="3200" dirty="0">
              <a:latin typeface="Times New Roman" panose="02020603050405020304" pitchFamily="18" charset="0"/>
              <a:cs typeface="Times New Roman" panose="02020603050405020304" pitchFamily="18" charset="0"/>
            </a:endParaRPr>
          </a:p>
          <a:p>
            <a:pPr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When you match consumer psychology with effective communication styles you get a powerful combination. Lee </a:t>
            </a:r>
            <a:r>
              <a:rPr lang="en-US" sz="3200" dirty="0" err="1">
                <a:latin typeface="Times New Roman" panose="02020603050405020304" pitchFamily="18" charset="0"/>
                <a:cs typeface="Times New Roman" panose="02020603050405020304" pitchFamily="18" charset="0"/>
              </a:rPr>
              <a:t>hopkins</a:t>
            </a:r>
            <a:r>
              <a:rPr lang="en-US" sz="3200" dirty="0">
                <a:latin typeface="Times New Roman" panose="02020603050405020304" pitchFamily="18" charset="0"/>
                <a:cs typeface="Times New Roman" panose="02020603050405020304" pitchFamily="18" charset="0"/>
              </a:rPr>
              <a:t> can show you how to communicate better for better business results.</a:t>
            </a:r>
          </a:p>
          <a:p>
            <a:endParaRPr lang="en-IN" dirty="0"/>
          </a:p>
        </p:txBody>
      </p:sp>
      <p:sp>
        <p:nvSpPr>
          <p:cNvPr id="4" name="Footer Placeholder 3">
            <a:extLst>
              <a:ext uri="{FF2B5EF4-FFF2-40B4-BE49-F238E27FC236}">
                <a16:creationId xmlns:a16="http://schemas.microsoft.com/office/drawing/2014/main" id="{D4C9DDDD-B0CD-41BB-AE17-D8F3D6123437}"/>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AEF40D9C-B002-4EBC-9490-F4970B4758E9}"/>
              </a:ext>
            </a:extLst>
          </p:cNvPr>
          <p:cNvSpPr>
            <a:spLocks noGrp="1"/>
          </p:cNvSpPr>
          <p:nvPr>
            <p:ph type="sldNum" sz="quarter" idx="12"/>
          </p:nvPr>
        </p:nvSpPr>
        <p:spPr/>
        <p:txBody>
          <a:bodyPr/>
          <a:lstStyle/>
          <a:p>
            <a:fld id="{EEC20904-64F3-4254-9857-B148700B1D60}" type="slidenum">
              <a:rPr lang="en-IN" smtClean="0"/>
              <a:t>195</a:t>
            </a:fld>
            <a:endParaRPr lang="en-IN"/>
          </a:p>
        </p:txBody>
      </p:sp>
    </p:spTree>
    <p:extLst>
      <p:ext uri="{BB962C8B-B14F-4D97-AF65-F5344CB8AC3E}">
        <p14:creationId xmlns:p14="http://schemas.microsoft.com/office/powerpoint/2010/main" val="40612259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1CFAB-F385-4469-AC3B-74612BE6573A}"/>
              </a:ext>
            </a:extLst>
          </p:cNvPr>
          <p:cNvSpPr>
            <a:spLocks noGrp="1"/>
          </p:cNvSpPr>
          <p:nvPr>
            <p:ph idx="1"/>
          </p:nvPr>
        </p:nvSpPr>
        <p:spPr>
          <a:xfrm>
            <a:off x="1001261" y="1063416"/>
            <a:ext cx="8946541" cy="4195481"/>
          </a:xfrm>
        </p:spPr>
        <p:txBody>
          <a:bodyPr/>
          <a:lstStyle/>
          <a:p>
            <a:endParaRPr lang="en-IN" dirty="0"/>
          </a:p>
        </p:txBody>
      </p:sp>
      <p:sp>
        <p:nvSpPr>
          <p:cNvPr id="4" name="Footer Placeholder 3">
            <a:extLst>
              <a:ext uri="{FF2B5EF4-FFF2-40B4-BE49-F238E27FC236}">
                <a16:creationId xmlns:a16="http://schemas.microsoft.com/office/drawing/2014/main" id="{A251FDD9-2AC6-44F1-8CEF-4662F63CF0F7}"/>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F59400E3-2EAA-4857-A94B-FA6820088BDB}"/>
              </a:ext>
            </a:extLst>
          </p:cNvPr>
          <p:cNvSpPr>
            <a:spLocks noGrp="1"/>
          </p:cNvSpPr>
          <p:nvPr>
            <p:ph type="sldNum" sz="quarter" idx="12"/>
          </p:nvPr>
        </p:nvSpPr>
        <p:spPr/>
        <p:txBody>
          <a:bodyPr/>
          <a:lstStyle/>
          <a:p>
            <a:fld id="{EEC20904-64F3-4254-9857-B148700B1D60}" type="slidenum">
              <a:rPr lang="en-IN" smtClean="0"/>
              <a:t>196</a:t>
            </a:fld>
            <a:endParaRPr lang="en-IN"/>
          </a:p>
        </p:txBody>
      </p:sp>
      <p:sp>
        <p:nvSpPr>
          <p:cNvPr id="6" name="Rectangle 5">
            <a:extLst>
              <a:ext uri="{FF2B5EF4-FFF2-40B4-BE49-F238E27FC236}">
                <a16:creationId xmlns:a16="http://schemas.microsoft.com/office/drawing/2014/main" id="{75F315EE-4933-4C0C-B425-07FF3D5B7A94}"/>
              </a:ext>
            </a:extLst>
          </p:cNvPr>
          <p:cNvSpPr/>
          <p:nvPr/>
        </p:nvSpPr>
        <p:spPr>
          <a:xfrm>
            <a:off x="3152633" y="2306472"/>
            <a:ext cx="4753320"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Thank you</a:t>
            </a:r>
          </a:p>
        </p:txBody>
      </p:sp>
    </p:spTree>
    <p:extLst>
      <p:ext uri="{BB962C8B-B14F-4D97-AF65-F5344CB8AC3E}">
        <p14:creationId xmlns:p14="http://schemas.microsoft.com/office/powerpoint/2010/main" val="2219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F2EC-D710-4362-971F-79E303E86E99}"/>
              </a:ext>
            </a:extLst>
          </p:cNvPr>
          <p:cNvSpPr>
            <a:spLocks noGrp="1"/>
          </p:cNvSpPr>
          <p:nvPr>
            <p:ph type="title"/>
          </p:nvPr>
        </p:nvSpPr>
        <p:spPr>
          <a:xfrm>
            <a:off x="645130" y="0"/>
            <a:ext cx="9404723" cy="1400530"/>
          </a:xfrm>
        </p:spPr>
        <p:txBody>
          <a:bodyPr/>
          <a:lstStyle/>
          <a:p>
            <a:r>
              <a:rPr lang="en-IN" dirty="0"/>
              <a:t>Concept of ICC</a:t>
            </a:r>
          </a:p>
        </p:txBody>
      </p:sp>
      <p:sp>
        <p:nvSpPr>
          <p:cNvPr id="3" name="Content Placeholder 2">
            <a:extLst>
              <a:ext uri="{FF2B5EF4-FFF2-40B4-BE49-F238E27FC236}">
                <a16:creationId xmlns:a16="http://schemas.microsoft.com/office/drawing/2014/main" id="{B0DEF170-BA73-4FA3-A1FD-7A3083CA47C8}"/>
              </a:ext>
            </a:extLst>
          </p:cNvPr>
          <p:cNvSpPr>
            <a:spLocks noGrp="1"/>
          </p:cNvSpPr>
          <p:nvPr>
            <p:ph idx="1"/>
          </p:nvPr>
        </p:nvSpPr>
        <p:spPr>
          <a:xfrm>
            <a:off x="0" y="1400530"/>
            <a:ext cx="12192000" cy="5355112"/>
          </a:xfrm>
        </p:spPr>
        <p:txBody>
          <a:bodyPr>
            <a:normAutofit/>
          </a:bodyPr>
          <a:lstStyle/>
          <a:p>
            <a:pPr algn="just"/>
            <a:r>
              <a:rPr lang="en-US" sz="2400" dirty="0">
                <a:latin typeface="Bookman Old Style" panose="02050604050505020204" pitchFamily="18" charset="0"/>
              </a:rPr>
              <a:t>Intercultural communication is the verbal and nonverbal interaction between people from different </a:t>
            </a:r>
            <a:r>
              <a:rPr lang="en-US" sz="2400" b="1" dirty="0">
                <a:latin typeface="Bookman Old Style" panose="02050604050505020204" pitchFamily="18" charset="0"/>
              </a:rPr>
              <a:t>cultural</a:t>
            </a:r>
            <a:r>
              <a:rPr lang="en-US" sz="2400" dirty="0">
                <a:latin typeface="Bookman Old Style" panose="02050604050505020204" pitchFamily="18" charset="0"/>
              </a:rPr>
              <a:t> backgrounds. Basically, 'inter-' is a prefix that means 'between' and </a:t>
            </a:r>
            <a:r>
              <a:rPr lang="en-US" sz="2400" b="1" dirty="0">
                <a:latin typeface="Bookman Old Style" panose="02050604050505020204" pitchFamily="18" charset="0"/>
              </a:rPr>
              <a:t>cultural</a:t>
            </a:r>
            <a:r>
              <a:rPr lang="en-US" sz="2400" dirty="0">
                <a:latin typeface="Bookman Old Style" panose="02050604050505020204" pitchFamily="18" charset="0"/>
              </a:rPr>
              <a:t> means… well, from a culture, so intercultural communication is the communication between cultures.</a:t>
            </a:r>
            <a:endParaRPr lang="en-IN" sz="2400" dirty="0">
              <a:latin typeface="Bookman Old Style" panose="02050604050505020204" pitchFamily="18" charset="0"/>
            </a:endParaRPr>
          </a:p>
          <a:p>
            <a:pPr algn="just"/>
            <a:r>
              <a:rPr lang="en-US" sz="2400" b="1" dirty="0">
                <a:latin typeface="Bookman Old Style" panose="02050604050505020204" pitchFamily="18" charset="0"/>
              </a:rPr>
              <a:t>Intercultural communication</a:t>
            </a:r>
            <a:r>
              <a:rPr lang="en-US" sz="2400" dirty="0">
                <a:latin typeface="Bookman Old Style" panose="02050604050505020204" pitchFamily="18" charset="0"/>
              </a:rPr>
              <a:t> (or </a:t>
            </a:r>
            <a:r>
              <a:rPr lang="en-US" sz="2400" b="1" dirty="0">
                <a:latin typeface="Bookman Old Style" panose="02050604050505020204" pitchFamily="18" charset="0"/>
              </a:rPr>
              <a:t>cross-cultural communication</a:t>
            </a:r>
            <a:r>
              <a:rPr lang="en-US" sz="2400" dirty="0">
                <a:latin typeface="Bookman Old Style" panose="02050604050505020204" pitchFamily="18" charset="0"/>
              </a:rPr>
              <a:t>) is a discipline that studies </a:t>
            </a:r>
            <a:r>
              <a:rPr lang="en-US" sz="2400" b="1" dirty="0">
                <a:latin typeface="Bookman Old Style" panose="02050604050505020204" pitchFamily="18" charset="0"/>
              </a:rPr>
              <a:t>communication</a:t>
            </a:r>
            <a:r>
              <a:rPr lang="en-US" sz="2400" dirty="0">
                <a:latin typeface="Bookman Old Style" panose="02050604050505020204" pitchFamily="18" charset="0"/>
              </a:rPr>
              <a:t> across different cultures and social groups, or how culture affects </a:t>
            </a:r>
            <a:r>
              <a:rPr lang="en-US" sz="2400" b="1" dirty="0">
                <a:latin typeface="Bookman Old Style" panose="02050604050505020204" pitchFamily="18" charset="0"/>
              </a:rPr>
              <a:t>communication</a:t>
            </a:r>
            <a:r>
              <a:rPr lang="en-US" sz="2400" dirty="0">
                <a:latin typeface="Bookman Old Style" panose="02050604050505020204" pitchFamily="18" charset="0"/>
              </a:rPr>
              <a:t>. ... It also involves understanding the different cultures, languages and customs of people from other countries.</a:t>
            </a:r>
            <a:endParaRPr lang="en-IN" sz="2400" dirty="0">
              <a:latin typeface="Bookman Old Style" panose="02050604050505020204" pitchFamily="18" charset="0"/>
            </a:endParaRPr>
          </a:p>
        </p:txBody>
      </p:sp>
      <p:sp>
        <p:nvSpPr>
          <p:cNvPr id="12" name="Footer Placeholder 11">
            <a:extLst>
              <a:ext uri="{FF2B5EF4-FFF2-40B4-BE49-F238E27FC236}">
                <a16:creationId xmlns:a16="http://schemas.microsoft.com/office/drawing/2014/main" id="{BA8C90AE-A91D-4A30-B0CA-BD4A86F2F68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A59C882-1F44-4BAC-93BC-C6D7F7DBC71F}"/>
              </a:ext>
            </a:extLst>
          </p:cNvPr>
          <p:cNvSpPr>
            <a:spLocks noGrp="1"/>
          </p:cNvSpPr>
          <p:nvPr>
            <p:ph type="sldNum" sz="quarter" idx="12"/>
          </p:nvPr>
        </p:nvSpPr>
        <p:spPr/>
        <p:txBody>
          <a:bodyPr/>
          <a:lstStyle/>
          <a:p>
            <a:fld id="{EEC20904-64F3-4254-9857-B148700B1D60}" type="slidenum">
              <a:rPr lang="en-IN" smtClean="0"/>
              <a:t>2</a:t>
            </a:fld>
            <a:endParaRPr lang="en-IN"/>
          </a:p>
        </p:txBody>
      </p:sp>
    </p:spTree>
    <p:extLst>
      <p:ext uri="{BB962C8B-B14F-4D97-AF65-F5344CB8AC3E}">
        <p14:creationId xmlns:p14="http://schemas.microsoft.com/office/powerpoint/2010/main" val="150230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24A71-E7AC-43B0-A963-953E4E2737B8}"/>
              </a:ext>
            </a:extLst>
          </p:cNvPr>
          <p:cNvSpPr>
            <a:spLocks noGrp="1"/>
          </p:cNvSpPr>
          <p:nvPr>
            <p:ph idx="1"/>
          </p:nvPr>
        </p:nvSpPr>
        <p:spPr>
          <a:xfrm>
            <a:off x="0" y="0"/>
            <a:ext cx="12050973" cy="6858000"/>
          </a:xfrm>
        </p:spPr>
        <p:txBody>
          <a:bodyPr>
            <a:normAutofit/>
          </a:bodyPr>
          <a:lstStyle/>
          <a:p>
            <a:pPr algn="just"/>
            <a:r>
              <a:rPr lang="en-US" sz="2800" dirty="0">
                <a:latin typeface="Bookman Old Style" panose="02050604050505020204" pitchFamily="18" charset="0"/>
              </a:rPr>
              <a:t>Other gods mentioned were Mayyon and Vaali who were all assimilated into Hinduism over time. Dravidian influence on early Vedic religion is evident, many of these features are already present in the oldest known Indo-Aryan language, the language of the </a:t>
            </a:r>
            <a:r>
              <a:rPr lang="en-US" sz="2800" i="1" dirty="0">
                <a:latin typeface="Bookman Old Style" panose="02050604050505020204" pitchFamily="18" charset="0"/>
              </a:rPr>
              <a:t>Rigveda</a:t>
            </a:r>
            <a:r>
              <a:rPr lang="en-US" sz="2800" dirty="0">
                <a:latin typeface="Bookman Old Style" panose="02050604050505020204" pitchFamily="18" charset="0"/>
              </a:rPr>
              <a:t> (c. 1500 BCE), which also includes over a dozen words borrowed from Dravidian. This represents an early religious and cultural fusion or synthesis between ancient Dravidians and Indo-Aryans, which became more evident over time with sacred iconography, flora and fauna that went on to influence Hinduism, Buddhism and Jainism</a:t>
            </a:r>
            <a:r>
              <a:rPr lang="en-US" sz="2800" baseline="30000" dirty="0">
                <a:latin typeface="Bookman Old Style" panose="02050604050505020204" pitchFamily="18" charset="0"/>
              </a:rPr>
              <a:t>.</a:t>
            </a:r>
            <a:endParaRPr lang="en-IN" sz="2800" dirty="0">
              <a:latin typeface="Bookman Old Style" panose="02050604050505020204" pitchFamily="18" charset="0"/>
            </a:endParaRPr>
          </a:p>
        </p:txBody>
      </p:sp>
      <p:sp>
        <p:nvSpPr>
          <p:cNvPr id="11" name="Footer Placeholder 10">
            <a:extLst>
              <a:ext uri="{FF2B5EF4-FFF2-40B4-BE49-F238E27FC236}">
                <a16:creationId xmlns:a16="http://schemas.microsoft.com/office/drawing/2014/main" id="{B25D110A-9012-46F2-A25B-5CE87C2C6688}"/>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473CBA64-0D7A-4A93-9703-A61B5FA8401B}"/>
              </a:ext>
            </a:extLst>
          </p:cNvPr>
          <p:cNvSpPr>
            <a:spLocks noGrp="1"/>
          </p:cNvSpPr>
          <p:nvPr>
            <p:ph type="sldNum" sz="quarter" idx="12"/>
          </p:nvPr>
        </p:nvSpPr>
        <p:spPr/>
        <p:txBody>
          <a:bodyPr/>
          <a:lstStyle/>
          <a:p>
            <a:fld id="{EEC20904-64F3-4254-9857-B148700B1D60}" type="slidenum">
              <a:rPr lang="en-IN" smtClean="0"/>
              <a:t>20</a:t>
            </a:fld>
            <a:endParaRPr lang="en-IN"/>
          </a:p>
        </p:txBody>
      </p:sp>
    </p:spTree>
    <p:extLst>
      <p:ext uri="{BB962C8B-B14F-4D97-AF65-F5344CB8AC3E}">
        <p14:creationId xmlns:p14="http://schemas.microsoft.com/office/powerpoint/2010/main" val="255548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C6342-361F-40BC-89F7-4B2ACA1D465E}"/>
              </a:ext>
            </a:extLst>
          </p:cNvPr>
          <p:cNvSpPr>
            <a:spLocks noGrp="1"/>
          </p:cNvSpPr>
          <p:nvPr>
            <p:ph idx="1"/>
          </p:nvPr>
        </p:nvSpPr>
        <p:spPr>
          <a:xfrm>
            <a:off x="0" y="136478"/>
            <a:ext cx="12192000" cy="6591868"/>
          </a:xfrm>
        </p:spPr>
        <p:txBody>
          <a:bodyPr>
            <a:normAutofit/>
          </a:bodyPr>
          <a:lstStyle/>
          <a:p>
            <a:pPr algn="just" fontAlgn="base">
              <a:lnSpc>
                <a:spcPct val="150000"/>
              </a:lnSpc>
            </a:pPr>
            <a:r>
              <a:rPr lang="en-IN" sz="2400" dirty="0">
                <a:latin typeface="Bookman Old Style" panose="02050604050505020204" pitchFamily="18" charset="0"/>
              </a:rPr>
              <a:t>Australia is one of the most culturally and linguistically diverse nations in the world. This diversity has always been embedded in Aboriginal and Torres Strait Islander societies and has been broadened over the last two hundred years with the arrival of people from over one hundred and fifty distinct cultures from around the world.</a:t>
            </a:r>
          </a:p>
          <a:p>
            <a:pPr algn="just" fontAlgn="base">
              <a:lnSpc>
                <a:spcPct val="150000"/>
              </a:lnSpc>
            </a:pPr>
            <a:r>
              <a:rPr lang="en-IN" sz="2400" dirty="0">
                <a:latin typeface="Bookman Old Style" panose="02050604050505020204" pitchFamily="18" charset="0"/>
              </a:rPr>
              <a:t>While English is the dominant language, many people speak a language other than English as their first language within their families and communities. Over two hundred languages other than English are spoken in Australia today. The acquisition of proficiency in Standard Australian English, together with the maintenance of community languages is therefore a significant issue in Australia.</a:t>
            </a:r>
          </a:p>
          <a:p>
            <a:endParaRPr lang="en-IN" dirty="0"/>
          </a:p>
        </p:txBody>
      </p:sp>
      <p:sp>
        <p:nvSpPr>
          <p:cNvPr id="11" name="Footer Placeholder 10">
            <a:extLst>
              <a:ext uri="{FF2B5EF4-FFF2-40B4-BE49-F238E27FC236}">
                <a16:creationId xmlns:a16="http://schemas.microsoft.com/office/drawing/2014/main" id="{AD8D2B95-1A80-4527-9126-2E203008EE5A}"/>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7BD58E77-6EE2-4272-9836-54EA2BB22007}"/>
              </a:ext>
            </a:extLst>
          </p:cNvPr>
          <p:cNvSpPr>
            <a:spLocks noGrp="1"/>
          </p:cNvSpPr>
          <p:nvPr>
            <p:ph type="sldNum" sz="quarter" idx="12"/>
          </p:nvPr>
        </p:nvSpPr>
        <p:spPr/>
        <p:txBody>
          <a:bodyPr/>
          <a:lstStyle/>
          <a:p>
            <a:fld id="{EEC20904-64F3-4254-9857-B148700B1D60}" type="slidenum">
              <a:rPr lang="en-IN" smtClean="0"/>
              <a:t>21</a:t>
            </a:fld>
            <a:endParaRPr lang="en-IN"/>
          </a:p>
        </p:txBody>
      </p:sp>
    </p:spTree>
    <p:extLst>
      <p:ext uri="{BB962C8B-B14F-4D97-AF65-F5344CB8AC3E}">
        <p14:creationId xmlns:p14="http://schemas.microsoft.com/office/powerpoint/2010/main" val="300133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D2CA-B215-422A-866F-A2FDF4988CCF}"/>
              </a:ext>
            </a:extLst>
          </p:cNvPr>
          <p:cNvSpPr>
            <a:spLocks noGrp="1"/>
          </p:cNvSpPr>
          <p:nvPr>
            <p:ph type="title"/>
          </p:nvPr>
        </p:nvSpPr>
        <p:spPr>
          <a:xfrm>
            <a:off x="645130" y="125172"/>
            <a:ext cx="9404723" cy="1400530"/>
          </a:xfrm>
        </p:spPr>
        <p:txBody>
          <a:bodyPr/>
          <a:lstStyle/>
          <a:p>
            <a:pPr algn="ctr"/>
            <a:r>
              <a:rPr lang="en-IN" b="1" dirty="0"/>
              <a:t>Communication</a:t>
            </a:r>
            <a:br>
              <a:rPr lang="en-IN" b="1" dirty="0"/>
            </a:br>
            <a:endParaRPr lang="en-IN" dirty="0"/>
          </a:p>
        </p:txBody>
      </p:sp>
      <p:sp>
        <p:nvSpPr>
          <p:cNvPr id="3" name="Content Placeholder 2">
            <a:extLst>
              <a:ext uri="{FF2B5EF4-FFF2-40B4-BE49-F238E27FC236}">
                <a16:creationId xmlns:a16="http://schemas.microsoft.com/office/drawing/2014/main" id="{E0C117AA-18E2-49BB-A0C4-A46A31606E01}"/>
              </a:ext>
            </a:extLst>
          </p:cNvPr>
          <p:cNvSpPr>
            <a:spLocks noGrp="1"/>
          </p:cNvSpPr>
          <p:nvPr>
            <p:ph idx="1"/>
          </p:nvPr>
        </p:nvSpPr>
        <p:spPr>
          <a:xfrm>
            <a:off x="0" y="1525702"/>
            <a:ext cx="12192000" cy="5332298"/>
          </a:xfrm>
        </p:spPr>
        <p:txBody>
          <a:bodyPr/>
          <a:lstStyle/>
          <a:p>
            <a:pPr algn="just"/>
            <a:r>
              <a:rPr lang="en-IN" sz="2800" b="1" dirty="0">
                <a:latin typeface="Bookman Old Style" panose="02050604050505020204" pitchFamily="18" charset="0"/>
              </a:rPr>
              <a:t>Definition</a:t>
            </a:r>
            <a:r>
              <a:rPr lang="en-IN" sz="2800" dirty="0">
                <a:latin typeface="Bookman Old Style" panose="02050604050505020204" pitchFamily="18" charset="0"/>
              </a:rPr>
              <a:t>: Communication is the process of transmitting information from one person to another. It is the act of sharing of ideas, facts, opinions, thoughts, messages or emotions to other people, in and out the organisation, with the use of the channel to create mutual understanding and confidence.</a:t>
            </a:r>
          </a:p>
          <a:p>
            <a:pPr algn="just"/>
            <a:r>
              <a:rPr lang="en-IN" sz="2800" dirty="0">
                <a:latin typeface="Bookman Old Style" panose="02050604050505020204" pitchFamily="18" charset="0"/>
              </a:rPr>
              <a:t>It is not tied to words, i.e. whether an individual speaks or not, the message is automatically conveyed to the other party. Besides words, communication can take place through symbols, letters, actions, expressions, etc.</a:t>
            </a:r>
          </a:p>
          <a:p>
            <a:endParaRPr lang="en-IN" dirty="0"/>
          </a:p>
        </p:txBody>
      </p:sp>
      <p:sp>
        <p:nvSpPr>
          <p:cNvPr id="12" name="Footer Placeholder 11">
            <a:extLst>
              <a:ext uri="{FF2B5EF4-FFF2-40B4-BE49-F238E27FC236}">
                <a16:creationId xmlns:a16="http://schemas.microsoft.com/office/drawing/2014/main" id="{C9C51281-865B-45D3-880C-C8596D40962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B3D3C7C-F256-44FF-9F54-84B5C256552D}"/>
              </a:ext>
            </a:extLst>
          </p:cNvPr>
          <p:cNvSpPr>
            <a:spLocks noGrp="1"/>
          </p:cNvSpPr>
          <p:nvPr>
            <p:ph type="sldNum" sz="quarter" idx="12"/>
          </p:nvPr>
        </p:nvSpPr>
        <p:spPr/>
        <p:txBody>
          <a:bodyPr/>
          <a:lstStyle/>
          <a:p>
            <a:fld id="{EEC20904-64F3-4254-9857-B148700B1D60}" type="slidenum">
              <a:rPr lang="en-IN" smtClean="0"/>
              <a:t>22</a:t>
            </a:fld>
            <a:endParaRPr lang="en-IN"/>
          </a:p>
        </p:txBody>
      </p:sp>
    </p:spTree>
    <p:extLst>
      <p:ext uri="{BB962C8B-B14F-4D97-AF65-F5344CB8AC3E}">
        <p14:creationId xmlns:p14="http://schemas.microsoft.com/office/powerpoint/2010/main" val="164302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cation">
            <a:extLst>
              <a:ext uri="{FF2B5EF4-FFF2-40B4-BE49-F238E27FC236}">
                <a16:creationId xmlns:a16="http://schemas.microsoft.com/office/drawing/2014/main" id="{C35F94BF-162F-43BF-BD8E-8179C2D2860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934" y="341194"/>
            <a:ext cx="9144000" cy="6127845"/>
          </a:xfrm>
          <a:prstGeom prst="rect">
            <a:avLst/>
          </a:prstGeom>
          <a:noFill/>
          <a:ln>
            <a:noFill/>
          </a:ln>
        </p:spPr>
      </p:pic>
      <p:sp>
        <p:nvSpPr>
          <p:cNvPr id="11" name="Footer Placeholder 10">
            <a:extLst>
              <a:ext uri="{FF2B5EF4-FFF2-40B4-BE49-F238E27FC236}">
                <a16:creationId xmlns:a16="http://schemas.microsoft.com/office/drawing/2014/main" id="{454BC02C-F5EC-4848-9BA2-75894C0F6BAF}"/>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BE43788F-23A0-4FC7-8483-2C465F20DE92}"/>
              </a:ext>
            </a:extLst>
          </p:cNvPr>
          <p:cNvSpPr>
            <a:spLocks noGrp="1"/>
          </p:cNvSpPr>
          <p:nvPr>
            <p:ph type="sldNum" sz="quarter" idx="12"/>
          </p:nvPr>
        </p:nvSpPr>
        <p:spPr/>
        <p:txBody>
          <a:bodyPr/>
          <a:lstStyle/>
          <a:p>
            <a:fld id="{EEC20904-64F3-4254-9857-B148700B1D60}" type="slidenum">
              <a:rPr lang="en-IN" smtClean="0"/>
              <a:t>23</a:t>
            </a:fld>
            <a:endParaRPr lang="en-IN"/>
          </a:p>
        </p:txBody>
      </p:sp>
    </p:spTree>
    <p:extLst>
      <p:ext uri="{BB962C8B-B14F-4D97-AF65-F5344CB8AC3E}">
        <p14:creationId xmlns:p14="http://schemas.microsoft.com/office/powerpoint/2010/main" val="94497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98EB-0E31-4D6B-947E-980340B56F57}"/>
              </a:ext>
            </a:extLst>
          </p:cNvPr>
          <p:cNvSpPr>
            <a:spLocks noGrp="1"/>
          </p:cNvSpPr>
          <p:nvPr>
            <p:ph type="title"/>
          </p:nvPr>
        </p:nvSpPr>
        <p:spPr>
          <a:xfrm>
            <a:off x="645130" y="0"/>
            <a:ext cx="9404723" cy="1400530"/>
          </a:xfrm>
        </p:spPr>
        <p:txBody>
          <a:bodyPr/>
          <a:lstStyle/>
          <a:p>
            <a:pPr algn="ctr"/>
            <a:r>
              <a:rPr lang="en-IN" dirty="0"/>
              <a:t>Elements of Communication</a:t>
            </a:r>
            <a:br>
              <a:rPr lang="en-IN" b="1" dirty="0"/>
            </a:br>
            <a:endParaRPr lang="en-IN" dirty="0"/>
          </a:p>
        </p:txBody>
      </p:sp>
      <p:sp>
        <p:nvSpPr>
          <p:cNvPr id="3" name="Content Placeholder 2">
            <a:extLst>
              <a:ext uri="{FF2B5EF4-FFF2-40B4-BE49-F238E27FC236}">
                <a16:creationId xmlns:a16="http://schemas.microsoft.com/office/drawing/2014/main" id="{9FF86F40-80D6-48AB-A12D-56D5BC0E6066}"/>
              </a:ext>
            </a:extLst>
          </p:cNvPr>
          <p:cNvSpPr>
            <a:spLocks noGrp="1"/>
          </p:cNvSpPr>
          <p:nvPr>
            <p:ph idx="1"/>
          </p:nvPr>
        </p:nvSpPr>
        <p:spPr>
          <a:xfrm>
            <a:off x="0" y="1400530"/>
            <a:ext cx="11818961" cy="5204986"/>
          </a:xfrm>
        </p:spPr>
        <p:txBody>
          <a:bodyPr>
            <a:normAutofit/>
          </a:bodyPr>
          <a:lstStyle/>
          <a:p>
            <a:pPr algn="just"/>
            <a:r>
              <a:rPr lang="en-IN" sz="2400" dirty="0">
                <a:latin typeface="Bookman Old Style" panose="02050604050505020204" pitchFamily="18" charset="0"/>
              </a:rPr>
              <a:t>Communication is a two way process, wherein interchange of message connects the sender and receiver, towards an agreed direction, consisting seven elements:</a:t>
            </a:r>
          </a:p>
          <a:p>
            <a:pPr lvl="0" algn="just"/>
            <a:r>
              <a:rPr lang="en-IN" sz="2400" b="1" dirty="0">
                <a:latin typeface="Bookman Old Style" panose="02050604050505020204" pitchFamily="18" charset="0"/>
              </a:rPr>
              <a:t>Sender</a:t>
            </a:r>
            <a:r>
              <a:rPr lang="en-IN" sz="2400" dirty="0">
                <a:latin typeface="Bookman Old Style" panose="02050604050505020204" pitchFamily="18" charset="0"/>
              </a:rPr>
              <a:t>: Otherwise known as a source, it is the person who has something to pass on, to another individual.</a:t>
            </a:r>
          </a:p>
          <a:p>
            <a:pPr lvl="0" algn="just"/>
            <a:r>
              <a:rPr lang="en-IN" sz="2400" b="1" dirty="0">
                <a:latin typeface="Bookman Old Style" panose="02050604050505020204" pitchFamily="18" charset="0"/>
              </a:rPr>
              <a:t>Encoding</a:t>
            </a:r>
            <a:r>
              <a:rPr lang="en-IN" sz="2400" dirty="0">
                <a:latin typeface="Bookman Old Style" panose="02050604050505020204" pitchFamily="18" charset="0"/>
              </a:rPr>
              <a:t>: The sender of the message, selects appropriate words or non-verbal techniques to convert the idea into the message, which is called as encoding.</a:t>
            </a:r>
          </a:p>
          <a:p>
            <a:pPr lvl="0" algn="just"/>
            <a:r>
              <a:rPr lang="en-IN" sz="2400" b="1" dirty="0">
                <a:latin typeface="Bookman Old Style" panose="02050604050505020204" pitchFamily="18" charset="0"/>
              </a:rPr>
              <a:t>Message</a:t>
            </a:r>
            <a:r>
              <a:rPr lang="en-IN" sz="2400" dirty="0">
                <a:latin typeface="Bookman Old Style" panose="02050604050505020204" pitchFamily="18" charset="0"/>
              </a:rPr>
              <a:t>: Message implies something that the sender wants to communicate, to the receiver. Without a message, no communication is possible.</a:t>
            </a:r>
          </a:p>
          <a:p>
            <a:endParaRPr lang="en-IN" dirty="0"/>
          </a:p>
        </p:txBody>
      </p:sp>
      <p:sp>
        <p:nvSpPr>
          <p:cNvPr id="12" name="Footer Placeholder 11">
            <a:extLst>
              <a:ext uri="{FF2B5EF4-FFF2-40B4-BE49-F238E27FC236}">
                <a16:creationId xmlns:a16="http://schemas.microsoft.com/office/drawing/2014/main" id="{7A1FB03C-62E0-4725-9FB8-B5BD20AD8B02}"/>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51D73EF-D31C-4073-BF75-AE52DAF76CC3}"/>
              </a:ext>
            </a:extLst>
          </p:cNvPr>
          <p:cNvSpPr>
            <a:spLocks noGrp="1"/>
          </p:cNvSpPr>
          <p:nvPr>
            <p:ph type="sldNum" sz="quarter" idx="12"/>
          </p:nvPr>
        </p:nvSpPr>
        <p:spPr/>
        <p:txBody>
          <a:bodyPr/>
          <a:lstStyle/>
          <a:p>
            <a:fld id="{EEC20904-64F3-4254-9857-B148700B1D60}" type="slidenum">
              <a:rPr lang="en-IN" smtClean="0"/>
              <a:t>24</a:t>
            </a:fld>
            <a:endParaRPr lang="en-IN"/>
          </a:p>
        </p:txBody>
      </p:sp>
    </p:spTree>
    <p:extLst>
      <p:ext uri="{BB962C8B-B14F-4D97-AF65-F5344CB8AC3E}">
        <p14:creationId xmlns:p14="http://schemas.microsoft.com/office/powerpoint/2010/main" val="2315135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46D03-2680-4E92-B1BE-C839529E2F04}"/>
              </a:ext>
            </a:extLst>
          </p:cNvPr>
          <p:cNvSpPr>
            <a:spLocks noGrp="1"/>
          </p:cNvSpPr>
          <p:nvPr>
            <p:ph idx="1"/>
          </p:nvPr>
        </p:nvSpPr>
        <p:spPr>
          <a:xfrm>
            <a:off x="0" y="0"/>
            <a:ext cx="12192000" cy="6858000"/>
          </a:xfrm>
        </p:spPr>
        <p:txBody>
          <a:bodyPr>
            <a:normAutofit/>
          </a:bodyPr>
          <a:lstStyle/>
          <a:p>
            <a:pPr lvl="0" algn="just"/>
            <a:r>
              <a:rPr lang="en-IN" sz="2400" b="1" dirty="0">
                <a:latin typeface="Bookman Old Style" panose="02050604050505020204" pitchFamily="18" charset="0"/>
              </a:rPr>
              <a:t>Medium</a:t>
            </a:r>
            <a:r>
              <a:rPr lang="en-IN" sz="2400" dirty="0">
                <a:latin typeface="Bookman Old Style" panose="02050604050505020204" pitchFamily="18" charset="0"/>
              </a:rPr>
              <a:t>: Medium alludes to the channel or mode, through which message is communicated to the receiver, i.e. it can be sent by way of electronic word processing system, graphic, symbol, etc.</a:t>
            </a:r>
          </a:p>
          <a:p>
            <a:pPr lvl="0" algn="just"/>
            <a:r>
              <a:rPr lang="en-IN" sz="2400" b="1" dirty="0">
                <a:latin typeface="Bookman Old Style" panose="02050604050505020204" pitchFamily="18" charset="0"/>
              </a:rPr>
              <a:t>Receiver</a:t>
            </a:r>
            <a:r>
              <a:rPr lang="en-IN" sz="2400" dirty="0">
                <a:latin typeface="Bookman Old Style" panose="02050604050505020204" pitchFamily="18" charset="0"/>
              </a:rPr>
              <a:t>: The one to whom the message is directed, is called receiver. He/she notices and conveys some meaning to the message.</a:t>
            </a:r>
          </a:p>
          <a:p>
            <a:pPr lvl="0" algn="just"/>
            <a:r>
              <a:rPr lang="en-IN" sz="2400" b="1" dirty="0">
                <a:latin typeface="Bookman Old Style" panose="02050604050505020204" pitchFamily="18" charset="0"/>
              </a:rPr>
              <a:t>Decoding</a:t>
            </a:r>
            <a:r>
              <a:rPr lang="en-IN" sz="2400" dirty="0">
                <a:latin typeface="Bookman Old Style" panose="02050604050505020204" pitchFamily="18" charset="0"/>
              </a:rPr>
              <a:t>: The act of interpreting message by the receiver, is termed as decoding. The receiver’s outlook, experience, and attitude play a vital role in decoding message.</a:t>
            </a:r>
          </a:p>
          <a:p>
            <a:pPr lvl="0" algn="just"/>
            <a:r>
              <a:rPr lang="en-IN" sz="2400" b="1" dirty="0">
                <a:latin typeface="Bookman Old Style" panose="02050604050505020204" pitchFamily="18" charset="0"/>
              </a:rPr>
              <a:t>Feedback</a:t>
            </a:r>
            <a:r>
              <a:rPr lang="en-IN" sz="2400" dirty="0">
                <a:latin typeface="Bookman Old Style" panose="02050604050505020204" pitchFamily="18" charset="0"/>
              </a:rPr>
              <a:t>: The process of communication can never be completed, if the response of the receiver is missing. It enables the communicator of a message to know whether the message has been received and interpreted in the same manner as directed.</a:t>
            </a:r>
          </a:p>
          <a:p>
            <a:pPr algn="just"/>
            <a:r>
              <a:rPr lang="en-IN" sz="2400" dirty="0">
                <a:latin typeface="Bookman Old Style" panose="02050604050505020204" pitchFamily="18" charset="0"/>
              </a:rPr>
              <a:t>All the seven elements of communication has a great role to play in the entire process, as there can be some deformation between the intended message and the received one.</a:t>
            </a:r>
          </a:p>
          <a:p>
            <a:endParaRPr lang="en-IN" dirty="0"/>
          </a:p>
        </p:txBody>
      </p:sp>
      <p:sp>
        <p:nvSpPr>
          <p:cNvPr id="11" name="Footer Placeholder 10">
            <a:extLst>
              <a:ext uri="{FF2B5EF4-FFF2-40B4-BE49-F238E27FC236}">
                <a16:creationId xmlns:a16="http://schemas.microsoft.com/office/drawing/2014/main" id="{5FF4B078-95F0-4FE4-8DA5-24FEE5C2E8EB}"/>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1A61271B-A7A2-4D4F-BC0A-FE9F958F1594}"/>
              </a:ext>
            </a:extLst>
          </p:cNvPr>
          <p:cNvSpPr>
            <a:spLocks noGrp="1"/>
          </p:cNvSpPr>
          <p:nvPr>
            <p:ph type="sldNum" sz="quarter" idx="12"/>
          </p:nvPr>
        </p:nvSpPr>
        <p:spPr/>
        <p:txBody>
          <a:bodyPr/>
          <a:lstStyle/>
          <a:p>
            <a:fld id="{EEC20904-64F3-4254-9857-B148700B1D60}" type="slidenum">
              <a:rPr lang="en-IN" smtClean="0"/>
              <a:t>25</a:t>
            </a:fld>
            <a:endParaRPr lang="en-IN"/>
          </a:p>
        </p:txBody>
      </p:sp>
    </p:spTree>
    <p:extLst>
      <p:ext uri="{BB962C8B-B14F-4D97-AF65-F5344CB8AC3E}">
        <p14:creationId xmlns:p14="http://schemas.microsoft.com/office/powerpoint/2010/main" val="420547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5FF6-AEF2-4C66-BC97-DCC176FD163A}"/>
              </a:ext>
            </a:extLst>
          </p:cNvPr>
          <p:cNvSpPr>
            <a:spLocks noGrp="1"/>
          </p:cNvSpPr>
          <p:nvPr>
            <p:ph type="title"/>
          </p:nvPr>
        </p:nvSpPr>
        <p:spPr>
          <a:xfrm>
            <a:off x="645130" y="0"/>
            <a:ext cx="9404723" cy="1400530"/>
          </a:xfrm>
        </p:spPr>
        <p:txBody>
          <a:bodyPr/>
          <a:lstStyle/>
          <a:p>
            <a:pPr algn="ctr"/>
            <a:r>
              <a:rPr lang="en-IN" b="1" dirty="0"/>
              <a:t>Forms of communication</a:t>
            </a:r>
            <a:br>
              <a:rPr lang="en-IN" b="1" dirty="0"/>
            </a:br>
            <a:endParaRPr lang="en-IN" dirty="0"/>
          </a:p>
        </p:txBody>
      </p:sp>
      <p:sp>
        <p:nvSpPr>
          <p:cNvPr id="3" name="Content Placeholder 2">
            <a:extLst>
              <a:ext uri="{FF2B5EF4-FFF2-40B4-BE49-F238E27FC236}">
                <a16:creationId xmlns:a16="http://schemas.microsoft.com/office/drawing/2014/main" id="{B3129DC3-3501-47D3-87F8-13C7E074E415}"/>
              </a:ext>
            </a:extLst>
          </p:cNvPr>
          <p:cNvSpPr>
            <a:spLocks noGrp="1"/>
          </p:cNvSpPr>
          <p:nvPr>
            <p:ph idx="1"/>
          </p:nvPr>
        </p:nvSpPr>
        <p:spPr>
          <a:xfrm>
            <a:off x="0" y="1400530"/>
            <a:ext cx="12192000" cy="5457470"/>
          </a:xfrm>
        </p:spPr>
        <p:txBody>
          <a:bodyPr/>
          <a:lstStyle/>
          <a:p>
            <a:pPr lvl="0" algn="just"/>
            <a:r>
              <a:rPr lang="en-IN" sz="2800" b="1" dirty="0">
                <a:latin typeface="Bookman Old Style" panose="02050604050505020204" pitchFamily="18" charset="0"/>
              </a:rPr>
              <a:t>Formal Communication</a:t>
            </a:r>
            <a:r>
              <a:rPr lang="en-IN" sz="2800" dirty="0">
                <a:latin typeface="Bookman Old Style" panose="02050604050505020204" pitchFamily="18" charset="0"/>
              </a:rPr>
              <a:t>: Alternatively known as official communication, it passes through predefined channels which all the members of the organisation are bound to follow. In every organisation, a corporate ladder is established, through which communication flows, which can be:</a:t>
            </a:r>
          </a:p>
          <a:p>
            <a:pPr lvl="1"/>
            <a:r>
              <a:rPr lang="en-IN" sz="2800" b="1" dirty="0">
                <a:latin typeface="Bookman Old Style" panose="02050604050505020204" pitchFamily="18" charset="0"/>
              </a:rPr>
              <a:t>Downward</a:t>
            </a:r>
            <a:r>
              <a:rPr lang="en-IN" sz="2800" dirty="0">
                <a:latin typeface="Bookman Old Style" panose="02050604050505020204" pitchFamily="18" charset="0"/>
              </a:rPr>
              <a:t>: Superior to subordinate</a:t>
            </a:r>
          </a:p>
          <a:p>
            <a:pPr lvl="1"/>
            <a:r>
              <a:rPr lang="en-IN" sz="2800" b="1" dirty="0">
                <a:latin typeface="Bookman Old Style" panose="02050604050505020204" pitchFamily="18" charset="0"/>
              </a:rPr>
              <a:t>Upward</a:t>
            </a:r>
            <a:r>
              <a:rPr lang="en-IN" sz="2800" dirty="0">
                <a:latin typeface="Bookman Old Style" panose="02050604050505020204" pitchFamily="18" charset="0"/>
              </a:rPr>
              <a:t>: Subordinate to superior</a:t>
            </a:r>
          </a:p>
          <a:p>
            <a:pPr lvl="1"/>
            <a:r>
              <a:rPr lang="en-IN" sz="2800" b="1" dirty="0">
                <a:latin typeface="Bookman Old Style" panose="02050604050505020204" pitchFamily="18" charset="0"/>
              </a:rPr>
              <a:t>Horizontal</a:t>
            </a:r>
            <a:r>
              <a:rPr lang="en-IN" sz="2800" dirty="0">
                <a:latin typeface="Bookman Old Style" panose="02050604050505020204" pitchFamily="18" charset="0"/>
              </a:rPr>
              <a:t>: Between employees of the same level, but different areas of responsibility (department).</a:t>
            </a:r>
          </a:p>
          <a:p>
            <a:pPr lvl="1"/>
            <a:r>
              <a:rPr lang="en-IN" sz="2800" b="1" dirty="0">
                <a:latin typeface="Bookman Old Style" panose="02050604050505020204" pitchFamily="18" charset="0"/>
              </a:rPr>
              <a:t>Diagonal</a:t>
            </a:r>
            <a:r>
              <a:rPr lang="en-IN" sz="2800" dirty="0">
                <a:latin typeface="Bookman Old Style" panose="02050604050505020204" pitchFamily="18" charset="0"/>
              </a:rPr>
              <a:t>: Between employees of different levels and department.</a:t>
            </a:r>
          </a:p>
          <a:p>
            <a:endParaRPr lang="en-IN" dirty="0"/>
          </a:p>
        </p:txBody>
      </p:sp>
      <p:sp>
        <p:nvSpPr>
          <p:cNvPr id="12" name="Footer Placeholder 11">
            <a:extLst>
              <a:ext uri="{FF2B5EF4-FFF2-40B4-BE49-F238E27FC236}">
                <a16:creationId xmlns:a16="http://schemas.microsoft.com/office/drawing/2014/main" id="{DBBEFDB1-0E2D-47E6-8AA5-CD6D3698BA60}"/>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D6D2A218-4EFB-42FD-B902-5DB5BDA14C51}"/>
              </a:ext>
            </a:extLst>
          </p:cNvPr>
          <p:cNvSpPr>
            <a:spLocks noGrp="1"/>
          </p:cNvSpPr>
          <p:nvPr>
            <p:ph type="sldNum" sz="quarter" idx="12"/>
          </p:nvPr>
        </p:nvSpPr>
        <p:spPr/>
        <p:txBody>
          <a:bodyPr/>
          <a:lstStyle/>
          <a:p>
            <a:fld id="{EEC20904-64F3-4254-9857-B148700B1D60}" type="slidenum">
              <a:rPr lang="en-IN" smtClean="0"/>
              <a:t>26</a:t>
            </a:fld>
            <a:endParaRPr lang="en-IN"/>
          </a:p>
        </p:txBody>
      </p:sp>
    </p:spTree>
    <p:extLst>
      <p:ext uri="{BB962C8B-B14F-4D97-AF65-F5344CB8AC3E}">
        <p14:creationId xmlns:p14="http://schemas.microsoft.com/office/powerpoint/2010/main" val="127783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2A53-0463-471C-95B3-23E709813ADC}"/>
              </a:ext>
            </a:extLst>
          </p:cNvPr>
          <p:cNvSpPr>
            <a:spLocks noGrp="1"/>
          </p:cNvSpPr>
          <p:nvPr>
            <p:ph type="title"/>
          </p:nvPr>
        </p:nvSpPr>
        <p:spPr>
          <a:xfrm>
            <a:off x="645130" y="0"/>
            <a:ext cx="9404723" cy="1400530"/>
          </a:xfrm>
        </p:spPr>
        <p:txBody>
          <a:bodyPr/>
          <a:lstStyle/>
          <a:p>
            <a:pPr algn="ctr"/>
            <a:r>
              <a:rPr lang="en-US" dirty="0"/>
              <a:t>Pattern or ways of grapevine or informal communication</a:t>
            </a:r>
            <a:endParaRPr lang="en-IN" dirty="0"/>
          </a:p>
        </p:txBody>
      </p:sp>
      <p:sp>
        <p:nvSpPr>
          <p:cNvPr id="3" name="Content Placeholder 2">
            <a:extLst>
              <a:ext uri="{FF2B5EF4-FFF2-40B4-BE49-F238E27FC236}">
                <a16:creationId xmlns:a16="http://schemas.microsoft.com/office/drawing/2014/main" id="{00185276-E2F4-4E06-BD56-3F5B685E9E49}"/>
              </a:ext>
            </a:extLst>
          </p:cNvPr>
          <p:cNvSpPr>
            <a:spLocks noGrp="1"/>
          </p:cNvSpPr>
          <p:nvPr>
            <p:ph idx="1"/>
          </p:nvPr>
        </p:nvSpPr>
        <p:spPr>
          <a:xfrm>
            <a:off x="0" y="1400530"/>
            <a:ext cx="12023678" cy="5457470"/>
          </a:xfrm>
        </p:spPr>
        <p:txBody>
          <a:bodyPr>
            <a:normAutofit/>
          </a:bodyPr>
          <a:lstStyle/>
          <a:p>
            <a:pPr lvl="0" algn="just"/>
            <a:r>
              <a:rPr lang="en-IN" dirty="0"/>
              <a:t> </a:t>
            </a:r>
            <a:r>
              <a:rPr lang="en-US" sz="2400" dirty="0">
                <a:latin typeface="Bookman Old Style" panose="02050604050505020204" pitchFamily="18" charset="0"/>
              </a:rPr>
              <a:t>Grapevine is an informal channel of business communication. The management can use grapevine to supplement the formal channels of communication. The patterns, types or kinds of grapevine may divide into different ways. Keith Divide grapevine into four categories-single strand, gossip, probability and cluster chain which are as follow: </a:t>
            </a:r>
          </a:p>
          <a:p>
            <a:pPr lvl="1" algn="just"/>
            <a:r>
              <a:rPr lang="en-IN" sz="2200" dirty="0">
                <a:latin typeface="Bookman Old Style" panose="02050604050505020204" pitchFamily="18" charset="0"/>
              </a:rPr>
              <a:t>Single strand chain</a:t>
            </a:r>
          </a:p>
          <a:p>
            <a:pPr lvl="1"/>
            <a:r>
              <a:rPr lang="en-IN" sz="2400" dirty="0">
                <a:latin typeface="Bookman Old Style" panose="02050604050505020204" pitchFamily="18" charset="0"/>
              </a:rPr>
              <a:t>Gossip chain</a:t>
            </a:r>
          </a:p>
          <a:p>
            <a:pPr lvl="1"/>
            <a:r>
              <a:rPr lang="en-IN" sz="2400" dirty="0">
                <a:latin typeface="Bookman Old Style" panose="02050604050505020204" pitchFamily="18" charset="0"/>
              </a:rPr>
              <a:t>Probability chain</a:t>
            </a:r>
          </a:p>
          <a:p>
            <a:pPr lvl="1"/>
            <a:r>
              <a:rPr lang="en-IN" sz="2400" dirty="0">
                <a:latin typeface="Bookman Old Style" panose="02050604050505020204" pitchFamily="18" charset="0"/>
              </a:rPr>
              <a:t>Cluster chain</a:t>
            </a:r>
          </a:p>
          <a:p>
            <a:r>
              <a:rPr lang="en-IN" sz="2400" dirty="0">
                <a:latin typeface="Bookman Old Style" panose="02050604050505020204" pitchFamily="18" charset="0"/>
              </a:rPr>
              <a:t>Informal communication is the fastest form of communication, that rapidly transmits information to various members of the organisation. Further, the response of the members can also be obtained quickly.</a:t>
            </a:r>
          </a:p>
          <a:p>
            <a:endParaRPr lang="en-IN" dirty="0"/>
          </a:p>
        </p:txBody>
      </p:sp>
      <p:sp>
        <p:nvSpPr>
          <p:cNvPr id="12" name="Footer Placeholder 11">
            <a:extLst>
              <a:ext uri="{FF2B5EF4-FFF2-40B4-BE49-F238E27FC236}">
                <a16:creationId xmlns:a16="http://schemas.microsoft.com/office/drawing/2014/main" id="{6F486F1F-C394-4656-B4B0-E7BD7E57D58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C98860A-DB9E-4F28-9BC5-0F31CC50E851}"/>
              </a:ext>
            </a:extLst>
          </p:cNvPr>
          <p:cNvSpPr>
            <a:spLocks noGrp="1"/>
          </p:cNvSpPr>
          <p:nvPr>
            <p:ph type="sldNum" sz="quarter" idx="12"/>
          </p:nvPr>
        </p:nvSpPr>
        <p:spPr/>
        <p:txBody>
          <a:bodyPr/>
          <a:lstStyle/>
          <a:p>
            <a:fld id="{EEC20904-64F3-4254-9857-B148700B1D60}" type="slidenum">
              <a:rPr lang="en-IN" smtClean="0"/>
              <a:t>27</a:t>
            </a:fld>
            <a:endParaRPr lang="en-IN"/>
          </a:p>
        </p:txBody>
      </p:sp>
    </p:spTree>
    <p:extLst>
      <p:ext uri="{BB962C8B-B14F-4D97-AF65-F5344CB8AC3E}">
        <p14:creationId xmlns:p14="http://schemas.microsoft.com/office/powerpoint/2010/main" val="185768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78534-8B21-4574-9497-D58FF174D14E}"/>
              </a:ext>
            </a:extLst>
          </p:cNvPr>
          <p:cNvSpPr>
            <a:spLocks noGrp="1"/>
          </p:cNvSpPr>
          <p:nvPr>
            <p:ph idx="1"/>
          </p:nvPr>
        </p:nvSpPr>
        <p:spPr>
          <a:xfrm>
            <a:off x="0" y="0"/>
            <a:ext cx="12192000" cy="6858000"/>
          </a:xfrm>
        </p:spPr>
        <p:txBody>
          <a:bodyPr>
            <a:normAutofit lnSpcReduction="10000"/>
          </a:bodyPr>
          <a:lstStyle/>
          <a:p>
            <a:pPr algn="just">
              <a:lnSpc>
                <a:spcPct val="150000"/>
              </a:lnSpc>
            </a:pPr>
            <a:r>
              <a:rPr lang="en-US" b="1" dirty="0">
                <a:latin typeface="Bookman Old Style" panose="02050604050505020204" pitchFamily="18" charset="0"/>
              </a:rPr>
              <a:t>Single strand or straight chain</a:t>
            </a:r>
            <a:r>
              <a:rPr lang="en-US" dirty="0">
                <a:latin typeface="Bookman Old Style" panose="02050604050505020204" pitchFamily="18" charset="0"/>
              </a:rPr>
              <a:t>: Single strand network is an information network where one person will tell a message to another person and he will communicate it to another one person. The third person also will tell the same message to another one person.</a:t>
            </a:r>
          </a:p>
          <a:p>
            <a:pPr algn="just">
              <a:lnSpc>
                <a:spcPct val="150000"/>
              </a:lnSpc>
            </a:pPr>
            <a:r>
              <a:rPr lang="en-US" b="1" dirty="0">
                <a:latin typeface="Bookman Old Style" panose="02050604050505020204" pitchFamily="18" charset="0"/>
              </a:rPr>
              <a:t>Gossip or star chain</a:t>
            </a:r>
            <a:r>
              <a:rPr lang="en-US" dirty="0">
                <a:latin typeface="Bookman Old Style" panose="02050604050505020204" pitchFamily="18" charset="0"/>
              </a:rPr>
              <a:t>: Here all the persons in the communication network talk one another informally. In this network someone stays in the center of the system. He is the main or pivotal person.</a:t>
            </a:r>
          </a:p>
          <a:p>
            <a:pPr algn="just">
              <a:lnSpc>
                <a:spcPct val="150000"/>
              </a:lnSpc>
            </a:pPr>
            <a:r>
              <a:rPr lang="en-US" b="1" dirty="0">
                <a:latin typeface="Bookman Old Style" panose="02050604050505020204" pitchFamily="18" charset="0"/>
              </a:rPr>
              <a:t>Probability chain</a:t>
            </a:r>
            <a:r>
              <a:rPr lang="en-US" dirty="0">
                <a:latin typeface="Bookman Old Style" panose="02050604050505020204" pitchFamily="18" charset="0"/>
              </a:rPr>
              <a:t>: Probability network is an informational network where each of the individual randomly tells others the same message. The source of information for each of the person hearing the message is different.</a:t>
            </a:r>
          </a:p>
          <a:p>
            <a:pPr algn="just">
              <a:lnSpc>
                <a:spcPct val="150000"/>
              </a:lnSpc>
            </a:pPr>
            <a:r>
              <a:rPr lang="en-US" b="1" dirty="0">
                <a:latin typeface="Bookman Old Style" panose="02050604050505020204" pitchFamily="18" charset="0"/>
              </a:rPr>
              <a:t>Cluster chain</a:t>
            </a:r>
            <a:r>
              <a:rPr lang="en-US" dirty="0">
                <a:latin typeface="Bookman Old Style" panose="02050604050505020204" pitchFamily="18" charset="0"/>
              </a:rPr>
              <a:t>: Cluster network is an informational network where someone first tells the message to the selected individuals and those selected individuals pass the same information to other selected individuals and the process continue in the same way. Most of the informal communication follows this chain. Here the pivotal or the center person passes the information to the other persons who pass the information to the other selected persons.</a:t>
            </a:r>
          </a:p>
          <a:p>
            <a:endParaRPr lang="en-IN" dirty="0"/>
          </a:p>
        </p:txBody>
      </p:sp>
      <p:sp>
        <p:nvSpPr>
          <p:cNvPr id="11" name="Footer Placeholder 10">
            <a:extLst>
              <a:ext uri="{FF2B5EF4-FFF2-40B4-BE49-F238E27FC236}">
                <a16:creationId xmlns:a16="http://schemas.microsoft.com/office/drawing/2014/main" id="{EF9B0B96-DEE0-4A8E-B8F8-3594CEA103BF}"/>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E0D0C12C-8DDA-4B67-87AA-D7FA41718AC8}"/>
              </a:ext>
            </a:extLst>
          </p:cNvPr>
          <p:cNvSpPr>
            <a:spLocks noGrp="1"/>
          </p:cNvSpPr>
          <p:nvPr>
            <p:ph type="sldNum" sz="quarter" idx="12"/>
          </p:nvPr>
        </p:nvSpPr>
        <p:spPr/>
        <p:txBody>
          <a:bodyPr/>
          <a:lstStyle/>
          <a:p>
            <a:fld id="{EEC20904-64F3-4254-9857-B148700B1D60}" type="slidenum">
              <a:rPr lang="en-IN" smtClean="0"/>
              <a:t>28</a:t>
            </a:fld>
            <a:endParaRPr lang="en-IN"/>
          </a:p>
        </p:txBody>
      </p:sp>
    </p:spTree>
    <p:extLst>
      <p:ext uri="{BB962C8B-B14F-4D97-AF65-F5344CB8AC3E}">
        <p14:creationId xmlns:p14="http://schemas.microsoft.com/office/powerpoint/2010/main" val="759750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C1E7-9FC6-41D3-8BD7-832B45A4FC17}"/>
              </a:ext>
            </a:extLst>
          </p:cNvPr>
          <p:cNvSpPr>
            <a:spLocks noGrp="1"/>
          </p:cNvSpPr>
          <p:nvPr>
            <p:ph type="title"/>
          </p:nvPr>
        </p:nvSpPr>
        <p:spPr>
          <a:xfrm>
            <a:off x="645130" y="0"/>
            <a:ext cx="9404723" cy="1400530"/>
          </a:xfrm>
        </p:spPr>
        <p:txBody>
          <a:bodyPr/>
          <a:lstStyle/>
          <a:p>
            <a:pPr algn="ctr"/>
            <a:r>
              <a:rPr lang="en-US" dirty="0"/>
              <a:t>WHAT IS INTERCULTURAL COMMUNICATION</a:t>
            </a:r>
            <a:endParaRPr lang="en-IN" dirty="0"/>
          </a:p>
        </p:txBody>
      </p:sp>
      <p:sp>
        <p:nvSpPr>
          <p:cNvPr id="3" name="Content Placeholder 2">
            <a:extLst>
              <a:ext uri="{FF2B5EF4-FFF2-40B4-BE49-F238E27FC236}">
                <a16:creationId xmlns:a16="http://schemas.microsoft.com/office/drawing/2014/main" id="{ACF46221-354E-4DEA-949C-494BD15D7F8F}"/>
              </a:ext>
            </a:extLst>
          </p:cNvPr>
          <p:cNvSpPr>
            <a:spLocks noGrp="1"/>
          </p:cNvSpPr>
          <p:nvPr>
            <p:ph idx="1"/>
          </p:nvPr>
        </p:nvSpPr>
        <p:spPr>
          <a:xfrm>
            <a:off x="0" y="1514901"/>
            <a:ext cx="12192000" cy="5213445"/>
          </a:xfrm>
        </p:spPr>
        <p:txBody>
          <a:bodyPr/>
          <a:lstStyle/>
          <a:p>
            <a:pPr algn="just">
              <a:lnSpc>
                <a:spcPct val="150000"/>
              </a:lnSpc>
            </a:pPr>
            <a:r>
              <a:rPr lang="en-US" sz="2800" dirty="0">
                <a:latin typeface="Bookman Old Style" panose="02050604050505020204" pitchFamily="18" charset="0"/>
              </a:rPr>
              <a:t>Intercultural communication as a human activity is ancient. Intercultural Communication as an academic discipline is however relatively new</a:t>
            </a:r>
            <a:r>
              <a:rPr lang="en-IN" sz="2800" dirty="0">
                <a:latin typeface="Bookman Old Style" panose="02050604050505020204" pitchFamily="18" charset="0"/>
              </a:rPr>
              <a:t>.</a:t>
            </a:r>
          </a:p>
          <a:p>
            <a:pPr algn="just">
              <a:lnSpc>
                <a:spcPct val="150000"/>
              </a:lnSpc>
            </a:pPr>
            <a:r>
              <a:rPr lang="en-US" sz="2400" b="1" dirty="0"/>
              <a:t>Intercultural communication</a:t>
            </a:r>
            <a:r>
              <a:rPr lang="en-US" sz="2400" dirty="0"/>
              <a:t> (or </a:t>
            </a:r>
            <a:r>
              <a:rPr lang="en-US" sz="2400" b="1" dirty="0"/>
              <a:t>cross-cultural communication</a:t>
            </a:r>
            <a:r>
              <a:rPr lang="en-US" sz="2400" dirty="0"/>
              <a:t>) is a discipline that studies </a:t>
            </a:r>
            <a:r>
              <a:rPr lang="en-US" sz="2400" b="1" dirty="0"/>
              <a:t>communication</a:t>
            </a:r>
            <a:r>
              <a:rPr lang="en-US" sz="2400" dirty="0"/>
              <a:t> across different cultures and social groups, or how culture affects </a:t>
            </a:r>
            <a:r>
              <a:rPr lang="en-US" sz="2400" b="1" dirty="0"/>
              <a:t>communication</a:t>
            </a:r>
            <a:r>
              <a:rPr lang="en-US" sz="2400" dirty="0"/>
              <a:t>. ... It also involves understanding the different cultures, languages and customs of people from other countries.</a:t>
            </a:r>
            <a:endParaRPr lang="en-IN" sz="2400" dirty="0">
              <a:latin typeface="Bookman Old Style" panose="02050604050505020204" pitchFamily="18" charset="0"/>
            </a:endParaRPr>
          </a:p>
          <a:p>
            <a:endParaRPr lang="en-IN" dirty="0"/>
          </a:p>
        </p:txBody>
      </p:sp>
      <p:sp>
        <p:nvSpPr>
          <p:cNvPr id="12" name="Footer Placeholder 11">
            <a:extLst>
              <a:ext uri="{FF2B5EF4-FFF2-40B4-BE49-F238E27FC236}">
                <a16:creationId xmlns:a16="http://schemas.microsoft.com/office/drawing/2014/main" id="{CC8CDFEC-2483-4A41-B4E1-15E7F4ABB580}"/>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54F20815-F501-4306-8142-8C6EA82013D5}"/>
              </a:ext>
            </a:extLst>
          </p:cNvPr>
          <p:cNvSpPr>
            <a:spLocks noGrp="1"/>
          </p:cNvSpPr>
          <p:nvPr>
            <p:ph type="sldNum" sz="quarter" idx="12"/>
          </p:nvPr>
        </p:nvSpPr>
        <p:spPr/>
        <p:txBody>
          <a:bodyPr/>
          <a:lstStyle/>
          <a:p>
            <a:fld id="{EEC20904-64F3-4254-9857-B148700B1D60}" type="slidenum">
              <a:rPr lang="en-IN" smtClean="0"/>
              <a:t>29</a:t>
            </a:fld>
            <a:endParaRPr lang="en-IN"/>
          </a:p>
        </p:txBody>
      </p:sp>
    </p:spTree>
    <p:extLst>
      <p:ext uri="{BB962C8B-B14F-4D97-AF65-F5344CB8AC3E}">
        <p14:creationId xmlns:p14="http://schemas.microsoft.com/office/powerpoint/2010/main" val="345545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BAD22-8ECC-4F43-9C03-1513B5A0730A}"/>
              </a:ext>
            </a:extLst>
          </p:cNvPr>
          <p:cNvSpPr>
            <a:spLocks noGrp="1"/>
          </p:cNvSpPr>
          <p:nvPr>
            <p:ph idx="1"/>
          </p:nvPr>
        </p:nvSpPr>
        <p:spPr>
          <a:xfrm>
            <a:off x="0" y="0"/>
            <a:ext cx="12192000" cy="6858000"/>
          </a:xfrm>
        </p:spPr>
        <p:txBody>
          <a:bodyPr>
            <a:normAutofit lnSpcReduction="10000"/>
          </a:bodyPr>
          <a:lstStyle/>
          <a:p>
            <a:pPr algn="just"/>
            <a:r>
              <a:rPr lang="en-IN" sz="2800" dirty="0">
                <a:latin typeface="Bookman Old Style" panose="02050604050505020204" pitchFamily="18" charset="0"/>
              </a:rPr>
              <a:t>Intercultural communication is also not simply a language proficiency. Yes, communication requires the ability to understand language, but just think about how much of your communication with even your own friends is nonverbal: our body language, our attitudes, the rituals from hand-shaking to the stink eye. Some researchers estimate that up to 93% of all human communication is nonverbal, although according to recent studies, it's actually closer to 60%.</a:t>
            </a:r>
          </a:p>
          <a:p>
            <a:r>
              <a:rPr lang="en-IN" sz="2800" dirty="0">
                <a:latin typeface="Bookman Old Style" panose="02050604050505020204" pitchFamily="18" charset="0"/>
              </a:rPr>
              <a:t>Still, that means that more than half of communication is never spoken. So, intercultural communication is going to take a lot more than just learning a language.</a:t>
            </a:r>
          </a:p>
          <a:p>
            <a:pPr marL="0" indent="0" algn="just">
              <a:buNone/>
            </a:pPr>
            <a:r>
              <a:rPr lang="en-US" sz="2800" b="1" dirty="0">
                <a:latin typeface="Bookman Old Style" panose="02050604050505020204" pitchFamily="18" charset="0"/>
              </a:rPr>
              <a:t>Nature of ICC</a:t>
            </a:r>
          </a:p>
          <a:p>
            <a:pPr algn="just"/>
            <a:r>
              <a:rPr lang="en-US" sz="2800" b="1" dirty="0">
                <a:latin typeface="Bookman Old Style" panose="02050604050505020204" pitchFamily="18" charset="0"/>
              </a:rPr>
              <a:t>Intercultural communication</a:t>
            </a:r>
            <a:r>
              <a:rPr lang="en-US" sz="2800" dirty="0">
                <a:latin typeface="Bookman Old Style" panose="02050604050505020204" pitchFamily="18" charset="0"/>
              </a:rPr>
              <a:t> is the verbal and nonverbal interaction between people from different cultural backgrounds. In other words, it's the process of </a:t>
            </a:r>
            <a:r>
              <a:rPr lang="en-US" sz="2800" b="1" dirty="0">
                <a:latin typeface="Bookman Old Style" panose="02050604050505020204" pitchFamily="18" charset="0"/>
              </a:rPr>
              <a:t>communicating</a:t>
            </a:r>
            <a:r>
              <a:rPr lang="en-US" sz="2800" dirty="0">
                <a:latin typeface="Bookman Old Style" panose="02050604050505020204" pitchFamily="18" charset="0"/>
              </a:rPr>
              <a:t> with people from another culture.</a:t>
            </a:r>
          </a:p>
          <a:p>
            <a:endParaRPr lang="en-IN" dirty="0"/>
          </a:p>
        </p:txBody>
      </p:sp>
      <p:sp>
        <p:nvSpPr>
          <p:cNvPr id="4" name="Footer Placeholder 3">
            <a:extLst>
              <a:ext uri="{FF2B5EF4-FFF2-40B4-BE49-F238E27FC236}">
                <a16:creationId xmlns:a16="http://schemas.microsoft.com/office/drawing/2014/main" id="{A835EFB1-7B30-48EC-BEDA-9AD14097A799}"/>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E0E84E8E-EB90-478E-A62A-45EF3225958E}"/>
              </a:ext>
            </a:extLst>
          </p:cNvPr>
          <p:cNvSpPr>
            <a:spLocks noGrp="1"/>
          </p:cNvSpPr>
          <p:nvPr>
            <p:ph type="sldNum" sz="quarter" idx="12"/>
          </p:nvPr>
        </p:nvSpPr>
        <p:spPr/>
        <p:txBody>
          <a:bodyPr/>
          <a:lstStyle/>
          <a:p>
            <a:fld id="{EEC20904-64F3-4254-9857-B148700B1D60}" type="slidenum">
              <a:rPr lang="en-IN" smtClean="0"/>
              <a:t>3</a:t>
            </a:fld>
            <a:endParaRPr lang="en-IN"/>
          </a:p>
        </p:txBody>
      </p:sp>
    </p:spTree>
    <p:extLst>
      <p:ext uri="{BB962C8B-B14F-4D97-AF65-F5344CB8AC3E}">
        <p14:creationId xmlns:p14="http://schemas.microsoft.com/office/powerpoint/2010/main" val="77145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9B9A-C4D2-4144-A187-76415298EB30}"/>
              </a:ext>
            </a:extLst>
          </p:cNvPr>
          <p:cNvSpPr>
            <a:spLocks noGrp="1"/>
          </p:cNvSpPr>
          <p:nvPr>
            <p:ph type="title"/>
          </p:nvPr>
        </p:nvSpPr>
        <p:spPr>
          <a:xfrm>
            <a:off x="645130" y="0"/>
            <a:ext cx="9404723" cy="1400530"/>
          </a:xfrm>
        </p:spPr>
        <p:txBody>
          <a:bodyPr/>
          <a:lstStyle/>
          <a:p>
            <a:pPr algn="ctr"/>
            <a:r>
              <a:rPr lang="en-US" dirty="0"/>
              <a:t>Historic Overview of Intercultural Communication</a:t>
            </a:r>
            <a:br>
              <a:rPr lang="en-IN" dirty="0"/>
            </a:br>
            <a:endParaRPr lang="en-IN" dirty="0"/>
          </a:p>
        </p:txBody>
      </p:sp>
      <p:sp>
        <p:nvSpPr>
          <p:cNvPr id="3" name="Content Placeholder 2">
            <a:extLst>
              <a:ext uri="{FF2B5EF4-FFF2-40B4-BE49-F238E27FC236}">
                <a16:creationId xmlns:a16="http://schemas.microsoft.com/office/drawing/2014/main" id="{322C8366-6A7D-4935-9C6E-212773A69AE4}"/>
              </a:ext>
            </a:extLst>
          </p:cNvPr>
          <p:cNvSpPr>
            <a:spLocks noGrp="1"/>
          </p:cNvSpPr>
          <p:nvPr>
            <p:ph idx="1"/>
          </p:nvPr>
        </p:nvSpPr>
        <p:spPr>
          <a:xfrm>
            <a:off x="0" y="1400530"/>
            <a:ext cx="12192000" cy="5355112"/>
          </a:xfrm>
        </p:spPr>
        <p:txBody>
          <a:bodyPr>
            <a:normAutofit fontScale="92500"/>
          </a:bodyPr>
          <a:lstStyle/>
          <a:p>
            <a:pPr algn="just">
              <a:lnSpc>
                <a:spcPct val="150000"/>
              </a:lnSpc>
            </a:pPr>
            <a:r>
              <a:rPr lang="en-US" sz="2800" dirty="0">
                <a:latin typeface="Bookman Old Style" panose="02050604050505020204" pitchFamily="18" charset="0"/>
              </a:rPr>
              <a:t>For the proper name of the field "Intercultural Communication" credit is often given to American anthropologist Edward T. Hall, who used it for the first time in his book </a:t>
            </a:r>
            <a:r>
              <a:rPr lang="en-US" sz="2800" i="1" dirty="0">
                <a:latin typeface="Bookman Old Style" panose="02050604050505020204" pitchFamily="18" charset="0"/>
              </a:rPr>
              <a:t>The Silent Language</a:t>
            </a:r>
            <a:r>
              <a:rPr lang="en-US" sz="2800" dirty="0">
                <a:latin typeface="Bookman Old Style" panose="02050604050505020204" pitchFamily="18" charset="0"/>
              </a:rPr>
              <a:t> in 1959. The book is sometimes called "the field's founding document" (Hart 1998).</a:t>
            </a:r>
            <a:endParaRPr lang="en-IN" sz="2800" dirty="0">
              <a:latin typeface="Bookman Old Style" panose="02050604050505020204" pitchFamily="18" charset="0"/>
            </a:endParaRPr>
          </a:p>
          <a:p>
            <a:pPr algn="just">
              <a:lnSpc>
                <a:spcPct val="150000"/>
              </a:lnSpc>
            </a:pPr>
            <a:r>
              <a:rPr lang="en-US" sz="2800" dirty="0">
                <a:latin typeface="Bookman Old Style" panose="02050604050505020204" pitchFamily="18" charset="0"/>
              </a:rPr>
              <a:t>Prior to publishing the book, Hall was a staff member at the Foreign Service Institute, USA (1951-1955), where he, together with his colleagues, worked out what can be called the first original paradigm for Intercultural Communication:</a:t>
            </a:r>
            <a:endParaRPr lang="en-IN" sz="2800" dirty="0">
              <a:latin typeface="Bookman Old Style" panose="02050604050505020204" pitchFamily="18" charset="0"/>
            </a:endParaRPr>
          </a:p>
          <a:p>
            <a:endParaRPr lang="en-IN" dirty="0"/>
          </a:p>
        </p:txBody>
      </p:sp>
      <p:sp>
        <p:nvSpPr>
          <p:cNvPr id="12" name="Footer Placeholder 11">
            <a:extLst>
              <a:ext uri="{FF2B5EF4-FFF2-40B4-BE49-F238E27FC236}">
                <a16:creationId xmlns:a16="http://schemas.microsoft.com/office/drawing/2014/main" id="{2457924E-6864-45E9-82BA-A81289196E68}"/>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A5F1F18-24FC-462B-8D23-1A72AB4D8FCD}"/>
              </a:ext>
            </a:extLst>
          </p:cNvPr>
          <p:cNvSpPr>
            <a:spLocks noGrp="1"/>
          </p:cNvSpPr>
          <p:nvPr>
            <p:ph type="sldNum" sz="quarter" idx="12"/>
          </p:nvPr>
        </p:nvSpPr>
        <p:spPr/>
        <p:txBody>
          <a:bodyPr/>
          <a:lstStyle/>
          <a:p>
            <a:fld id="{EEC20904-64F3-4254-9857-B148700B1D60}" type="slidenum">
              <a:rPr lang="en-IN" smtClean="0"/>
              <a:t>30</a:t>
            </a:fld>
            <a:endParaRPr lang="en-IN"/>
          </a:p>
        </p:txBody>
      </p:sp>
    </p:spTree>
    <p:extLst>
      <p:ext uri="{BB962C8B-B14F-4D97-AF65-F5344CB8AC3E}">
        <p14:creationId xmlns:p14="http://schemas.microsoft.com/office/powerpoint/2010/main" val="318715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A2C7D-F795-47BD-9F9A-B7BD4FC3DD24}"/>
              </a:ext>
            </a:extLst>
          </p:cNvPr>
          <p:cNvSpPr>
            <a:spLocks noGrp="1"/>
          </p:cNvSpPr>
          <p:nvPr>
            <p:ph idx="1"/>
          </p:nvPr>
        </p:nvSpPr>
        <p:spPr>
          <a:xfrm>
            <a:off x="109182" y="95534"/>
            <a:ext cx="11969087" cy="6619165"/>
          </a:xfrm>
        </p:spPr>
        <p:txBody>
          <a:bodyPr/>
          <a:lstStyle/>
          <a:p>
            <a:pPr algn="just">
              <a:lnSpc>
                <a:spcPct val="150000"/>
              </a:lnSpc>
            </a:pPr>
            <a:r>
              <a:rPr lang="en-US" sz="2800" dirty="0">
                <a:latin typeface="Bookman Old Style" panose="02050604050505020204" pitchFamily="18" charset="0"/>
              </a:rPr>
              <a:t>Main elements of Hall's paradigm for Intercultural Communication (Hart 1998) were:</a:t>
            </a:r>
          </a:p>
          <a:p>
            <a:pPr lvl="1" algn="just">
              <a:lnSpc>
                <a:spcPct val="150000"/>
              </a:lnSpc>
            </a:pPr>
            <a:r>
              <a:rPr lang="en-US" sz="2800" dirty="0">
                <a:latin typeface="Bookman Old Style" panose="02050604050505020204" pitchFamily="18" charset="0"/>
              </a:rPr>
              <a:t>systematic empirical study and the classification of nonverbal communication (defined as communication that does not involve the exchange of words)</a:t>
            </a:r>
            <a:endParaRPr lang="en-IN" sz="2800" dirty="0">
              <a:latin typeface="Bookman Old Style" panose="02050604050505020204" pitchFamily="18" charset="0"/>
            </a:endParaRPr>
          </a:p>
          <a:p>
            <a:pPr lvl="1" algn="just">
              <a:lnSpc>
                <a:spcPct val="150000"/>
              </a:lnSpc>
            </a:pPr>
            <a:r>
              <a:rPr lang="en-US" sz="2800" dirty="0">
                <a:latin typeface="Bookman Old Style" panose="02050604050505020204" pitchFamily="18" charset="0"/>
              </a:rPr>
              <a:t>emphasis, especially in nonverbal communication, on the out-of-conscious level of information-exchange.</a:t>
            </a:r>
            <a:endParaRPr lang="en-IN" sz="2800" dirty="0">
              <a:latin typeface="Bookman Old Style" panose="02050604050505020204" pitchFamily="18" charset="0"/>
            </a:endParaRPr>
          </a:p>
          <a:p>
            <a:endParaRPr lang="en-IN" dirty="0"/>
          </a:p>
        </p:txBody>
      </p:sp>
      <p:sp>
        <p:nvSpPr>
          <p:cNvPr id="11" name="Footer Placeholder 10">
            <a:extLst>
              <a:ext uri="{FF2B5EF4-FFF2-40B4-BE49-F238E27FC236}">
                <a16:creationId xmlns:a16="http://schemas.microsoft.com/office/drawing/2014/main" id="{E700225B-4679-4085-8161-926BED68782C}"/>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DAE1169F-1CB0-4E75-942E-3A2FE20AAE0C}"/>
              </a:ext>
            </a:extLst>
          </p:cNvPr>
          <p:cNvSpPr>
            <a:spLocks noGrp="1"/>
          </p:cNvSpPr>
          <p:nvPr>
            <p:ph type="sldNum" sz="quarter" idx="12"/>
          </p:nvPr>
        </p:nvSpPr>
        <p:spPr/>
        <p:txBody>
          <a:bodyPr/>
          <a:lstStyle/>
          <a:p>
            <a:fld id="{EEC20904-64F3-4254-9857-B148700B1D60}" type="slidenum">
              <a:rPr lang="en-IN" smtClean="0"/>
              <a:t>31</a:t>
            </a:fld>
            <a:endParaRPr lang="en-IN"/>
          </a:p>
        </p:txBody>
      </p:sp>
    </p:spTree>
    <p:extLst>
      <p:ext uri="{BB962C8B-B14F-4D97-AF65-F5344CB8AC3E}">
        <p14:creationId xmlns:p14="http://schemas.microsoft.com/office/powerpoint/2010/main" val="902999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DCDA4-88CA-4567-8E90-7D5A775199E7}"/>
              </a:ext>
            </a:extLst>
          </p:cNvPr>
          <p:cNvSpPr>
            <a:spLocks noGrp="1"/>
          </p:cNvSpPr>
          <p:nvPr>
            <p:ph idx="1"/>
          </p:nvPr>
        </p:nvSpPr>
        <p:spPr>
          <a:xfrm>
            <a:off x="0" y="95534"/>
            <a:ext cx="12078269" cy="6660108"/>
          </a:xfrm>
        </p:spPr>
        <p:txBody>
          <a:bodyPr>
            <a:normAutofit lnSpcReduction="10000"/>
          </a:bodyPr>
          <a:lstStyle/>
          <a:p>
            <a:pPr lvl="0" algn="just">
              <a:lnSpc>
                <a:spcPct val="150000"/>
              </a:lnSpc>
            </a:pPr>
            <a:r>
              <a:rPr lang="en-US" sz="2800" dirty="0">
                <a:latin typeface="Bookman Old Style" panose="02050604050505020204" pitchFamily="18" charset="0"/>
              </a:rPr>
              <a:t>focus on intercultural communication, not as earlier on macrolevel monocultural studies</a:t>
            </a:r>
            <a:endParaRPr lang="en-IN" sz="2800" dirty="0">
              <a:latin typeface="Bookman Old Style" panose="02050604050505020204" pitchFamily="18" charset="0"/>
            </a:endParaRPr>
          </a:p>
          <a:p>
            <a:pPr lvl="0" algn="just">
              <a:lnSpc>
                <a:spcPct val="150000"/>
              </a:lnSpc>
            </a:pPr>
            <a:r>
              <a:rPr lang="en-US" sz="2800" dirty="0">
                <a:latin typeface="Bookman Old Style" panose="02050604050505020204" pitchFamily="18" charset="0"/>
              </a:rPr>
              <a:t>a non-judgmental view toward and acceptance of cultural differences</a:t>
            </a:r>
            <a:endParaRPr lang="en-IN" sz="2800" dirty="0">
              <a:latin typeface="Bookman Old Style" panose="02050604050505020204" pitchFamily="18" charset="0"/>
            </a:endParaRPr>
          </a:p>
          <a:p>
            <a:pPr lvl="0" algn="just">
              <a:lnSpc>
                <a:spcPct val="150000"/>
              </a:lnSpc>
            </a:pPr>
            <a:r>
              <a:rPr lang="en-US" sz="2800" dirty="0">
                <a:latin typeface="Bookman Old Style" panose="02050604050505020204" pitchFamily="18" charset="0"/>
              </a:rPr>
              <a:t>participatory training methods in Intercultural Communication.</a:t>
            </a:r>
            <a:endParaRPr lang="en-IN" sz="2800" dirty="0">
              <a:latin typeface="Bookman Old Style" panose="02050604050505020204" pitchFamily="18" charset="0"/>
            </a:endParaRPr>
          </a:p>
          <a:p>
            <a:pPr algn="just">
              <a:lnSpc>
                <a:spcPct val="150000"/>
              </a:lnSpc>
            </a:pPr>
            <a:r>
              <a:rPr lang="en-US" sz="2800" dirty="0">
                <a:latin typeface="Bookman Old Style" panose="02050604050505020204" pitchFamily="18" charset="0"/>
              </a:rPr>
              <a:t>The beginning of Intercultural Communication was for applied purposes rather than for theoretical considerations: Training was the main issue. The first target audience comprised American diplomats and development personnel whose intercultural skills had to be improved.</a:t>
            </a:r>
            <a:endParaRPr lang="en-IN" sz="2800" dirty="0">
              <a:latin typeface="Bookman Old Style" panose="02050604050505020204" pitchFamily="18" charset="0"/>
            </a:endParaRPr>
          </a:p>
          <a:p>
            <a:endParaRPr lang="en-IN" dirty="0"/>
          </a:p>
        </p:txBody>
      </p:sp>
      <p:sp>
        <p:nvSpPr>
          <p:cNvPr id="11" name="Footer Placeholder 10">
            <a:extLst>
              <a:ext uri="{FF2B5EF4-FFF2-40B4-BE49-F238E27FC236}">
                <a16:creationId xmlns:a16="http://schemas.microsoft.com/office/drawing/2014/main" id="{9766A6F3-C783-42FE-89F7-307C8EA5B85F}"/>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AB2390DA-A73B-44BC-A976-186916E96D6E}"/>
              </a:ext>
            </a:extLst>
          </p:cNvPr>
          <p:cNvSpPr>
            <a:spLocks noGrp="1"/>
          </p:cNvSpPr>
          <p:nvPr>
            <p:ph type="sldNum" sz="quarter" idx="12"/>
          </p:nvPr>
        </p:nvSpPr>
        <p:spPr/>
        <p:txBody>
          <a:bodyPr/>
          <a:lstStyle/>
          <a:p>
            <a:fld id="{EEC20904-64F3-4254-9857-B148700B1D60}" type="slidenum">
              <a:rPr lang="en-IN" smtClean="0"/>
              <a:t>32</a:t>
            </a:fld>
            <a:endParaRPr lang="en-IN"/>
          </a:p>
        </p:txBody>
      </p:sp>
    </p:spTree>
    <p:extLst>
      <p:ext uri="{BB962C8B-B14F-4D97-AF65-F5344CB8AC3E}">
        <p14:creationId xmlns:p14="http://schemas.microsoft.com/office/powerpoint/2010/main" val="426162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C63C-7AE7-4C37-8E90-3B96E8ADC6C3}"/>
              </a:ext>
            </a:extLst>
          </p:cNvPr>
          <p:cNvSpPr>
            <a:spLocks noGrp="1"/>
          </p:cNvSpPr>
          <p:nvPr>
            <p:ph type="title"/>
          </p:nvPr>
        </p:nvSpPr>
        <p:spPr>
          <a:xfrm>
            <a:off x="645130" y="0"/>
            <a:ext cx="9404723" cy="1400530"/>
          </a:xfrm>
        </p:spPr>
        <p:txBody>
          <a:bodyPr/>
          <a:lstStyle/>
          <a:p>
            <a:pPr algn="ctr"/>
            <a:r>
              <a:rPr lang="en-IN" dirty="0">
                <a:latin typeface="Book Antiqua" panose="02040602050305030304" pitchFamily="18" charset="0"/>
              </a:rPr>
              <a:t>ICC Skills</a:t>
            </a:r>
          </a:p>
        </p:txBody>
      </p:sp>
      <p:sp>
        <p:nvSpPr>
          <p:cNvPr id="3" name="Content Placeholder 2">
            <a:extLst>
              <a:ext uri="{FF2B5EF4-FFF2-40B4-BE49-F238E27FC236}">
                <a16:creationId xmlns:a16="http://schemas.microsoft.com/office/drawing/2014/main" id="{E65DAA3C-58F6-4CEB-9AB7-AFE54F105223}"/>
              </a:ext>
            </a:extLst>
          </p:cNvPr>
          <p:cNvSpPr>
            <a:spLocks noGrp="1"/>
          </p:cNvSpPr>
          <p:nvPr>
            <p:ph idx="1"/>
          </p:nvPr>
        </p:nvSpPr>
        <p:spPr>
          <a:xfrm>
            <a:off x="0" y="1400530"/>
            <a:ext cx="12192000" cy="5457470"/>
          </a:xfrm>
        </p:spPr>
        <p:txBody>
          <a:bodyPr/>
          <a:lstStyle/>
          <a:p>
            <a:pPr algn="just"/>
            <a:r>
              <a:rPr lang="en-US" sz="2800" dirty="0">
                <a:latin typeface="Bookman Old Style" panose="02050604050505020204" pitchFamily="18" charset="0"/>
              </a:rPr>
              <a:t>Intercultural communication skills are those required to communicate, or share information, with people from other cultures and social groups.</a:t>
            </a:r>
          </a:p>
          <a:p>
            <a:pPr algn="just"/>
            <a:r>
              <a:rPr lang="en-US" sz="2800" dirty="0">
                <a:latin typeface="Bookman Old Style" panose="02050604050505020204" pitchFamily="18" charset="0"/>
              </a:rPr>
              <a:t>While language skills may be an important part of intercultural communication, they are by no means the only requirement.</a:t>
            </a:r>
          </a:p>
          <a:p>
            <a:pPr algn="just"/>
            <a:r>
              <a:rPr lang="en-US" sz="2800" dirty="0">
                <a:latin typeface="Bookman Old Style" panose="02050604050505020204" pitchFamily="18" charset="0"/>
              </a:rPr>
              <a:t>Intercultural communication also requires an understanding that different cultures have different customs, standards, social values, and even thought patterns.</a:t>
            </a:r>
          </a:p>
          <a:p>
            <a:pPr algn="just"/>
            <a:r>
              <a:rPr lang="en-US" sz="2800" dirty="0">
                <a:latin typeface="Bookman Old Style" panose="02050604050505020204" pitchFamily="18" charset="0"/>
              </a:rPr>
              <a:t>Finally, good intercultural communication skills requires a willingness to accept differences these and adapt to them.</a:t>
            </a:r>
          </a:p>
          <a:p>
            <a:pPr marL="0" indent="0">
              <a:buNone/>
            </a:pPr>
            <a:endParaRPr lang="en-IN" dirty="0"/>
          </a:p>
        </p:txBody>
      </p:sp>
      <p:sp>
        <p:nvSpPr>
          <p:cNvPr id="4" name="Footer Placeholder 3">
            <a:extLst>
              <a:ext uri="{FF2B5EF4-FFF2-40B4-BE49-F238E27FC236}">
                <a16:creationId xmlns:a16="http://schemas.microsoft.com/office/drawing/2014/main" id="{65DA3D56-96D9-41ED-BB69-7965F19C50F0}"/>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B61E9724-07CA-4EDB-ACE0-91048E137C88}"/>
              </a:ext>
            </a:extLst>
          </p:cNvPr>
          <p:cNvSpPr>
            <a:spLocks noGrp="1"/>
          </p:cNvSpPr>
          <p:nvPr>
            <p:ph type="sldNum" sz="quarter" idx="12"/>
          </p:nvPr>
        </p:nvSpPr>
        <p:spPr/>
        <p:txBody>
          <a:bodyPr/>
          <a:lstStyle/>
          <a:p>
            <a:fld id="{EEC20904-64F3-4254-9857-B148700B1D60}" type="slidenum">
              <a:rPr lang="en-IN" smtClean="0"/>
              <a:t>33</a:t>
            </a:fld>
            <a:endParaRPr lang="en-IN"/>
          </a:p>
        </p:txBody>
      </p:sp>
    </p:spTree>
    <p:extLst>
      <p:ext uri="{BB962C8B-B14F-4D97-AF65-F5344CB8AC3E}">
        <p14:creationId xmlns:p14="http://schemas.microsoft.com/office/powerpoint/2010/main" val="873813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18C1F-BBAD-499B-B784-4326B3B29C58}"/>
              </a:ext>
            </a:extLst>
          </p:cNvPr>
          <p:cNvSpPr>
            <a:spLocks noGrp="1"/>
          </p:cNvSpPr>
          <p:nvPr>
            <p:ph idx="1"/>
          </p:nvPr>
        </p:nvSpPr>
        <p:spPr>
          <a:xfrm>
            <a:off x="0" y="0"/>
            <a:ext cx="12192000" cy="6858000"/>
          </a:xfrm>
        </p:spPr>
        <p:txBody>
          <a:bodyPr>
            <a:normAutofit fontScale="92500" lnSpcReduction="10000"/>
          </a:bodyPr>
          <a:lstStyle/>
          <a:p>
            <a:pPr algn="just"/>
            <a:r>
              <a:rPr lang="en-US" sz="2800" dirty="0">
                <a:latin typeface="Bookman Old Style" panose="02050604050505020204" pitchFamily="18" charset="0"/>
              </a:rPr>
              <a:t>Effective intercultural communication is a vital skill for anyone working across countries or continents, including those working for multinational companies either in their home country or abroad (expatriates).</a:t>
            </a:r>
          </a:p>
          <a:p>
            <a:pPr algn="just"/>
            <a:r>
              <a:rPr lang="en-US" sz="2800" dirty="0">
                <a:latin typeface="Bookman Old Style" panose="02050604050505020204" pitchFamily="18" charset="0"/>
              </a:rPr>
              <a:t>It is also crucial for anyone working with people from other cultures to avoid misunderstandings and even offence. Those studying languages often encounter issues of intercultural communication.</a:t>
            </a:r>
          </a:p>
          <a:p>
            <a:pPr marL="0" indent="0" algn="just">
              <a:buNone/>
            </a:pPr>
            <a:r>
              <a:rPr lang="en-US" sz="2800" b="1" dirty="0">
                <a:latin typeface="Bookman Old Style" panose="02050604050505020204" pitchFamily="18" charset="0"/>
              </a:rPr>
              <a:t>Knowledge for Intercultural Communication</a:t>
            </a:r>
          </a:p>
          <a:p>
            <a:pPr algn="just"/>
            <a:r>
              <a:rPr lang="en-US" sz="2800" b="1" dirty="0">
                <a:latin typeface="Bookman Old Style" panose="02050604050505020204" pitchFamily="18" charset="0"/>
              </a:rPr>
              <a:t>Key areas of knowledge for those wanting to improve their intercultural communication are:</a:t>
            </a:r>
          </a:p>
          <a:p>
            <a:pPr algn="just"/>
            <a:r>
              <a:rPr lang="en-US" sz="2800" dirty="0">
                <a:latin typeface="Bookman Old Style" panose="02050604050505020204" pitchFamily="18" charset="0"/>
              </a:rPr>
              <a:t>Some knowledge of the cultures, organizations and institutions, history and general way of living of different communities and nations.</a:t>
            </a:r>
          </a:p>
          <a:p>
            <a:pPr algn="just"/>
            <a:r>
              <a:rPr lang="en-US" sz="2800" dirty="0">
                <a:latin typeface="Bookman Old Style" panose="02050604050505020204" pitchFamily="18" charset="0"/>
              </a:rPr>
              <a:t>Recognition that these aspects affect behavioural norms. For example, there is considerable ‘history’ between the Greeks and Turks, and therefore it may be considered potentially a problem to serve Turkish food to a Greek person.</a:t>
            </a:r>
          </a:p>
          <a:p>
            <a:endParaRPr lang="en-IN" dirty="0"/>
          </a:p>
        </p:txBody>
      </p:sp>
      <p:sp>
        <p:nvSpPr>
          <p:cNvPr id="4" name="Footer Placeholder 3">
            <a:extLst>
              <a:ext uri="{FF2B5EF4-FFF2-40B4-BE49-F238E27FC236}">
                <a16:creationId xmlns:a16="http://schemas.microsoft.com/office/drawing/2014/main" id="{5C2979D2-F6D8-4FD3-98CF-6300726FD5D1}"/>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CCF3DC8B-E8E4-4672-ABEE-4B2DF62A993C}"/>
              </a:ext>
            </a:extLst>
          </p:cNvPr>
          <p:cNvSpPr>
            <a:spLocks noGrp="1"/>
          </p:cNvSpPr>
          <p:nvPr>
            <p:ph type="sldNum" sz="quarter" idx="12"/>
          </p:nvPr>
        </p:nvSpPr>
        <p:spPr/>
        <p:txBody>
          <a:bodyPr/>
          <a:lstStyle/>
          <a:p>
            <a:fld id="{EEC20904-64F3-4254-9857-B148700B1D60}" type="slidenum">
              <a:rPr lang="en-IN" smtClean="0"/>
              <a:t>34</a:t>
            </a:fld>
            <a:endParaRPr lang="en-IN"/>
          </a:p>
        </p:txBody>
      </p:sp>
    </p:spTree>
    <p:extLst>
      <p:ext uri="{BB962C8B-B14F-4D97-AF65-F5344CB8AC3E}">
        <p14:creationId xmlns:p14="http://schemas.microsoft.com/office/powerpoint/2010/main" val="37483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87BF6-702E-490D-8F18-3CDCE1E6B88F}"/>
              </a:ext>
            </a:extLst>
          </p:cNvPr>
          <p:cNvSpPr>
            <a:spLocks noGrp="1"/>
          </p:cNvSpPr>
          <p:nvPr>
            <p:ph idx="1"/>
          </p:nvPr>
        </p:nvSpPr>
        <p:spPr>
          <a:xfrm>
            <a:off x="0" y="0"/>
            <a:ext cx="12192000" cy="6858000"/>
          </a:xfrm>
        </p:spPr>
        <p:txBody>
          <a:bodyPr>
            <a:normAutofit/>
          </a:bodyPr>
          <a:lstStyle/>
          <a:p>
            <a:pPr algn="just"/>
            <a:r>
              <a:rPr lang="en-US" sz="2800" dirty="0">
                <a:latin typeface="Bookman Old Style" panose="02050604050505020204" pitchFamily="18" charset="0"/>
              </a:rPr>
              <a:t>An understanding of how culture can affect communication and language. For example, people from Nordic countries are often said to speak more directly than native English speakers who tend to use more ‘polite’ language. Scandinavians in the UK have reported causing offence to English people by failing to say ‘please’ and ‘thank you’ enough.</a:t>
            </a:r>
          </a:p>
          <a:p>
            <a:pPr algn="just"/>
            <a:r>
              <a:rPr lang="en-US" sz="2800" dirty="0">
                <a:latin typeface="Bookman Old Style" panose="02050604050505020204" pitchFamily="18" charset="0"/>
              </a:rPr>
              <a:t>Some understanding of the conventions that may govern </a:t>
            </a:r>
            <a:r>
              <a:rPr lang="en-US" sz="2800" dirty="0" err="1">
                <a:latin typeface="Bookman Old Style" panose="02050604050505020204" pitchFamily="18" charset="0"/>
              </a:rPr>
              <a:t>behaviour</a:t>
            </a:r>
            <a:r>
              <a:rPr lang="en-US" sz="2800" dirty="0">
                <a:latin typeface="Bookman Old Style" panose="02050604050505020204" pitchFamily="18" charset="0"/>
              </a:rPr>
              <a:t> in certain specific intercultural environments, such as views on the role of women, or the </a:t>
            </a:r>
            <a:r>
              <a:rPr lang="en-US" sz="2800" dirty="0" err="1">
                <a:latin typeface="Bookman Old Style" panose="02050604050505020204" pitchFamily="18" charset="0"/>
              </a:rPr>
              <a:t>licence</a:t>
            </a:r>
            <a:r>
              <a:rPr lang="en-US" sz="2800" dirty="0">
                <a:latin typeface="Bookman Old Style" panose="02050604050505020204" pitchFamily="18" charset="0"/>
              </a:rPr>
              <a:t> (or otherwise) permitted to children.</a:t>
            </a:r>
          </a:p>
          <a:p>
            <a:pPr algn="just"/>
            <a:r>
              <a:rPr lang="en-US" sz="2800" dirty="0">
                <a:latin typeface="Bookman Old Style" panose="02050604050505020204" pitchFamily="18" charset="0"/>
              </a:rPr>
              <a:t>Crucially, awareness of your own and other people’s beliefs and values, and a willingness to recognize when these may clash.</a:t>
            </a:r>
          </a:p>
          <a:p>
            <a:pPr algn="just"/>
            <a:r>
              <a:rPr lang="en-US" sz="2800" dirty="0">
                <a:latin typeface="Bookman Old Style" panose="02050604050505020204" pitchFamily="18" charset="0"/>
              </a:rPr>
              <a:t>Sensitivity towards cultural stereotypes that may affect and interfere with intercultural communication</a:t>
            </a:r>
          </a:p>
          <a:p>
            <a:endParaRPr lang="en-IN" dirty="0"/>
          </a:p>
        </p:txBody>
      </p:sp>
      <p:sp>
        <p:nvSpPr>
          <p:cNvPr id="4" name="Footer Placeholder 3">
            <a:extLst>
              <a:ext uri="{FF2B5EF4-FFF2-40B4-BE49-F238E27FC236}">
                <a16:creationId xmlns:a16="http://schemas.microsoft.com/office/drawing/2014/main" id="{7F0A8D95-DAEF-449E-B117-4A689FAEBDF5}"/>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CBC78E14-0DC5-4F3A-B6DB-B1BD72E0CECF}"/>
              </a:ext>
            </a:extLst>
          </p:cNvPr>
          <p:cNvSpPr>
            <a:spLocks noGrp="1"/>
          </p:cNvSpPr>
          <p:nvPr>
            <p:ph type="sldNum" sz="quarter" idx="12"/>
          </p:nvPr>
        </p:nvSpPr>
        <p:spPr/>
        <p:txBody>
          <a:bodyPr/>
          <a:lstStyle/>
          <a:p>
            <a:fld id="{EEC20904-64F3-4254-9857-B148700B1D60}" type="slidenum">
              <a:rPr lang="en-IN" smtClean="0"/>
              <a:t>35</a:t>
            </a:fld>
            <a:endParaRPr lang="en-IN"/>
          </a:p>
        </p:txBody>
      </p:sp>
    </p:spTree>
    <p:extLst>
      <p:ext uri="{BB962C8B-B14F-4D97-AF65-F5344CB8AC3E}">
        <p14:creationId xmlns:p14="http://schemas.microsoft.com/office/powerpoint/2010/main" val="386115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9B7C-9047-4C1D-912A-11010923516C}"/>
              </a:ext>
            </a:extLst>
          </p:cNvPr>
          <p:cNvSpPr>
            <a:spLocks noGrp="1"/>
          </p:cNvSpPr>
          <p:nvPr>
            <p:ph type="title"/>
          </p:nvPr>
        </p:nvSpPr>
        <p:spPr>
          <a:xfrm>
            <a:off x="0" y="47270"/>
            <a:ext cx="12192000" cy="1400530"/>
          </a:xfrm>
        </p:spPr>
        <p:txBody>
          <a:bodyPr/>
          <a:lstStyle/>
          <a:p>
            <a:pPr algn="ctr"/>
            <a:r>
              <a:rPr lang="en-US" b="1" dirty="0"/>
              <a:t>10 Tips for Improving Your Intercultural Communication Skills</a:t>
            </a:r>
            <a:endParaRPr lang="en-IN" dirty="0"/>
          </a:p>
        </p:txBody>
      </p:sp>
      <p:sp>
        <p:nvSpPr>
          <p:cNvPr id="3" name="Content Placeholder 2">
            <a:extLst>
              <a:ext uri="{FF2B5EF4-FFF2-40B4-BE49-F238E27FC236}">
                <a16:creationId xmlns:a16="http://schemas.microsoft.com/office/drawing/2014/main" id="{D51303F0-3E1B-4FA5-9CA8-83ED5329C892}"/>
              </a:ext>
            </a:extLst>
          </p:cNvPr>
          <p:cNvSpPr>
            <a:spLocks noGrp="1"/>
          </p:cNvSpPr>
          <p:nvPr>
            <p:ph idx="1"/>
          </p:nvPr>
        </p:nvSpPr>
        <p:spPr>
          <a:xfrm>
            <a:off x="0" y="1447800"/>
            <a:ext cx="12192000" cy="5362930"/>
          </a:xfrm>
        </p:spPr>
        <p:txBody>
          <a:bodyPr>
            <a:normAutofit lnSpcReduction="10000"/>
          </a:bodyPr>
          <a:lstStyle/>
          <a:p>
            <a:pPr algn="just"/>
            <a:r>
              <a:rPr lang="en-US" sz="2400" dirty="0">
                <a:latin typeface="Bookman Old Style" panose="02050604050505020204" pitchFamily="18" charset="0"/>
              </a:rPr>
              <a:t>This is Part 2 of a three part series on intercultural communications. </a:t>
            </a:r>
            <a:r>
              <a:rPr lang="en-US" sz="2400" dirty="0">
                <a:latin typeface="Bookman Old Style" panose="02050604050505020204" pitchFamily="18" charset="0"/>
                <a:hlinkClick r:id="rId2"/>
              </a:rPr>
              <a:t>Part 1</a:t>
            </a:r>
            <a:r>
              <a:rPr lang="en-US" sz="2400" dirty="0">
                <a:latin typeface="Bookman Old Style" panose="02050604050505020204" pitchFamily="18" charset="0"/>
              </a:rPr>
              <a:t> addressed the complexity of culture and how it can impact communications when individuals from one culture interact with individuals from another. In this feature, we focus on the lessons we've learned from our cross cultural interaction and how you can use those tips to achieve impactful, successful cross-cultural communications. </a:t>
            </a:r>
          </a:p>
          <a:p>
            <a:r>
              <a:rPr lang="en-US" sz="2400" b="1" dirty="0">
                <a:latin typeface="Bookman Old Style" panose="02050604050505020204" pitchFamily="18" charset="0"/>
              </a:rPr>
              <a:t>How can you improve intercultural communications?</a:t>
            </a:r>
            <a:br>
              <a:rPr lang="en-US" sz="2400" dirty="0">
                <a:latin typeface="Bookman Old Style" panose="02050604050505020204" pitchFamily="18" charset="0"/>
              </a:rPr>
            </a:br>
            <a:endParaRPr lang="en-US" sz="2400" dirty="0">
              <a:latin typeface="Bookman Old Style" panose="02050604050505020204" pitchFamily="18" charset="0"/>
            </a:endParaRPr>
          </a:p>
          <a:p>
            <a:pPr algn="just"/>
            <a:r>
              <a:rPr lang="en-US" sz="2400" dirty="0">
                <a:latin typeface="Bookman Old Style" panose="02050604050505020204" pitchFamily="18" charset="0"/>
              </a:rPr>
              <a:t>There are a number of strategies that can be used to better understand and improve intercultural communications. And, while it depends on the situation and what component of culture you are dealing with, the guidelines listed below can be used to help in any cross-cultural situation to make sure your message and intention is clear, and that you understand what others are saying. </a:t>
            </a:r>
          </a:p>
          <a:p>
            <a:pPr marL="0" indent="0">
              <a:buNone/>
            </a:pPr>
            <a:endParaRPr lang="en-IN" dirty="0"/>
          </a:p>
        </p:txBody>
      </p:sp>
      <p:sp>
        <p:nvSpPr>
          <p:cNvPr id="4" name="Footer Placeholder 3">
            <a:extLst>
              <a:ext uri="{FF2B5EF4-FFF2-40B4-BE49-F238E27FC236}">
                <a16:creationId xmlns:a16="http://schemas.microsoft.com/office/drawing/2014/main" id="{F7EEB14F-C84F-47B0-838B-F50FE490DE1D}"/>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AB621ECF-A5BF-4946-AEC2-2926EBF3CBAE}"/>
              </a:ext>
            </a:extLst>
          </p:cNvPr>
          <p:cNvSpPr>
            <a:spLocks noGrp="1"/>
          </p:cNvSpPr>
          <p:nvPr>
            <p:ph type="sldNum" sz="quarter" idx="12"/>
          </p:nvPr>
        </p:nvSpPr>
        <p:spPr/>
        <p:txBody>
          <a:bodyPr/>
          <a:lstStyle/>
          <a:p>
            <a:fld id="{EEC20904-64F3-4254-9857-B148700B1D60}" type="slidenum">
              <a:rPr lang="en-IN" smtClean="0"/>
              <a:t>36</a:t>
            </a:fld>
            <a:endParaRPr lang="en-IN"/>
          </a:p>
        </p:txBody>
      </p:sp>
    </p:spTree>
    <p:extLst>
      <p:ext uri="{BB962C8B-B14F-4D97-AF65-F5344CB8AC3E}">
        <p14:creationId xmlns:p14="http://schemas.microsoft.com/office/powerpoint/2010/main" val="22430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9F92-2B7B-459B-A41F-3B598C9F8B59}"/>
              </a:ext>
            </a:extLst>
          </p:cNvPr>
          <p:cNvSpPr>
            <a:spLocks noGrp="1"/>
          </p:cNvSpPr>
          <p:nvPr>
            <p:ph type="title"/>
          </p:nvPr>
        </p:nvSpPr>
        <p:spPr>
          <a:xfrm>
            <a:off x="0" y="47270"/>
            <a:ext cx="12192000" cy="1400530"/>
          </a:xfrm>
        </p:spPr>
        <p:txBody>
          <a:bodyPr/>
          <a:lstStyle/>
          <a:p>
            <a:pPr algn="ctr"/>
            <a:r>
              <a:rPr lang="en-US" sz="4400" b="1" dirty="0">
                <a:latin typeface="Bookman Old Style" panose="02050604050505020204" pitchFamily="18" charset="0"/>
              </a:rPr>
              <a:t>Tips for Achieving Successful Intercultural Communications:</a:t>
            </a:r>
            <a:br>
              <a:rPr lang="en-US" sz="4400" dirty="0">
                <a:latin typeface="Bookman Old Style" panose="02050604050505020204" pitchFamily="18" charset="0"/>
              </a:rPr>
            </a:br>
            <a:endParaRPr lang="en-IN" dirty="0"/>
          </a:p>
        </p:txBody>
      </p:sp>
      <p:sp>
        <p:nvSpPr>
          <p:cNvPr id="3" name="Content Placeholder 2">
            <a:extLst>
              <a:ext uri="{FF2B5EF4-FFF2-40B4-BE49-F238E27FC236}">
                <a16:creationId xmlns:a16="http://schemas.microsoft.com/office/drawing/2014/main" id="{3C0EC595-EBF2-44C0-A45A-7B0C3C047089}"/>
              </a:ext>
            </a:extLst>
          </p:cNvPr>
          <p:cNvSpPr>
            <a:spLocks noGrp="1"/>
          </p:cNvSpPr>
          <p:nvPr>
            <p:ph idx="1"/>
          </p:nvPr>
        </p:nvSpPr>
        <p:spPr>
          <a:xfrm>
            <a:off x="0" y="1447800"/>
            <a:ext cx="12192000" cy="5362930"/>
          </a:xfrm>
        </p:spPr>
        <p:txBody>
          <a:bodyPr/>
          <a:lstStyle/>
          <a:p>
            <a:pPr marL="0" indent="0" algn="just">
              <a:buNone/>
            </a:pPr>
            <a:r>
              <a:rPr lang="en-US" sz="2400" b="1" dirty="0">
                <a:latin typeface="Bookman Old Style" panose="02050604050505020204" pitchFamily="18" charset="0"/>
              </a:rPr>
              <a:t>1. Do your homework.</a:t>
            </a:r>
            <a:endParaRPr lang="en-US" sz="2400" dirty="0">
              <a:latin typeface="Bookman Old Style" panose="02050604050505020204" pitchFamily="18" charset="0"/>
            </a:endParaRPr>
          </a:p>
          <a:p>
            <a:pPr marL="0" indent="0" algn="just">
              <a:buNone/>
            </a:pPr>
            <a:r>
              <a:rPr lang="en-US" sz="2400" dirty="0">
                <a:latin typeface="Bookman Old Style" panose="02050604050505020204" pitchFamily="18" charset="0"/>
              </a:rPr>
              <a:t>	If you know ahead of time who you will be speaking with or what country you will be visiting, it makes sense to research cultural norms and standards, and communication methods for that particular place. Do not walk into the situation unprepared if you can avoid it.</a:t>
            </a:r>
          </a:p>
          <a:p>
            <a:pPr marL="0" indent="0" algn="just">
              <a:buNone/>
            </a:pPr>
            <a:r>
              <a:rPr lang="en-US" sz="2400" b="1" dirty="0">
                <a:latin typeface="Bookman Old Style" panose="02050604050505020204" pitchFamily="18" charset="0"/>
              </a:rPr>
              <a:t>2. Ask.</a:t>
            </a:r>
            <a:endParaRPr lang="en-US" sz="2400" dirty="0">
              <a:latin typeface="Bookman Old Style" panose="02050604050505020204" pitchFamily="18" charset="0"/>
            </a:endParaRPr>
          </a:p>
          <a:p>
            <a:pPr marL="0" indent="0" algn="just">
              <a:buNone/>
            </a:pPr>
            <a:r>
              <a:rPr lang="en-US" sz="2400" dirty="0">
                <a:latin typeface="Bookman Old Style" panose="02050604050505020204" pitchFamily="18" charset="0"/>
              </a:rPr>
              <a:t>	It might be uncomfortable for you and the person you are asking, but by showing your willingness to ask when you don't understand or when you lack the cultural knowledge necessary to avoid cultural fake, you are demonstrating your willingness to learn more about a new culture and the dominant communication norms instead of rushing through unaware.</a:t>
            </a:r>
          </a:p>
          <a:p>
            <a:endParaRPr lang="en-IN" dirty="0"/>
          </a:p>
        </p:txBody>
      </p:sp>
      <p:sp>
        <p:nvSpPr>
          <p:cNvPr id="4" name="Footer Placeholder 3">
            <a:extLst>
              <a:ext uri="{FF2B5EF4-FFF2-40B4-BE49-F238E27FC236}">
                <a16:creationId xmlns:a16="http://schemas.microsoft.com/office/drawing/2014/main" id="{61A14297-4DED-4FFB-A16B-A3FB19EB50A8}"/>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0D4B645D-0030-4D52-9A5C-FF60D6ED8151}"/>
              </a:ext>
            </a:extLst>
          </p:cNvPr>
          <p:cNvSpPr>
            <a:spLocks noGrp="1"/>
          </p:cNvSpPr>
          <p:nvPr>
            <p:ph type="sldNum" sz="quarter" idx="12"/>
          </p:nvPr>
        </p:nvSpPr>
        <p:spPr/>
        <p:txBody>
          <a:bodyPr/>
          <a:lstStyle/>
          <a:p>
            <a:fld id="{EEC20904-64F3-4254-9857-B148700B1D60}" type="slidenum">
              <a:rPr lang="en-IN" smtClean="0"/>
              <a:t>37</a:t>
            </a:fld>
            <a:endParaRPr lang="en-IN"/>
          </a:p>
        </p:txBody>
      </p:sp>
    </p:spTree>
    <p:extLst>
      <p:ext uri="{BB962C8B-B14F-4D97-AF65-F5344CB8AC3E}">
        <p14:creationId xmlns:p14="http://schemas.microsoft.com/office/powerpoint/2010/main" val="185529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9DED2-3E2B-4614-990E-5F32C0E7D431}"/>
              </a:ext>
            </a:extLst>
          </p:cNvPr>
          <p:cNvSpPr>
            <a:spLocks noGrp="1"/>
          </p:cNvSpPr>
          <p:nvPr>
            <p:ph idx="1"/>
          </p:nvPr>
        </p:nvSpPr>
        <p:spPr>
          <a:xfrm>
            <a:off x="0" y="0"/>
            <a:ext cx="12192000" cy="6858000"/>
          </a:xfrm>
        </p:spPr>
        <p:txBody>
          <a:bodyPr>
            <a:normAutofit/>
          </a:bodyPr>
          <a:lstStyle/>
          <a:p>
            <a:pPr marL="0" indent="0" algn="just">
              <a:buNone/>
            </a:pPr>
            <a:r>
              <a:rPr lang="en-US" sz="2400" b="1" dirty="0">
                <a:latin typeface="Bookman Old Style" panose="02050604050505020204" pitchFamily="18" charset="0"/>
              </a:rPr>
              <a:t>3. Accept that you'll commit errors</a:t>
            </a:r>
            <a:r>
              <a:rPr lang="en-US" sz="2400" dirty="0">
                <a:latin typeface="Bookman Old Style" panose="02050604050505020204" pitchFamily="18" charset="0"/>
              </a:rPr>
              <a:t>.</a:t>
            </a:r>
          </a:p>
          <a:p>
            <a:pPr marL="0" indent="0" algn="just">
              <a:buNone/>
            </a:pPr>
            <a:r>
              <a:rPr lang="en-US" sz="2400" dirty="0">
                <a:latin typeface="Bookman Old Style" panose="02050604050505020204" pitchFamily="18" charset="0"/>
              </a:rPr>
              <a:t>	Even with all the research you're going to do and the questions you're going to ask, you will still make mistakes. Don't take it personally, rather do your best to be self-aware, actively learn from your mistake and apologize if you offend anyone or cross boundaries. Mistakes will always happen, the problem begins when you don't use a mistake as an opportunity to learn to avoid the same issues in the future.</a:t>
            </a:r>
          </a:p>
          <a:p>
            <a:pPr marL="0" indent="0" algn="just">
              <a:buNone/>
            </a:pPr>
            <a:r>
              <a:rPr lang="en-US" sz="2400" b="1" dirty="0">
                <a:latin typeface="Bookman Old Style" panose="02050604050505020204" pitchFamily="18" charset="0"/>
              </a:rPr>
              <a:t>4. Avoid colloquialisms, jokes and idioms.</a:t>
            </a:r>
            <a:endParaRPr lang="en-US" sz="2400" dirty="0">
              <a:latin typeface="Bookman Old Style" panose="02050604050505020204" pitchFamily="18" charset="0"/>
            </a:endParaRPr>
          </a:p>
          <a:p>
            <a:pPr marL="0" indent="0" algn="just">
              <a:buNone/>
            </a:pPr>
            <a:r>
              <a:rPr lang="en-US" sz="2400" dirty="0">
                <a:latin typeface="Bookman Old Style" panose="02050604050505020204" pitchFamily="18" charset="0"/>
              </a:rPr>
              <a:t>	Humor is culture oriented and until you have spent significant months or years learning it, jokes should be avoided as it can be easy to offend or belittle, and in professional situations that can spell disaster. Idioms should be avoided for a different reason, and that is that they vary greatly by culture and often aren't translatable. In Colombia, "</a:t>
            </a:r>
            <a:r>
              <a:rPr lang="en-US" sz="2400" dirty="0" err="1">
                <a:latin typeface="Bookman Old Style" panose="02050604050505020204" pitchFamily="18" charset="0"/>
              </a:rPr>
              <a:t>Hacemos</a:t>
            </a:r>
            <a:r>
              <a:rPr lang="en-US" sz="2400" dirty="0">
                <a:latin typeface="Bookman Old Style" panose="02050604050505020204" pitchFamily="18" charset="0"/>
              </a:rPr>
              <a:t> la </a:t>
            </a:r>
            <a:r>
              <a:rPr lang="en-US" sz="2400" dirty="0" err="1">
                <a:latin typeface="Bookman Old Style" panose="02050604050505020204" pitchFamily="18" charset="0"/>
              </a:rPr>
              <a:t>vaca</a:t>
            </a:r>
            <a:r>
              <a:rPr lang="en-US" sz="2400" dirty="0">
                <a:latin typeface="Bookman Old Style" panose="02050604050505020204" pitchFamily="18" charset="0"/>
              </a:rPr>
              <a:t>" means to collect money to buy something together. It has no literal meaning and if you weren't with someone who could explain, you would be very confused as to why people were making a cow.</a:t>
            </a:r>
          </a:p>
          <a:p>
            <a:pPr marL="0" indent="0" algn="just">
              <a:buNone/>
            </a:pPr>
            <a:endParaRPr lang="en-US" dirty="0">
              <a:latin typeface="Bookman Old Style" panose="02050604050505020204" pitchFamily="18" charset="0"/>
            </a:endParaRPr>
          </a:p>
          <a:p>
            <a:pPr marL="0" indent="0" algn="just">
              <a:buNone/>
            </a:pPr>
            <a:endParaRPr lang="en-US" dirty="0">
              <a:latin typeface="Bookman Old Style" panose="02050604050505020204" pitchFamily="18" charset="0"/>
            </a:endParaRPr>
          </a:p>
          <a:p>
            <a:endParaRPr lang="en-IN" dirty="0"/>
          </a:p>
        </p:txBody>
      </p:sp>
      <p:sp>
        <p:nvSpPr>
          <p:cNvPr id="4" name="Footer Placeholder 3">
            <a:extLst>
              <a:ext uri="{FF2B5EF4-FFF2-40B4-BE49-F238E27FC236}">
                <a16:creationId xmlns:a16="http://schemas.microsoft.com/office/drawing/2014/main" id="{C255D069-C578-46C4-A91F-9C8C9387597F}"/>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5068D07C-0D73-4149-848E-4D2B21A6B636}"/>
              </a:ext>
            </a:extLst>
          </p:cNvPr>
          <p:cNvSpPr>
            <a:spLocks noGrp="1"/>
          </p:cNvSpPr>
          <p:nvPr>
            <p:ph type="sldNum" sz="quarter" idx="12"/>
          </p:nvPr>
        </p:nvSpPr>
        <p:spPr/>
        <p:txBody>
          <a:bodyPr/>
          <a:lstStyle/>
          <a:p>
            <a:fld id="{EEC20904-64F3-4254-9857-B148700B1D60}" type="slidenum">
              <a:rPr lang="en-IN" smtClean="0"/>
              <a:t>38</a:t>
            </a:fld>
            <a:endParaRPr lang="en-IN"/>
          </a:p>
        </p:txBody>
      </p:sp>
    </p:spTree>
    <p:extLst>
      <p:ext uri="{BB962C8B-B14F-4D97-AF65-F5344CB8AC3E}">
        <p14:creationId xmlns:p14="http://schemas.microsoft.com/office/powerpoint/2010/main" val="2644871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8187C-33F7-4304-AD6D-29804D81A178}"/>
              </a:ext>
            </a:extLst>
          </p:cNvPr>
          <p:cNvSpPr>
            <a:spLocks noGrp="1"/>
          </p:cNvSpPr>
          <p:nvPr>
            <p:ph idx="1"/>
          </p:nvPr>
        </p:nvSpPr>
        <p:spPr>
          <a:xfrm>
            <a:off x="0" y="0"/>
            <a:ext cx="12192000" cy="6858000"/>
          </a:xfrm>
        </p:spPr>
        <p:txBody>
          <a:bodyPr>
            <a:normAutofit/>
          </a:bodyPr>
          <a:lstStyle/>
          <a:p>
            <a:pPr marL="0" indent="0" algn="just">
              <a:buNone/>
            </a:pPr>
            <a:r>
              <a:rPr lang="en-US" sz="2800" b="1" dirty="0">
                <a:latin typeface="Bookman Old Style" panose="02050604050505020204" pitchFamily="18" charset="0"/>
              </a:rPr>
              <a:t>5. Practice actively listening and observing.</a:t>
            </a:r>
            <a:endParaRPr lang="en-US" sz="2800" dirty="0">
              <a:latin typeface="Bookman Old Style" panose="02050604050505020204" pitchFamily="18" charset="0"/>
            </a:endParaRPr>
          </a:p>
          <a:p>
            <a:pPr marL="0" indent="0" algn="just">
              <a:buNone/>
            </a:pPr>
            <a:r>
              <a:rPr lang="en-US" sz="2800" dirty="0">
                <a:latin typeface="Bookman Old Style" panose="02050604050505020204" pitchFamily="18" charset="0"/>
              </a:rPr>
              <a:t>	Listening is a highly regarded skill. When communicating with others from another culture, it is incredibly important to actively pay attention and listen to what people are telling you. Listening can help you understand that there isn't one right way to conduct interactions. Additionally, varying viewpoints or ideas might contradict your own, but you'll still need to listen respectfully.</a:t>
            </a:r>
          </a:p>
          <a:p>
            <a:pPr marL="0" indent="0" algn="just">
              <a:buNone/>
            </a:pPr>
            <a:endParaRPr lang="en-US" sz="2800" dirty="0">
              <a:latin typeface="Bookman Old Style" panose="02050604050505020204" pitchFamily="18" charset="0"/>
            </a:endParaRPr>
          </a:p>
          <a:p>
            <a:pPr marL="0" indent="0" algn="just">
              <a:buNone/>
            </a:pPr>
            <a:r>
              <a:rPr lang="en-US" sz="2800" b="1" dirty="0">
                <a:latin typeface="Bookman Old Style" panose="02050604050505020204" pitchFamily="18" charset="0"/>
              </a:rPr>
              <a:t>6. Repeat or confirm what you think was being said.</a:t>
            </a:r>
            <a:endParaRPr lang="en-US" sz="2800" dirty="0">
              <a:latin typeface="Bookman Old Style" panose="02050604050505020204" pitchFamily="18" charset="0"/>
            </a:endParaRPr>
          </a:p>
          <a:p>
            <a:pPr marL="0" indent="0" algn="just">
              <a:buNone/>
            </a:pPr>
            <a:r>
              <a:rPr lang="en-US" sz="2800" dirty="0">
                <a:latin typeface="Bookman Old Style" panose="02050604050505020204" pitchFamily="18" charset="0"/>
              </a:rPr>
              <a:t>	It can be helpful to repeat or confirm what you believe to have been the objective of the conversation. This process will help you avoid misunderstandings, especially when speaking different languages. Write it out if you have to, but make sure you align everyone's understanding before moving forward.</a:t>
            </a:r>
          </a:p>
          <a:p>
            <a:endParaRPr lang="en-IN" dirty="0"/>
          </a:p>
        </p:txBody>
      </p:sp>
      <p:sp>
        <p:nvSpPr>
          <p:cNvPr id="4" name="Footer Placeholder 3">
            <a:extLst>
              <a:ext uri="{FF2B5EF4-FFF2-40B4-BE49-F238E27FC236}">
                <a16:creationId xmlns:a16="http://schemas.microsoft.com/office/drawing/2014/main" id="{4C4BE960-3876-4629-99EF-B20BD1E1BF3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39A7395F-546F-4CF1-A5C9-4B7AA5DF88D0}"/>
              </a:ext>
            </a:extLst>
          </p:cNvPr>
          <p:cNvSpPr>
            <a:spLocks noGrp="1"/>
          </p:cNvSpPr>
          <p:nvPr>
            <p:ph type="sldNum" sz="quarter" idx="12"/>
          </p:nvPr>
        </p:nvSpPr>
        <p:spPr/>
        <p:txBody>
          <a:bodyPr/>
          <a:lstStyle/>
          <a:p>
            <a:fld id="{EEC20904-64F3-4254-9857-B148700B1D60}" type="slidenum">
              <a:rPr lang="en-IN" smtClean="0"/>
              <a:t>39</a:t>
            </a:fld>
            <a:endParaRPr lang="en-IN"/>
          </a:p>
        </p:txBody>
      </p:sp>
    </p:spTree>
    <p:extLst>
      <p:ext uri="{BB962C8B-B14F-4D97-AF65-F5344CB8AC3E}">
        <p14:creationId xmlns:p14="http://schemas.microsoft.com/office/powerpoint/2010/main" val="42899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F89B4-3E93-4186-BA31-5AACA11990DD}"/>
              </a:ext>
            </a:extLst>
          </p:cNvPr>
          <p:cNvSpPr>
            <a:spLocks noGrp="1"/>
          </p:cNvSpPr>
          <p:nvPr>
            <p:ph idx="1"/>
          </p:nvPr>
        </p:nvSpPr>
        <p:spPr>
          <a:xfrm>
            <a:off x="0" y="0"/>
            <a:ext cx="12192000" cy="6858000"/>
          </a:xfrm>
        </p:spPr>
        <p:txBody>
          <a:bodyPr/>
          <a:lstStyle/>
          <a:p>
            <a:pPr algn="just"/>
            <a:r>
              <a:rPr lang="en-US" sz="2800" b="1" dirty="0">
                <a:latin typeface="Bookman Old Style" panose="02050604050505020204" pitchFamily="18" charset="0"/>
              </a:rPr>
              <a:t>Intercultural competence</a:t>
            </a:r>
            <a:r>
              <a:rPr lang="en-US" sz="2800" dirty="0">
                <a:latin typeface="Bookman Old Style" panose="02050604050505020204" pitchFamily="18" charset="0"/>
              </a:rPr>
              <a:t> is a range of cognitive, affective, and behavioural skills that lead to effective and appropriate communication with people of other cultures. Effective intercultural communication relates to behaviors that culminate with the accomplishment of the desired goals of the interaction and all parties involved in the situation. Appropriate intercultural communication includes behaviors that suit the expectations of a specific culture, the characteristics of the situation, and the level of the relationship between the parties involved in the situation. It also takes into consideration one's own cultural norms and the best appropriate, comfortable compromise between the different cultural norms.</a:t>
            </a:r>
            <a:endParaRPr lang="en-IN" sz="2800" dirty="0">
              <a:latin typeface="Bookman Old Style" panose="02050604050505020204" pitchFamily="18" charset="0"/>
            </a:endParaRPr>
          </a:p>
          <a:p>
            <a:endParaRPr lang="en-IN" dirty="0"/>
          </a:p>
        </p:txBody>
      </p:sp>
      <p:sp>
        <p:nvSpPr>
          <p:cNvPr id="4" name="Footer Placeholder 3">
            <a:extLst>
              <a:ext uri="{FF2B5EF4-FFF2-40B4-BE49-F238E27FC236}">
                <a16:creationId xmlns:a16="http://schemas.microsoft.com/office/drawing/2014/main" id="{3BCD3CDF-0889-48D9-B7CC-FBD4530FC4B4}"/>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9A841EEC-76F2-441F-A302-B38C2FF68D24}"/>
              </a:ext>
            </a:extLst>
          </p:cNvPr>
          <p:cNvSpPr>
            <a:spLocks noGrp="1"/>
          </p:cNvSpPr>
          <p:nvPr>
            <p:ph type="sldNum" sz="quarter" idx="12"/>
          </p:nvPr>
        </p:nvSpPr>
        <p:spPr/>
        <p:txBody>
          <a:bodyPr/>
          <a:lstStyle/>
          <a:p>
            <a:fld id="{EEC20904-64F3-4254-9857-B148700B1D60}" type="slidenum">
              <a:rPr lang="en-IN" smtClean="0"/>
              <a:t>4</a:t>
            </a:fld>
            <a:endParaRPr lang="en-IN"/>
          </a:p>
        </p:txBody>
      </p:sp>
    </p:spTree>
    <p:extLst>
      <p:ext uri="{BB962C8B-B14F-4D97-AF65-F5344CB8AC3E}">
        <p14:creationId xmlns:p14="http://schemas.microsoft.com/office/powerpoint/2010/main" val="3079950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4EBF8-D75C-4E31-9D4A-D3D78063FE6E}"/>
              </a:ext>
            </a:extLst>
          </p:cNvPr>
          <p:cNvSpPr>
            <a:spLocks noGrp="1"/>
          </p:cNvSpPr>
          <p:nvPr>
            <p:ph idx="1"/>
          </p:nvPr>
        </p:nvSpPr>
        <p:spPr>
          <a:xfrm>
            <a:off x="178420" y="0"/>
            <a:ext cx="12013580" cy="6858000"/>
          </a:xfrm>
        </p:spPr>
        <p:txBody>
          <a:bodyPr/>
          <a:lstStyle/>
          <a:p>
            <a:pPr marL="0" indent="0" algn="just">
              <a:buNone/>
            </a:pPr>
            <a:r>
              <a:rPr lang="en-US" sz="2800" b="1" dirty="0">
                <a:latin typeface="Bookman Old Style" panose="02050604050505020204" pitchFamily="18" charset="0"/>
              </a:rPr>
              <a:t>7. Don't ask yes or no questions.</a:t>
            </a:r>
            <a:endParaRPr lang="en-US" sz="2800" dirty="0">
              <a:latin typeface="Bookman Old Style" panose="02050604050505020204" pitchFamily="18" charset="0"/>
            </a:endParaRPr>
          </a:p>
          <a:p>
            <a:pPr marL="0" indent="0" algn="just">
              <a:buNone/>
            </a:pPr>
            <a:r>
              <a:rPr lang="en-US" sz="2800" dirty="0">
                <a:latin typeface="Bookman Old Style" panose="02050604050505020204" pitchFamily="18" charset="0"/>
              </a:rPr>
              <a:t>	Instead, use open ended questions to avoid confusion. With open ended questions, the person with whom you are interacting must explain or clearly outline their point, making it easier to understand their response and the context surrounding it.</a:t>
            </a:r>
          </a:p>
          <a:p>
            <a:pPr marL="0" indent="0" algn="just">
              <a:buNone/>
            </a:pPr>
            <a:r>
              <a:rPr lang="en-US" sz="2800" b="1" dirty="0">
                <a:latin typeface="Bookman Old Style" panose="02050604050505020204" pitchFamily="18" charset="0"/>
              </a:rPr>
              <a:t>8. Pay attention to nonverbal communication.</a:t>
            </a:r>
            <a:endParaRPr lang="en-US" sz="2800" dirty="0">
              <a:latin typeface="Bookman Old Style" panose="02050604050505020204" pitchFamily="18" charset="0"/>
            </a:endParaRPr>
          </a:p>
          <a:p>
            <a:pPr marL="0" indent="0" algn="just">
              <a:buNone/>
            </a:pPr>
            <a:r>
              <a:rPr lang="en-US" sz="2800" dirty="0">
                <a:latin typeface="Bookman Old Style" panose="02050604050505020204" pitchFamily="18" charset="0"/>
              </a:rPr>
              <a:t>	Communication is also extremely nonverbal. Pay attention to nonverbal cues such as intonation, eye contact, and posture. Observe how people conduct interactions with others from their same culture and follow their lead. Certain cultures avoid strong eye contact when speaking, so you'll make someone highly uncomfortable if you are trying to force strong eye contact they are not used to doing the same.</a:t>
            </a:r>
          </a:p>
          <a:p>
            <a:endParaRPr lang="en-IN" dirty="0"/>
          </a:p>
        </p:txBody>
      </p:sp>
      <p:sp>
        <p:nvSpPr>
          <p:cNvPr id="4" name="Footer Placeholder 3">
            <a:extLst>
              <a:ext uri="{FF2B5EF4-FFF2-40B4-BE49-F238E27FC236}">
                <a16:creationId xmlns:a16="http://schemas.microsoft.com/office/drawing/2014/main" id="{42D658A4-9635-4220-9E5D-581A0AA1A0AE}"/>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21455BB3-736F-4D6B-A600-F8E54A29DF75}"/>
              </a:ext>
            </a:extLst>
          </p:cNvPr>
          <p:cNvSpPr>
            <a:spLocks noGrp="1"/>
          </p:cNvSpPr>
          <p:nvPr>
            <p:ph type="sldNum" sz="quarter" idx="12"/>
          </p:nvPr>
        </p:nvSpPr>
        <p:spPr/>
        <p:txBody>
          <a:bodyPr/>
          <a:lstStyle/>
          <a:p>
            <a:fld id="{EEC20904-64F3-4254-9857-B148700B1D60}" type="slidenum">
              <a:rPr lang="en-IN" smtClean="0"/>
              <a:t>40</a:t>
            </a:fld>
            <a:endParaRPr lang="en-IN"/>
          </a:p>
        </p:txBody>
      </p:sp>
    </p:spTree>
    <p:extLst>
      <p:ext uri="{BB962C8B-B14F-4D97-AF65-F5344CB8AC3E}">
        <p14:creationId xmlns:p14="http://schemas.microsoft.com/office/powerpoint/2010/main" val="3447927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968DB-2A7E-43CB-BABA-ED028DE1CDE3}"/>
              </a:ext>
            </a:extLst>
          </p:cNvPr>
          <p:cNvSpPr>
            <a:spLocks noGrp="1"/>
          </p:cNvSpPr>
          <p:nvPr>
            <p:ph idx="1"/>
          </p:nvPr>
        </p:nvSpPr>
        <p:spPr>
          <a:xfrm>
            <a:off x="0" y="0"/>
            <a:ext cx="12192000" cy="6858000"/>
          </a:xfrm>
        </p:spPr>
        <p:txBody>
          <a:bodyPr>
            <a:normAutofit/>
          </a:bodyPr>
          <a:lstStyle/>
          <a:p>
            <a:pPr marL="0" indent="0" algn="just">
              <a:buNone/>
            </a:pPr>
            <a:r>
              <a:rPr lang="en-US" sz="2800" b="1" dirty="0">
                <a:latin typeface="Bookman Old Style" panose="02050604050505020204" pitchFamily="18" charset="0"/>
              </a:rPr>
              <a:t>9. Speak slowly and clearly.</a:t>
            </a:r>
            <a:endParaRPr lang="en-US" sz="2800" dirty="0">
              <a:latin typeface="Bookman Old Style" panose="02050604050505020204" pitchFamily="18" charset="0"/>
            </a:endParaRPr>
          </a:p>
          <a:p>
            <a:pPr marL="0" indent="0" algn="just">
              <a:buNone/>
            </a:pPr>
            <a:r>
              <a:rPr lang="en-US" sz="2800" dirty="0">
                <a:latin typeface="Bookman Old Style" panose="02050604050505020204" pitchFamily="18" charset="0"/>
              </a:rPr>
              <a:t>	This will help you avoid mistakes and seeming nervous. Speaking slowly and clearly is often interpreted as being confident. Additionally, taking time to think before you speak can help you to avoid communication issues and words you might regret later.</a:t>
            </a:r>
          </a:p>
          <a:p>
            <a:pPr marL="0" indent="0" algn="just">
              <a:buNone/>
            </a:pPr>
            <a:r>
              <a:rPr lang="en-US" sz="2800" b="1" dirty="0">
                <a:latin typeface="Bookman Old Style" panose="02050604050505020204" pitchFamily="18" charset="0"/>
              </a:rPr>
              <a:t>10. Take a deep breath and enjoy it!</a:t>
            </a:r>
            <a:endParaRPr lang="en-US" sz="2800" dirty="0">
              <a:latin typeface="Bookman Old Style" panose="02050604050505020204" pitchFamily="18" charset="0"/>
            </a:endParaRPr>
          </a:p>
          <a:p>
            <a:pPr marL="0" indent="0" algn="just">
              <a:buNone/>
            </a:pPr>
            <a:r>
              <a:rPr lang="en-US" sz="2800" dirty="0">
                <a:latin typeface="Bookman Old Style" panose="02050604050505020204" pitchFamily="18" charset="0"/>
              </a:rPr>
              <a:t>	It can be a challenge to communicate effectively with people from other cultures, and you are bound to find people with whom you can communicate more effectively and more enjoyably than others. Remember, that the whole process is a lifelong lesson in empathy, understanding, and self-awareness which can translate to vastly improved professional and personal interactions and successes beyond just intercultural communications. So, take a deep breath and start communicating! </a:t>
            </a:r>
          </a:p>
          <a:p>
            <a:endParaRPr lang="en-IN" dirty="0"/>
          </a:p>
        </p:txBody>
      </p:sp>
      <p:sp>
        <p:nvSpPr>
          <p:cNvPr id="4" name="Footer Placeholder 3">
            <a:extLst>
              <a:ext uri="{FF2B5EF4-FFF2-40B4-BE49-F238E27FC236}">
                <a16:creationId xmlns:a16="http://schemas.microsoft.com/office/drawing/2014/main" id="{748781E3-E588-47B2-8ECC-A7540683227A}"/>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0B5984D7-0DB0-44A3-8007-EEC1BA6F8E6E}"/>
              </a:ext>
            </a:extLst>
          </p:cNvPr>
          <p:cNvSpPr>
            <a:spLocks noGrp="1"/>
          </p:cNvSpPr>
          <p:nvPr>
            <p:ph type="sldNum" sz="quarter" idx="12"/>
          </p:nvPr>
        </p:nvSpPr>
        <p:spPr/>
        <p:txBody>
          <a:bodyPr/>
          <a:lstStyle/>
          <a:p>
            <a:fld id="{EEC20904-64F3-4254-9857-B148700B1D60}" type="slidenum">
              <a:rPr lang="en-IN" smtClean="0"/>
              <a:t>41</a:t>
            </a:fld>
            <a:endParaRPr lang="en-IN"/>
          </a:p>
        </p:txBody>
      </p:sp>
    </p:spTree>
    <p:extLst>
      <p:ext uri="{BB962C8B-B14F-4D97-AF65-F5344CB8AC3E}">
        <p14:creationId xmlns:p14="http://schemas.microsoft.com/office/powerpoint/2010/main" val="3281386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5248-CE93-4686-9EDE-7870E0ECD65E}"/>
              </a:ext>
            </a:extLst>
          </p:cNvPr>
          <p:cNvSpPr>
            <a:spLocks noGrp="1"/>
          </p:cNvSpPr>
          <p:nvPr>
            <p:ph type="title"/>
          </p:nvPr>
        </p:nvSpPr>
        <p:spPr>
          <a:xfrm>
            <a:off x="0" y="0"/>
            <a:ext cx="12078269" cy="1023582"/>
          </a:xfrm>
        </p:spPr>
        <p:txBody>
          <a:bodyPr/>
          <a:lstStyle/>
          <a:p>
            <a:pPr algn="ctr"/>
            <a:r>
              <a:rPr lang="en-US" dirty="0"/>
              <a:t>High Context &amp; Low Context Culture</a:t>
            </a:r>
          </a:p>
        </p:txBody>
      </p:sp>
      <p:sp>
        <p:nvSpPr>
          <p:cNvPr id="3" name="Content Placeholder 2">
            <a:extLst>
              <a:ext uri="{FF2B5EF4-FFF2-40B4-BE49-F238E27FC236}">
                <a16:creationId xmlns:a16="http://schemas.microsoft.com/office/drawing/2014/main" id="{F3547FBE-2E25-4987-AB0D-A7648EC3BDF2}"/>
              </a:ext>
            </a:extLst>
          </p:cNvPr>
          <p:cNvSpPr>
            <a:spLocks noGrp="1"/>
          </p:cNvSpPr>
          <p:nvPr>
            <p:ph idx="1"/>
          </p:nvPr>
        </p:nvSpPr>
        <p:spPr>
          <a:xfrm>
            <a:off x="0" y="1023582"/>
            <a:ext cx="12192000" cy="5691117"/>
          </a:xfrm>
        </p:spPr>
        <p:txBody>
          <a:bodyPr>
            <a:normAutofit lnSpcReduction="10000"/>
          </a:bodyPr>
          <a:lstStyle/>
          <a:p>
            <a:pPr>
              <a:lnSpc>
                <a:spcPct val="150000"/>
              </a:lnSpc>
            </a:pPr>
            <a:r>
              <a:rPr lang="en-US" sz="2800" dirty="0">
                <a:latin typeface="Bookman Old Style" panose="02050604050505020204" pitchFamily="18" charset="0"/>
              </a:rPr>
              <a:t>Edward T. Hall (1914--) American anthropologist  The forefather of Intercultural Communication.</a:t>
            </a:r>
          </a:p>
          <a:p>
            <a:pPr algn="just">
              <a:lnSpc>
                <a:spcPct val="150000"/>
              </a:lnSpc>
            </a:pPr>
            <a:r>
              <a:rPr lang="en-US" sz="2800" dirty="0">
                <a:latin typeface="Bookman Old Style" panose="02050604050505020204" pitchFamily="18" charset="0"/>
              </a:rPr>
              <a:t>The Definition of Context:  Context is the information that surrounds an event; it is inseparably bound up with the meaning of that event. </a:t>
            </a:r>
          </a:p>
          <a:p>
            <a:pPr algn="just">
              <a:lnSpc>
                <a:spcPct val="150000"/>
              </a:lnSpc>
            </a:pPr>
            <a:r>
              <a:rPr lang="en-IN" sz="2800" dirty="0">
                <a:latin typeface="Bookman Old Style" panose="02050604050505020204" pitchFamily="18" charset="0"/>
              </a:rPr>
              <a:t>Context:  Background Information</a:t>
            </a:r>
            <a:r>
              <a:rPr lang="en-IN" sz="2800" dirty="0"/>
              <a:t> - </a:t>
            </a:r>
            <a:r>
              <a:rPr lang="en-US" sz="2400" dirty="0">
                <a:latin typeface="Bookman Old Style" panose="02050604050505020204" pitchFamily="18" charset="0"/>
              </a:rPr>
              <a:t>Ethnic or </a:t>
            </a:r>
            <a:r>
              <a:rPr lang="en-US" sz="2400" b="1" dirty="0">
                <a:latin typeface="Bookman Old Style" panose="02050604050505020204" pitchFamily="18" charset="0"/>
              </a:rPr>
              <a:t>cultural background</a:t>
            </a:r>
            <a:r>
              <a:rPr lang="en-US" sz="2400" dirty="0">
                <a:latin typeface="Bookman Old Style" panose="02050604050505020204" pitchFamily="18" charset="0"/>
              </a:rPr>
              <a:t> is not the same as nationality or place of birth. Your ethnic or </a:t>
            </a:r>
            <a:r>
              <a:rPr lang="en-US" sz="2400" b="1" dirty="0">
                <a:latin typeface="Bookman Old Style" panose="02050604050505020204" pitchFamily="18" charset="0"/>
              </a:rPr>
              <a:t>cultural background means</a:t>
            </a:r>
            <a:r>
              <a:rPr lang="en-US" sz="2400" dirty="0">
                <a:latin typeface="Bookman Old Style" panose="02050604050505020204" pitchFamily="18" charset="0"/>
              </a:rPr>
              <a:t> the group from which you descend and that shares a distinct identity.</a:t>
            </a:r>
            <a:endParaRPr lang="en-IN" sz="2400" dirty="0">
              <a:latin typeface="Bookman Old Style" panose="02050604050505020204" pitchFamily="18" charset="0"/>
            </a:endParaRPr>
          </a:p>
          <a:p>
            <a:pPr marL="0" indent="0" algn="just">
              <a:lnSpc>
                <a:spcPct val="150000"/>
              </a:lnSpc>
              <a:buNone/>
            </a:pPr>
            <a:endParaRPr lang="en-US" sz="2400" dirty="0">
              <a:latin typeface="Bookman Old Style" panose="02050604050505020204" pitchFamily="18" charset="0"/>
            </a:endParaRPr>
          </a:p>
        </p:txBody>
      </p:sp>
      <p:sp>
        <p:nvSpPr>
          <p:cNvPr id="12" name="Footer Placeholder 11">
            <a:extLst>
              <a:ext uri="{FF2B5EF4-FFF2-40B4-BE49-F238E27FC236}">
                <a16:creationId xmlns:a16="http://schemas.microsoft.com/office/drawing/2014/main" id="{BF51901D-23BC-4D7E-AD45-7B974F96EE8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A40D3C8-4DA2-41F8-ADDF-29647CB88D9C}"/>
              </a:ext>
            </a:extLst>
          </p:cNvPr>
          <p:cNvSpPr>
            <a:spLocks noGrp="1"/>
          </p:cNvSpPr>
          <p:nvPr>
            <p:ph type="sldNum" sz="quarter" idx="12"/>
          </p:nvPr>
        </p:nvSpPr>
        <p:spPr/>
        <p:txBody>
          <a:bodyPr/>
          <a:lstStyle/>
          <a:p>
            <a:fld id="{EEC20904-64F3-4254-9857-B148700B1D60}" type="slidenum">
              <a:rPr lang="en-IN" smtClean="0"/>
              <a:t>42</a:t>
            </a:fld>
            <a:endParaRPr lang="en-IN"/>
          </a:p>
        </p:txBody>
      </p:sp>
    </p:spTree>
    <p:extLst>
      <p:ext uri="{BB962C8B-B14F-4D97-AF65-F5344CB8AC3E}">
        <p14:creationId xmlns:p14="http://schemas.microsoft.com/office/powerpoint/2010/main" val="423718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45CCF-81ED-4605-BE8E-6DAC6A36A815}"/>
              </a:ext>
            </a:extLst>
          </p:cNvPr>
          <p:cNvSpPr>
            <a:spLocks noGrp="1"/>
          </p:cNvSpPr>
          <p:nvPr>
            <p:ph idx="1"/>
          </p:nvPr>
        </p:nvSpPr>
        <p:spPr>
          <a:xfrm>
            <a:off x="0" y="0"/>
            <a:ext cx="12192000" cy="6755642"/>
          </a:xfrm>
        </p:spPr>
        <p:txBody>
          <a:bodyPr/>
          <a:lstStyle/>
          <a:p>
            <a:pPr algn="just">
              <a:lnSpc>
                <a:spcPct val="150000"/>
              </a:lnSpc>
            </a:pPr>
            <a:r>
              <a:rPr lang="en-US" sz="2800" dirty="0">
                <a:latin typeface="Bookman Old Style" panose="02050604050505020204" pitchFamily="18" charset="0"/>
              </a:rPr>
              <a:t>We can compare culture by how much people’s communication trusts on background information. </a:t>
            </a:r>
          </a:p>
          <a:p>
            <a:pPr algn="just">
              <a:lnSpc>
                <a:spcPct val="150000"/>
              </a:lnSpc>
            </a:pPr>
            <a:r>
              <a:rPr lang="en-US" sz="2800" dirty="0">
                <a:latin typeface="Bookman Old Style" panose="02050604050505020204" pitchFamily="18" charset="0"/>
              </a:rPr>
              <a:t>Think of the standard Indian head wobble. For the outsider, this can be extremely confusing. Is that person saying yes? no? maybe? don't know? It can mean all these things: the context of the action will make its meaning clear to a person familiar with the culture - not so for an outsider.</a:t>
            </a:r>
          </a:p>
          <a:p>
            <a:endParaRPr lang="en-IN" dirty="0"/>
          </a:p>
        </p:txBody>
      </p:sp>
      <p:sp>
        <p:nvSpPr>
          <p:cNvPr id="11" name="Footer Placeholder 10">
            <a:extLst>
              <a:ext uri="{FF2B5EF4-FFF2-40B4-BE49-F238E27FC236}">
                <a16:creationId xmlns:a16="http://schemas.microsoft.com/office/drawing/2014/main" id="{218A18F0-49DA-471B-8925-EA2261D2E130}"/>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9F623CDC-AC46-4E88-B52E-A76CDF62F5EA}"/>
              </a:ext>
            </a:extLst>
          </p:cNvPr>
          <p:cNvSpPr>
            <a:spLocks noGrp="1"/>
          </p:cNvSpPr>
          <p:nvPr>
            <p:ph type="sldNum" sz="quarter" idx="12"/>
          </p:nvPr>
        </p:nvSpPr>
        <p:spPr/>
        <p:txBody>
          <a:bodyPr/>
          <a:lstStyle/>
          <a:p>
            <a:fld id="{EEC20904-64F3-4254-9857-B148700B1D60}" type="slidenum">
              <a:rPr lang="en-IN" smtClean="0"/>
              <a:t>43</a:t>
            </a:fld>
            <a:endParaRPr lang="en-IN"/>
          </a:p>
        </p:txBody>
      </p:sp>
    </p:spTree>
    <p:extLst>
      <p:ext uri="{BB962C8B-B14F-4D97-AF65-F5344CB8AC3E}">
        <p14:creationId xmlns:p14="http://schemas.microsoft.com/office/powerpoint/2010/main" val="893482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739F5-01FD-4D02-BD53-6AD6BCF552EA}"/>
              </a:ext>
            </a:extLst>
          </p:cNvPr>
          <p:cNvSpPr>
            <a:spLocks noGrp="1"/>
          </p:cNvSpPr>
          <p:nvPr>
            <p:ph idx="1"/>
          </p:nvPr>
        </p:nvSpPr>
        <p:spPr>
          <a:xfrm>
            <a:off x="0" y="0"/>
            <a:ext cx="12192000" cy="6858000"/>
          </a:xfrm>
        </p:spPr>
        <p:txBody>
          <a:bodyPr>
            <a:normAutofit lnSpcReduction="10000"/>
          </a:bodyPr>
          <a:lstStyle/>
          <a:p>
            <a:pPr algn="just"/>
            <a:r>
              <a:rPr lang="en-US" sz="2400" b="1" dirty="0">
                <a:latin typeface="Bookman Old Style" panose="02050604050505020204" pitchFamily="18" charset="0"/>
              </a:rPr>
              <a:t>High</a:t>
            </a:r>
            <a:r>
              <a:rPr lang="en-US" sz="2400" dirty="0">
                <a:latin typeface="Bookman Old Style" panose="02050604050505020204" pitchFamily="18" charset="0"/>
              </a:rPr>
              <a:t>-</a:t>
            </a:r>
            <a:r>
              <a:rPr lang="en-US" sz="2400" b="1" dirty="0">
                <a:latin typeface="Bookman Old Style" panose="02050604050505020204" pitchFamily="18" charset="0"/>
              </a:rPr>
              <a:t>context</a:t>
            </a:r>
            <a:r>
              <a:rPr lang="en-US" sz="2400" dirty="0">
                <a:latin typeface="Bookman Old Style" panose="02050604050505020204" pitchFamily="18" charset="0"/>
              </a:rPr>
              <a:t> cultures are those that communicate in ways that are implicit and depend on heavily on </a:t>
            </a:r>
            <a:r>
              <a:rPr lang="en-US" sz="2400" b="1" dirty="0">
                <a:latin typeface="Bookman Old Style" panose="02050604050505020204" pitchFamily="18" charset="0"/>
              </a:rPr>
              <a:t>context</a:t>
            </a:r>
            <a:r>
              <a:rPr lang="en-US" sz="2400" dirty="0">
                <a:latin typeface="Bookman Old Style" panose="02050604050505020204" pitchFamily="18" charset="0"/>
              </a:rPr>
              <a:t>. In contrast, </a:t>
            </a:r>
            <a:r>
              <a:rPr lang="en-US" sz="2400" b="1" dirty="0">
                <a:latin typeface="Bookman Old Style" panose="02050604050505020204" pitchFamily="18" charset="0"/>
              </a:rPr>
              <a:t>low</a:t>
            </a:r>
            <a:r>
              <a:rPr lang="en-US" sz="2400" dirty="0">
                <a:latin typeface="Bookman Old Style" panose="02050604050505020204" pitchFamily="18" charset="0"/>
              </a:rPr>
              <a:t>-</a:t>
            </a:r>
            <a:r>
              <a:rPr lang="en-US" sz="2400" b="1" dirty="0">
                <a:latin typeface="Bookman Old Style" panose="02050604050505020204" pitchFamily="18" charset="0"/>
              </a:rPr>
              <a:t>context</a:t>
            </a:r>
            <a:r>
              <a:rPr lang="en-US" sz="2400" dirty="0">
                <a:latin typeface="Bookman Old Style" panose="02050604050505020204" pitchFamily="18" charset="0"/>
              </a:rPr>
              <a:t> cultures rely on explicit verbal communication. </a:t>
            </a:r>
            <a:r>
              <a:rPr lang="en-US" sz="2400" b="1" dirty="0">
                <a:latin typeface="Bookman Old Style" panose="02050604050505020204" pitchFamily="18" charset="0"/>
              </a:rPr>
              <a:t>High</a:t>
            </a:r>
            <a:r>
              <a:rPr lang="en-US" sz="2400" dirty="0">
                <a:latin typeface="Bookman Old Style" panose="02050604050505020204" pitchFamily="18" charset="0"/>
              </a:rPr>
              <a:t>-</a:t>
            </a:r>
            <a:r>
              <a:rPr lang="en-US" sz="2400" b="1" dirty="0">
                <a:latin typeface="Bookman Old Style" panose="02050604050505020204" pitchFamily="18" charset="0"/>
              </a:rPr>
              <a:t>context</a:t>
            </a:r>
            <a:r>
              <a:rPr lang="en-US" sz="2400" dirty="0">
                <a:latin typeface="Bookman Old Style" panose="02050604050505020204" pitchFamily="18" charset="0"/>
              </a:rPr>
              <a:t> cultures are communalist value interpersonal relationships, and have members that form stable, close relationships.</a:t>
            </a:r>
          </a:p>
          <a:p>
            <a:pPr marL="0" indent="0" algn="just">
              <a:buNone/>
            </a:pPr>
            <a:endParaRPr lang="en-US" sz="2400" dirty="0">
              <a:latin typeface="Bookman Old Style" panose="02050604050505020204" pitchFamily="18" charset="0"/>
            </a:endParaRPr>
          </a:p>
          <a:p>
            <a:pPr algn="just"/>
            <a:r>
              <a:rPr lang="en-US" sz="2400" b="1" dirty="0">
                <a:latin typeface="Bookman Old Style" panose="02050604050505020204" pitchFamily="18" charset="0"/>
              </a:rPr>
              <a:t>Low context</a:t>
            </a:r>
            <a:r>
              <a:rPr lang="en-US" sz="2400" dirty="0">
                <a:latin typeface="Bookman Old Style" panose="02050604050505020204" pitchFamily="18" charset="0"/>
              </a:rPr>
              <a:t> implies that a lot of information is exchanged explicitly through the message itself and rarely is anything implicit or hidden. People in </a:t>
            </a:r>
            <a:r>
              <a:rPr lang="en-US" sz="2400" b="1" dirty="0">
                <a:latin typeface="Bookman Old Style" panose="02050604050505020204" pitchFamily="18" charset="0"/>
              </a:rPr>
              <a:t>low context </a:t>
            </a:r>
            <a:r>
              <a:rPr lang="en-US" sz="2400" dirty="0">
                <a:latin typeface="Bookman Old Style" panose="02050604050505020204" pitchFamily="18" charset="0"/>
              </a:rPr>
              <a:t>cultures such as the </a:t>
            </a:r>
            <a:r>
              <a:rPr lang="en-US" sz="2400" b="1" dirty="0">
                <a:latin typeface="Bookman Old Style" panose="02050604050505020204" pitchFamily="18" charset="0"/>
              </a:rPr>
              <a:t>UK</a:t>
            </a:r>
            <a:r>
              <a:rPr lang="en-US" sz="2400" dirty="0">
                <a:latin typeface="Bookman Old Style" panose="02050604050505020204" pitchFamily="18" charset="0"/>
              </a:rPr>
              <a:t> tend to have short-term relationships, follow rules and standards closely and are generally very task-oriented.</a:t>
            </a:r>
            <a:r>
              <a:rPr lang="en-US" b="1" dirty="0"/>
              <a:t> </a:t>
            </a:r>
            <a:r>
              <a:rPr lang="en-US" sz="2400" b="1" dirty="0">
                <a:latin typeface="Bookman Old Style" panose="02050604050505020204" pitchFamily="18" charset="0"/>
              </a:rPr>
              <a:t>United States</a:t>
            </a:r>
            <a:r>
              <a:rPr lang="en-US" sz="2400" dirty="0">
                <a:latin typeface="Bookman Old Style" panose="02050604050505020204" pitchFamily="18" charset="0"/>
              </a:rPr>
              <a:t> and Australia, are generally considered to be </a:t>
            </a:r>
            <a:r>
              <a:rPr lang="en-US" sz="2400" b="1" dirty="0">
                <a:latin typeface="Bookman Old Style" panose="02050604050505020204" pitchFamily="18" charset="0"/>
              </a:rPr>
              <a:t>low</a:t>
            </a:r>
            <a:r>
              <a:rPr lang="en-US" sz="2400" dirty="0">
                <a:latin typeface="Bookman Old Style" panose="02050604050505020204" pitchFamily="18" charset="0"/>
              </a:rPr>
              <a:t>-</a:t>
            </a:r>
            <a:r>
              <a:rPr lang="en-US" sz="2400" b="1" dirty="0">
                <a:latin typeface="Bookman Old Style" panose="02050604050505020204" pitchFamily="18" charset="0"/>
              </a:rPr>
              <a:t>context</a:t>
            </a:r>
            <a:r>
              <a:rPr lang="en-US" sz="2400" dirty="0">
                <a:latin typeface="Bookman Old Style" panose="02050604050505020204" pitchFamily="18" charset="0"/>
              </a:rPr>
              <a:t> cultures.</a:t>
            </a:r>
          </a:p>
          <a:p>
            <a:pPr marL="0" indent="0" algn="just">
              <a:buNone/>
            </a:pPr>
            <a:endParaRPr lang="en-IN" sz="2400" dirty="0">
              <a:latin typeface="Bookman Old Style" panose="02050604050505020204" pitchFamily="18" charset="0"/>
            </a:endParaRPr>
          </a:p>
          <a:p>
            <a:pPr algn="just"/>
            <a:r>
              <a:rPr lang="en-US" sz="2400" dirty="0">
                <a:latin typeface="Bookman Old Style" panose="02050604050505020204" pitchFamily="18" charset="0"/>
              </a:rPr>
              <a:t>High context:  A high context culture is one in which the communicators assume a great deal of team spirit of knowledge and views, so that less is spelled out explicitly and much more is implicit or communicated in indirect ways. What is encoded matters less than the context.</a:t>
            </a:r>
          </a:p>
          <a:p>
            <a:pPr marL="0" indent="0" algn="just">
              <a:buNone/>
            </a:pPr>
            <a:r>
              <a:rPr lang="en-US" sz="2400" dirty="0">
                <a:latin typeface="Bookman Old Style" panose="02050604050505020204" pitchFamily="18" charset="0"/>
              </a:rPr>
              <a:t> </a:t>
            </a:r>
          </a:p>
          <a:p>
            <a:endParaRPr lang="en-IN" dirty="0"/>
          </a:p>
        </p:txBody>
      </p:sp>
      <p:sp>
        <p:nvSpPr>
          <p:cNvPr id="11" name="Footer Placeholder 10">
            <a:extLst>
              <a:ext uri="{FF2B5EF4-FFF2-40B4-BE49-F238E27FC236}">
                <a16:creationId xmlns:a16="http://schemas.microsoft.com/office/drawing/2014/main" id="{45C01FAA-612D-4F3F-B01C-2EFCFB69EACD}"/>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DE89AC37-AA47-479E-9780-529C27A9B07A}"/>
              </a:ext>
            </a:extLst>
          </p:cNvPr>
          <p:cNvSpPr>
            <a:spLocks noGrp="1"/>
          </p:cNvSpPr>
          <p:nvPr>
            <p:ph type="sldNum" sz="quarter" idx="12"/>
          </p:nvPr>
        </p:nvSpPr>
        <p:spPr/>
        <p:txBody>
          <a:bodyPr/>
          <a:lstStyle/>
          <a:p>
            <a:fld id="{EEC20904-64F3-4254-9857-B148700B1D60}" type="slidenum">
              <a:rPr lang="en-IN" smtClean="0"/>
              <a:t>44</a:t>
            </a:fld>
            <a:endParaRPr lang="en-IN"/>
          </a:p>
        </p:txBody>
      </p:sp>
    </p:spTree>
    <p:extLst>
      <p:ext uri="{BB962C8B-B14F-4D97-AF65-F5344CB8AC3E}">
        <p14:creationId xmlns:p14="http://schemas.microsoft.com/office/powerpoint/2010/main" val="2067166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138CD-2295-4426-9BD1-E0E71AD4BBD3}"/>
              </a:ext>
            </a:extLst>
          </p:cNvPr>
          <p:cNvSpPr>
            <a:spLocks noGrp="1"/>
          </p:cNvSpPr>
          <p:nvPr>
            <p:ph idx="1"/>
          </p:nvPr>
        </p:nvSpPr>
        <p:spPr>
          <a:xfrm>
            <a:off x="0" y="95534"/>
            <a:ext cx="12192000" cy="6762466"/>
          </a:xfrm>
        </p:spPr>
        <p:txBody>
          <a:bodyPr>
            <a:normAutofit/>
          </a:bodyPr>
          <a:lstStyle/>
          <a:p>
            <a:pPr algn="just"/>
            <a:r>
              <a:rPr lang="en-US" sz="2800" dirty="0">
                <a:latin typeface="Bookman Old Style" panose="02050604050505020204" pitchFamily="18" charset="0"/>
              </a:rPr>
              <a:t>Low context Low context:  Pay little attention to messages sent non-verbally.  Communication is the exchange of verbal messages that are meaningful apart from the context in which they are said. Respond to what people say rather than to how they are behaving.</a:t>
            </a:r>
          </a:p>
          <a:p>
            <a:pPr marL="0" indent="0" algn="just">
              <a:buNone/>
            </a:pPr>
            <a:r>
              <a:rPr lang="en-US" sz="2800" dirty="0">
                <a:latin typeface="Bookman Old Style" panose="02050604050505020204" pitchFamily="18" charset="0"/>
              </a:rPr>
              <a:t> </a:t>
            </a:r>
          </a:p>
          <a:p>
            <a:pPr algn="just"/>
            <a:r>
              <a:rPr lang="en-US" sz="2800" dirty="0">
                <a:latin typeface="Bookman Old Style" panose="02050604050505020204" pitchFamily="18" charset="0"/>
              </a:rPr>
              <a:t>High context: Expect listeners to take more responsibility for interpreting the meaning of messages.  Assume that speakers do not always express their meaning fully or precisely in words.  Body language, facial gestures and voice inflection are important methods of communication.</a:t>
            </a:r>
          </a:p>
          <a:p>
            <a:pPr algn="just"/>
            <a:r>
              <a:rPr lang="en-US" sz="2800" dirty="0">
                <a:latin typeface="Bookman Old Style" panose="02050604050505020204" pitchFamily="18" charset="0"/>
              </a:rPr>
              <a:t>Low context:  More impersonal and precise relationships between individuals are relatively shorter in duration.  Deep personal involvement with others is valued less. </a:t>
            </a:r>
          </a:p>
          <a:p>
            <a:pPr marL="0" indent="0" algn="just">
              <a:buNone/>
            </a:pPr>
            <a:endParaRPr lang="en-US" sz="2400" dirty="0">
              <a:latin typeface="Bookman Old Style" panose="02050604050505020204" pitchFamily="18" charset="0"/>
            </a:endParaRPr>
          </a:p>
          <a:p>
            <a:endParaRPr lang="en-IN" dirty="0"/>
          </a:p>
        </p:txBody>
      </p:sp>
      <p:sp>
        <p:nvSpPr>
          <p:cNvPr id="11" name="Footer Placeholder 10">
            <a:extLst>
              <a:ext uri="{FF2B5EF4-FFF2-40B4-BE49-F238E27FC236}">
                <a16:creationId xmlns:a16="http://schemas.microsoft.com/office/drawing/2014/main" id="{042C25F0-6E81-4509-B39F-3E6C0FFFA9D9}"/>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63A117AD-1EEA-458C-AE9C-E3260E534B20}"/>
              </a:ext>
            </a:extLst>
          </p:cNvPr>
          <p:cNvSpPr>
            <a:spLocks noGrp="1"/>
          </p:cNvSpPr>
          <p:nvPr>
            <p:ph type="sldNum" sz="quarter" idx="12"/>
          </p:nvPr>
        </p:nvSpPr>
        <p:spPr/>
        <p:txBody>
          <a:bodyPr/>
          <a:lstStyle/>
          <a:p>
            <a:fld id="{EEC20904-64F3-4254-9857-B148700B1D60}" type="slidenum">
              <a:rPr lang="en-IN" smtClean="0"/>
              <a:t>45</a:t>
            </a:fld>
            <a:endParaRPr lang="en-IN"/>
          </a:p>
        </p:txBody>
      </p:sp>
    </p:spTree>
    <p:extLst>
      <p:ext uri="{BB962C8B-B14F-4D97-AF65-F5344CB8AC3E}">
        <p14:creationId xmlns:p14="http://schemas.microsoft.com/office/powerpoint/2010/main" val="4039864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A3201-7716-443F-A52B-2B3F7B6A08F1}"/>
              </a:ext>
            </a:extLst>
          </p:cNvPr>
          <p:cNvSpPr>
            <a:spLocks noGrp="1"/>
          </p:cNvSpPr>
          <p:nvPr>
            <p:ph idx="1"/>
          </p:nvPr>
        </p:nvSpPr>
        <p:spPr>
          <a:xfrm>
            <a:off x="0" y="0"/>
            <a:ext cx="12192000" cy="6858000"/>
          </a:xfrm>
        </p:spPr>
        <p:txBody>
          <a:bodyPr/>
          <a:lstStyle/>
          <a:p>
            <a:r>
              <a:rPr lang="en-US" sz="2800" dirty="0">
                <a:latin typeface="Bookman Old Style" panose="02050604050505020204" pitchFamily="18" charset="0"/>
              </a:rPr>
              <a:t>Low context: Business can be conducted successfully by letters, telephones, fax or e-mail. Tend to have strong legal frameworks for commercial transactions and rarely rely on personal interaction. </a:t>
            </a:r>
            <a:br>
              <a:rPr lang="en-US" sz="2800" dirty="0">
                <a:latin typeface="Bookman Old Style" panose="02050604050505020204" pitchFamily="18" charset="0"/>
              </a:rPr>
            </a:br>
            <a:endParaRPr lang="en-US" sz="2800" dirty="0">
              <a:latin typeface="Bookman Old Style" panose="02050604050505020204" pitchFamily="18" charset="0"/>
            </a:endParaRPr>
          </a:p>
          <a:p>
            <a:pPr algn="just"/>
            <a:r>
              <a:rPr lang="en-US" sz="2800" dirty="0">
                <a:latin typeface="Bookman Old Style" panose="02050604050505020204" pitchFamily="18" charset="0"/>
              </a:rPr>
              <a:t>High context: The physical backgrounds for a meeting or a business meal are just as important as the substance of the discussion. Agreements tend to be spoken rather than written. </a:t>
            </a:r>
            <a:endParaRPr lang="en-IN" sz="2800" dirty="0">
              <a:latin typeface="Bookman Old Style" panose="02050604050505020204" pitchFamily="18" charset="0"/>
            </a:endParaRPr>
          </a:p>
          <a:p>
            <a:pPr marL="457200" lvl="1" indent="0" algn="just">
              <a:buNone/>
            </a:pPr>
            <a:r>
              <a:rPr lang="en-US" dirty="0"/>
              <a:t>	</a:t>
            </a:r>
            <a:r>
              <a:rPr lang="en-US" sz="2400" dirty="0">
                <a:latin typeface="Bookman Old Style" panose="02050604050505020204" pitchFamily="18" charset="0"/>
              </a:rPr>
              <a:t>[Business meals (essentially meetings with food) can take many forms, from casual to more formal. What they all have in common is a measure of sociability over and above that of an office-bound appointment.]</a:t>
            </a:r>
          </a:p>
          <a:p>
            <a:pPr marL="457200" lvl="1" indent="0" algn="just">
              <a:buNone/>
            </a:pPr>
            <a:endParaRPr lang="en-US" sz="2600" dirty="0">
              <a:latin typeface="Bookman Old Style" panose="02050604050505020204" pitchFamily="18" charset="0"/>
            </a:endParaRPr>
          </a:p>
          <a:p>
            <a:endParaRPr lang="en-IN" dirty="0"/>
          </a:p>
        </p:txBody>
      </p:sp>
      <p:sp>
        <p:nvSpPr>
          <p:cNvPr id="11" name="Footer Placeholder 10">
            <a:extLst>
              <a:ext uri="{FF2B5EF4-FFF2-40B4-BE49-F238E27FC236}">
                <a16:creationId xmlns:a16="http://schemas.microsoft.com/office/drawing/2014/main" id="{3962D04B-5C38-4AF3-826D-DAD485AA1C3D}"/>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3502EA8F-44E9-4B4A-8981-4705CAB30D90}"/>
              </a:ext>
            </a:extLst>
          </p:cNvPr>
          <p:cNvSpPr>
            <a:spLocks noGrp="1"/>
          </p:cNvSpPr>
          <p:nvPr>
            <p:ph type="sldNum" sz="quarter" idx="12"/>
          </p:nvPr>
        </p:nvSpPr>
        <p:spPr/>
        <p:txBody>
          <a:bodyPr/>
          <a:lstStyle/>
          <a:p>
            <a:fld id="{EEC20904-64F3-4254-9857-B148700B1D60}" type="slidenum">
              <a:rPr lang="en-IN" smtClean="0"/>
              <a:t>46</a:t>
            </a:fld>
            <a:endParaRPr lang="en-IN"/>
          </a:p>
        </p:txBody>
      </p:sp>
    </p:spTree>
    <p:extLst>
      <p:ext uri="{BB962C8B-B14F-4D97-AF65-F5344CB8AC3E}">
        <p14:creationId xmlns:p14="http://schemas.microsoft.com/office/powerpoint/2010/main" val="3625143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spectrum of high and low context cultures">
            <a:extLst>
              <a:ext uri="{FF2B5EF4-FFF2-40B4-BE49-F238E27FC236}">
                <a16:creationId xmlns:a16="http://schemas.microsoft.com/office/drawing/2014/main" id="{4FE5BE63-6EA2-4A7D-9E95-2A436664F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40" y="327546"/>
            <a:ext cx="12097718" cy="6086902"/>
          </a:xfrm>
          <a:prstGeom prst="rect">
            <a:avLst/>
          </a:prstGeom>
          <a:solidFill>
            <a:schemeClr val="tx1"/>
          </a:solidFill>
        </p:spPr>
      </p:pic>
      <p:sp>
        <p:nvSpPr>
          <p:cNvPr id="11" name="Footer Placeholder 10">
            <a:extLst>
              <a:ext uri="{FF2B5EF4-FFF2-40B4-BE49-F238E27FC236}">
                <a16:creationId xmlns:a16="http://schemas.microsoft.com/office/drawing/2014/main" id="{25B2D12E-9F29-4004-B2B0-CA703C1A2438}"/>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B49B6FBF-6862-446A-B6EA-D4C2F98C0A96}"/>
              </a:ext>
            </a:extLst>
          </p:cNvPr>
          <p:cNvSpPr>
            <a:spLocks noGrp="1"/>
          </p:cNvSpPr>
          <p:nvPr>
            <p:ph type="sldNum" sz="quarter" idx="12"/>
          </p:nvPr>
        </p:nvSpPr>
        <p:spPr/>
        <p:txBody>
          <a:bodyPr/>
          <a:lstStyle/>
          <a:p>
            <a:fld id="{EEC20904-64F3-4254-9857-B148700B1D60}" type="slidenum">
              <a:rPr lang="en-IN" smtClean="0"/>
              <a:t>47</a:t>
            </a:fld>
            <a:endParaRPr lang="en-IN"/>
          </a:p>
        </p:txBody>
      </p:sp>
    </p:spTree>
    <p:extLst>
      <p:ext uri="{BB962C8B-B14F-4D97-AF65-F5344CB8AC3E}">
        <p14:creationId xmlns:p14="http://schemas.microsoft.com/office/powerpoint/2010/main" val="429380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7831C6EF-DF70-4E98-84E9-DBDEAC29B0FD}"/>
              </a:ext>
            </a:extLst>
          </p:cNvPr>
          <p:cNvPicPr>
            <a:picLocks noGrp="1" noChangeAspect="1"/>
          </p:cNvPicPr>
          <p:nvPr>
            <p:ph idx="1"/>
          </p:nvPr>
        </p:nvPicPr>
        <p:blipFill>
          <a:blip r:embed="rId2"/>
          <a:stretch>
            <a:fillRect/>
          </a:stretch>
        </p:blipFill>
        <p:spPr>
          <a:xfrm>
            <a:off x="0" y="45130"/>
            <a:ext cx="12191999" cy="6812869"/>
          </a:xfrm>
          <a:prstGeom prst="rect">
            <a:avLst/>
          </a:prstGeom>
        </p:spPr>
      </p:pic>
      <p:sp>
        <p:nvSpPr>
          <p:cNvPr id="13" name="Footer Placeholder 12">
            <a:extLst>
              <a:ext uri="{FF2B5EF4-FFF2-40B4-BE49-F238E27FC236}">
                <a16:creationId xmlns:a16="http://schemas.microsoft.com/office/drawing/2014/main" id="{4646127E-FF4E-4CF2-8CC7-EE48FEB88C16}"/>
              </a:ext>
            </a:extLst>
          </p:cNvPr>
          <p:cNvSpPr>
            <a:spLocks noGrp="1"/>
          </p:cNvSpPr>
          <p:nvPr>
            <p:ph type="ftr" sz="quarter" idx="11"/>
          </p:nvPr>
        </p:nvSpPr>
        <p:spPr/>
        <p:txBody>
          <a:bodyPr/>
          <a:lstStyle/>
          <a:p>
            <a:r>
              <a:rPr lang="en-IN"/>
              <a:t>Dr.PC</a:t>
            </a:r>
          </a:p>
        </p:txBody>
      </p:sp>
      <p:sp>
        <p:nvSpPr>
          <p:cNvPr id="14" name="Slide Number Placeholder 13">
            <a:extLst>
              <a:ext uri="{FF2B5EF4-FFF2-40B4-BE49-F238E27FC236}">
                <a16:creationId xmlns:a16="http://schemas.microsoft.com/office/drawing/2014/main" id="{82347CA2-A254-44D0-9429-E09DB656E382}"/>
              </a:ext>
            </a:extLst>
          </p:cNvPr>
          <p:cNvSpPr>
            <a:spLocks noGrp="1"/>
          </p:cNvSpPr>
          <p:nvPr>
            <p:ph type="sldNum" sz="quarter" idx="12"/>
          </p:nvPr>
        </p:nvSpPr>
        <p:spPr/>
        <p:txBody>
          <a:bodyPr/>
          <a:lstStyle/>
          <a:p>
            <a:fld id="{EEC20904-64F3-4254-9857-B148700B1D60}" type="slidenum">
              <a:rPr lang="en-IN" smtClean="0"/>
              <a:t>48</a:t>
            </a:fld>
            <a:endParaRPr lang="en-IN"/>
          </a:p>
        </p:txBody>
      </p:sp>
    </p:spTree>
    <p:extLst>
      <p:ext uri="{BB962C8B-B14F-4D97-AF65-F5344CB8AC3E}">
        <p14:creationId xmlns:p14="http://schemas.microsoft.com/office/powerpoint/2010/main" val="317675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90756128-B46D-418A-853B-ADB8D555BA67}"/>
              </a:ext>
            </a:extLst>
          </p:cNvPr>
          <p:cNvPicPr>
            <a:picLocks noGrp="1" noChangeAspect="1"/>
          </p:cNvPicPr>
          <p:nvPr>
            <p:ph idx="1"/>
          </p:nvPr>
        </p:nvPicPr>
        <p:blipFill>
          <a:blip r:embed="rId2"/>
          <a:stretch>
            <a:fillRect/>
          </a:stretch>
        </p:blipFill>
        <p:spPr>
          <a:xfrm>
            <a:off x="0" y="209828"/>
            <a:ext cx="12191999" cy="6770366"/>
          </a:xfrm>
          <a:prstGeom prst="rect">
            <a:avLst/>
          </a:prstGeom>
        </p:spPr>
      </p:pic>
      <p:sp>
        <p:nvSpPr>
          <p:cNvPr id="13" name="Footer Placeholder 12">
            <a:extLst>
              <a:ext uri="{FF2B5EF4-FFF2-40B4-BE49-F238E27FC236}">
                <a16:creationId xmlns:a16="http://schemas.microsoft.com/office/drawing/2014/main" id="{40E18A6B-B986-450E-86F9-0A22B1B6C722}"/>
              </a:ext>
            </a:extLst>
          </p:cNvPr>
          <p:cNvSpPr>
            <a:spLocks noGrp="1"/>
          </p:cNvSpPr>
          <p:nvPr>
            <p:ph type="ftr" sz="quarter" idx="11"/>
          </p:nvPr>
        </p:nvSpPr>
        <p:spPr/>
        <p:txBody>
          <a:bodyPr/>
          <a:lstStyle/>
          <a:p>
            <a:r>
              <a:rPr lang="en-IN"/>
              <a:t>Dr.PC</a:t>
            </a:r>
          </a:p>
        </p:txBody>
      </p:sp>
      <p:sp>
        <p:nvSpPr>
          <p:cNvPr id="14" name="Slide Number Placeholder 13">
            <a:extLst>
              <a:ext uri="{FF2B5EF4-FFF2-40B4-BE49-F238E27FC236}">
                <a16:creationId xmlns:a16="http://schemas.microsoft.com/office/drawing/2014/main" id="{DE72365F-ECD9-442F-9D81-D08E8753F313}"/>
              </a:ext>
            </a:extLst>
          </p:cNvPr>
          <p:cNvSpPr>
            <a:spLocks noGrp="1"/>
          </p:cNvSpPr>
          <p:nvPr>
            <p:ph type="sldNum" sz="quarter" idx="12"/>
          </p:nvPr>
        </p:nvSpPr>
        <p:spPr/>
        <p:txBody>
          <a:bodyPr/>
          <a:lstStyle/>
          <a:p>
            <a:fld id="{EEC20904-64F3-4254-9857-B148700B1D60}" type="slidenum">
              <a:rPr lang="en-IN" smtClean="0"/>
              <a:t>49</a:t>
            </a:fld>
            <a:endParaRPr lang="en-IN"/>
          </a:p>
        </p:txBody>
      </p:sp>
    </p:spTree>
    <p:extLst>
      <p:ext uri="{BB962C8B-B14F-4D97-AF65-F5344CB8AC3E}">
        <p14:creationId xmlns:p14="http://schemas.microsoft.com/office/powerpoint/2010/main" val="75641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327572-0FC5-4BBD-918D-6D84A5F8AD43}"/>
              </a:ext>
            </a:extLst>
          </p:cNvPr>
          <p:cNvSpPr>
            <a:spLocks noGrp="1"/>
          </p:cNvSpPr>
          <p:nvPr>
            <p:ph type="ftr" sz="quarter" idx="11"/>
          </p:nvPr>
        </p:nvSpPr>
        <p:spPr/>
        <p:txBody>
          <a:bodyPr/>
          <a:lstStyle/>
          <a:p>
            <a:r>
              <a:rPr lang="en-IN"/>
              <a:t>Dr.PC</a:t>
            </a:r>
          </a:p>
        </p:txBody>
      </p:sp>
      <p:sp>
        <p:nvSpPr>
          <p:cNvPr id="5" name="Slide Number Placeholder 4">
            <a:extLst>
              <a:ext uri="{FF2B5EF4-FFF2-40B4-BE49-F238E27FC236}">
                <a16:creationId xmlns:a16="http://schemas.microsoft.com/office/drawing/2014/main" id="{DE14ED3F-B5F4-4CC2-86B0-D14AD8003EDF}"/>
              </a:ext>
            </a:extLst>
          </p:cNvPr>
          <p:cNvSpPr>
            <a:spLocks noGrp="1"/>
          </p:cNvSpPr>
          <p:nvPr>
            <p:ph type="sldNum" sz="quarter" idx="12"/>
          </p:nvPr>
        </p:nvSpPr>
        <p:spPr/>
        <p:txBody>
          <a:bodyPr/>
          <a:lstStyle/>
          <a:p>
            <a:fld id="{EEC20904-64F3-4254-9857-B148700B1D60}" type="slidenum">
              <a:rPr lang="en-IN" smtClean="0"/>
              <a:t>5</a:t>
            </a:fld>
            <a:endParaRPr lang="en-IN"/>
          </a:p>
        </p:txBody>
      </p:sp>
      <p:pic>
        <p:nvPicPr>
          <p:cNvPr id="6" name="Picture 2" descr="A theoretical construct for cross-cultural competence, language proficiency, and regional expertise.">
            <a:extLst>
              <a:ext uri="{FF2B5EF4-FFF2-40B4-BE49-F238E27FC236}">
                <a16:creationId xmlns:a16="http://schemas.microsoft.com/office/drawing/2014/main" id="{7BA57B11-F5EE-4883-B9F5-1D75DA23A7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3909"/>
            <a:ext cx="12382500"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98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stack.imgur.com/hM2Mc.png">
            <a:extLst>
              <a:ext uri="{FF2B5EF4-FFF2-40B4-BE49-F238E27FC236}">
                <a16:creationId xmlns:a16="http://schemas.microsoft.com/office/drawing/2014/main" id="{1AE0F334-CF9B-45FE-8599-39902B7845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610" y="387730"/>
            <a:ext cx="9478536" cy="608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12">
            <a:extLst>
              <a:ext uri="{FF2B5EF4-FFF2-40B4-BE49-F238E27FC236}">
                <a16:creationId xmlns:a16="http://schemas.microsoft.com/office/drawing/2014/main" id="{94A1514C-675E-44F1-8345-F3EF82CF470A}"/>
              </a:ext>
            </a:extLst>
          </p:cNvPr>
          <p:cNvSpPr>
            <a:spLocks noGrp="1"/>
          </p:cNvSpPr>
          <p:nvPr>
            <p:ph type="ftr" sz="quarter" idx="11"/>
          </p:nvPr>
        </p:nvSpPr>
        <p:spPr/>
        <p:txBody>
          <a:bodyPr/>
          <a:lstStyle/>
          <a:p>
            <a:r>
              <a:rPr lang="en-IN"/>
              <a:t>Dr.PC</a:t>
            </a:r>
          </a:p>
        </p:txBody>
      </p:sp>
      <p:sp>
        <p:nvSpPr>
          <p:cNvPr id="14" name="Slide Number Placeholder 13">
            <a:extLst>
              <a:ext uri="{FF2B5EF4-FFF2-40B4-BE49-F238E27FC236}">
                <a16:creationId xmlns:a16="http://schemas.microsoft.com/office/drawing/2014/main" id="{46EB1D89-3B6B-4E66-86BB-A6880A785396}"/>
              </a:ext>
            </a:extLst>
          </p:cNvPr>
          <p:cNvSpPr>
            <a:spLocks noGrp="1"/>
          </p:cNvSpPr>
          <p:nvPr>
            <p:ph type="sldNum" sz="quarter" idx="12"/>
          </p:nvPr>
        </p:nvSpPr>
        <p:spPr/>
        <p:txBody>
          <a:bodyPr/>
          <a:lstStyle/>
          <a:p>
            <a:fld id="{EEC20904-64F3-4254-9857-B148700B1D60}" type="slidenum">
              <a:rPr lang="en-IN" smtClean="0"/>
              <a:t>50</a:t>
            </a:fld>
            <a:endParaRPr lang="en-IN"/>
          </a:p>
        </p:txBody>
      </p:sp>
    </p:spTree>
    <p:extLst>
      <p:ext uri="{BB962C8B-B14F-4D97-AF65-F5344CB8AC3E}">
        <p14:creationId xmlns:p14="http://schemas.microsoft.com/office/powerpoint/2010/main" val="3300391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AD0A9-3FB8-4861-915F-906DE21997DF}"/>
              </a:ext>
            </a:extLst>
          </p:cNvPr>
          <p:cNvSpPr>
            <a:spLocks noGrp="1"/>
          </p:cNvSpPr>
          <p:nvPr>
            <p:ph idx="1"/>
          </p:nvPr>
        </p:nvSpPr>
        <p:spPr>
          <a:xfrm>
            <a:off x="0" y="0"/>
            <a:ext cx="12192000" cy="6858000"/>
          </a:xfrm>
        </p:spPr>
        <p:txBody>
          <a:bodyPr/>
          <a:lstStyle/>
          <a:p>
            <a:pPr marL="0" indent="0" algn="just">
              <a:buNone/>
            </a:pPr>
            <a:r>
              <a:rPr lang="en-US" sz="2800" dirty="0">
                <a:latin typeface="Bookman Old Style" panose="02050604050505020204" pitchFamily="18" charset="0"/>
              </a:rPr>
              <a:t>Why has India evolved a high-context culture?</a:t>
            </a:r>
          </a:p>
          <a:p>
            <a:pPr algn="just"/>
            <a:r>
              <a:rPr lang="en-US" sz="2800" dirty="0">
                <a:latin typeface="Bookman Old Style" panose="02050604050505020204" pitchFamily="18" charset="0"/>
              </a:rPr>
              <a:t>Indian society, particularly Hindu society (but also with other religious groups, just less so), has a well- engrained caste system. It dictates whole paths of life, and Indians are brought up with a huge amount of implicit knowledge of different castes. The consequence is that India is extremely high context.</a:t>
            </a:r>
          </a:p>
          <a:p>
            <a:pPr algn="just"/>
            <a:r>
              <a:rPr lang="en-US" sz="2800" dirty="0">
                <a:latin typeface="Bookman Old Style" panose="02050604050505020204" pitchFamily="18" charset="0"/>
              </a:rPr>
              <a:t>Indian languages reflect this and linguistics can also be seen as a reason for India's high-context culture. In English, we use the pronoun 'you' to refer to anyone. In Hindi, three equivalent pronouns exist - </a:t>
            </a:r>
            <a:r>
              <a:rPr lang="en-US" sz="2800" i="1" dirty="0" err="1">
                <a:latin typeface="Bookman Old Style" panose="02050604050505020204" pitchFamily="18" charset="0"/>
              </a:rPr>
              <a:t>aap</a:t>
            </a:r>
            <a:r>
              <a:rPr lang="en-US" sz="2800" dirty="0">
                <a:latin typeface="Bookman Old Style" panose="02050604050505020204" pitchFamily="18" charset="0"/>
              </a:rPr>
              <a:t>, </a:t>
            </a:r>
            <a:r>
              <a:rPr lang="en-US" sz="2800" i="1" dirty="0">
                <a:latin typeface="Bookman Old Style" panose="02050604050505020204" pitchFamily="18" charset="0"/>
              </a:rPr>
              <a:t>tum </a:t>
            </a:r>
            <a:r>
              <a:rPr lang="en-US" sz="2800" dirty="0">
                <a:latin typeface="Bookman Old Style" panose="02050604050505020204" pitchFamily="18" charset="0"/>
              </a:rPr>
              <a:t>and </a:t>
            </a:r>
            <a:r>
              <a:rPr lang="en-US" sz="2800" i="1" dirty="0" err="1">
                <a:latin typeface="Bookman Old Style" panose="02050604050505020204" pitchFamily="18" charset="0"/>
              </a:rPr>
              <a:t>tu</a:t>
            </a:r>
            <a:r>
              <a:rPr lang="en-US" sz="2800" i="1" dirty="0">
                <a:latin typeface="Bookman Old Style" panose="02050604050505020204" pitchFamily="18" charset="0"/>
              </a:rPr>
              <a:t> - </a:t>
            </a:r>
            <a:r>
              <a:rPr lang="en-US" sz="2800" dirty="0">
                <a:latin typeface="Bookman Old Style" panose="02050604050505020204" pitchFamily="18" charset="0"/>
              </a:rPr>
              <a:t>that are used in different contexts depending on whom you're speaking to. Hindi speakers know which form to use instinctively. Outsiders risk offending someone if they get it wrong.</a:t>
            </a:r>
          </a:p>
          <a:p>
            <a:endParaRPr lang="en-IN" dirty="0"/>
          </a:p>
        </p:txBody>
      </p:sp>
      <p:sp>
        <p:nvSpPr>
          <p:cNvPr id="11" name="Footer Placeholder 10">
            <a:extLst>
              <a:ext uri="{FF2B5EF4-FFF2-40B4-BE49-F238E27FC236}">
                <a16:creationId xmlns:a16="http://schemas.microsoft.com/office/drawing/2014/main" id="{743B2BC1-8CE8-45C3-8F84-9935F68BD3BF}"/>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87F44EF5-C02C-4666-84DC-AEE950244194}"/>
              </a:ext>
            </a:extLst>
          </p:cNvPr>
          <p:cNvSpPr>
            <a:spLocks noGrp="1"/>
          </p:cNvSpPr>
          <p:nvPr>
            <p:ph type="sldNum" sz="quarter" idx="12"/>
          </p:nvPr>
        </p:nvSpPr>
        <p:spPr/>
        <p:txBody>
          <a:bodyPr/>
          <a:lstStyle/>
          <a:p>
            <a:fld id="{EEC20904-64F3-4254-9857-B148700B1D60}" type="slidenum">
              <a:rPr lang="en-IN" smtClean="0"/>
              <a:t>51</a:t>
            </a:fld>
            <a:endParaRPr lang="en-IN"/>
          </a:p>
        </p:txBody>
      </p:sp>
    </p:spTree>
    <p:extLst>
      <p:ext uri="{BB962C8B-B14F-4D97-AF65-F5344CB8AC3E}">
        <p14:creationId xmlns:p14="http://schemas.microsoft.com/office/powerpoint/2010/main" val="3337935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815BC-3C24-4386-80B8-75B90587EE29}"/>
              </a:ext>
            </a:extLst>
          </p:cNvPr>
          <p:cNvSpPr>
            <a:spLocks noGrp="1"/>
          </p:cNvSpPr>
          <p:nvPr>
            <p:ph idx="1"/>
          </p:nvPr>
        </p:nvSpPr>
        <p:spPr>
          <a:xfrm>
            <a:off x="0" y="0"/>
            <a:ext cx="12192000" cy="6858000"/>
          </a:xfrm>
        </p:spPr>
        <p:txBody>
          <a:bodyPr>
            <a:normAutofit lnSpcReduction="10000"/>
          </a:bodyPr>
          <a:lstStyle/>
          <a:p>
            <a:pPr algn="just"/>
            <a:endParaRPr lang="en-US" sz="2800" dirty="0">
              <a:latin typeface="Bookman Old Style" panose="02050604050505020204" pitchFamily="18" charset="0"/>
            </a:endParaRPr>
          </a:p>
          <a:p>
            <a:pPr algn="just"/>
            <a:endParaRPr lang="en-US" sz="2800" dirty="0">
              <a:latin typeface="Bookman Old Style" panose="02050604050505020204" pitchFamily="18" charset="0"/>
            </a:endParaRPr>
          </a:p>
          <a:p>
            <a:pPr algn="just">
              <a:lnSpc>
                <a:spcPct val="150000"/>
              </a:lnSpc>
            </a:pPr>
            <a:r>
              <a:rPr lang="en-US" sz="2800" dirty="0">
                <a:latin typeface="Bookman Old Style" panose="02050604050505020204" pitchFamily="18" charset="0"/>
              </a:rPr>
              <a:t>English had this too. English historically made use of 'thou' in addition to 'you'. 'Thou' sounds formal now, but historically this was an informal (sometimes rude) pronoun; 'you' was highly formal. We lost this subtlety long ago. (Some northern English dialects retain it.) Speakers of English tend to be direct (low context) and will spell out directions explicitly: Indians do not (generally). French continues to make use of </a:t>
            </a:r>
            <a:r>
              <a:rPr lang="en-US" sz="2800" i="1" dirty="0" err="1">
                <a:latin typeface="Bookman Old Style" panose="02050604050505020204" pitchFamily="18" charset="0"/>
              </a:rPr>
              <a:t>tu</a:t>
            </a:r>
            <a:r>
              <a:rPr lang="en-US" sz="2800" i="1" dirty="0">
                <a:latin typeface="Bookman Old Style" panose="02050604050505020204" pitchFamily="18" charset="0"/>
              </a:rPr>
              <a:t> </a:t>
            </a:r>
            <a:r>
              <a:rPr lang="en-US" sz="2800" dirty="0">
                <a:latin typeface="Bookman Old Style" panose="02050604050505020204" pitchFamily="18" charset="0"/>
              </a:rPr>
              <a:t>(informal singular) and </a:t>
            </a:r>
            <a:r>
              <a:rPr lang="en-US" sz="2800" i="1" dirty="0" err="1">
                <a:latin typeface="Bookman Old Style" panose="02050604050505020204" pitchFamily="18" charset="0"/>
              </a:rPr>
              <a:t>vous</a:t>
            </a:r>
            <a:r>
              <a:rPr lang="en-US" sz="2800" i="1" dirty="0">
                <a:latin typeface="Bookman Old Style" panose="02050604050505020204" pitchFamily="18" charset="0"/>
              </a:rPr>
              <a:t> </a:t>
            </a:r>
            <a:r>
              <a:rPr lang="en-US" sz="2800" dirty="0">
                <a:latin typeface="Bookman Old Style" panose="02050604050505020204" pitchFamily="18" charset="0"/>
              </a:rPr>
              <a:t>(formal and/or plural): French culture is usually seen as being of a higher context than British or American culture.</a:t>
            </a:r>
          </a:p>
          <a:p>
            <a:endParaRPr lang="en-IN" dirty="0"/>
          </a:p>
        </p:txBody>
      </p:sp>
      <p:sp>
        <p:nvSpPr>
          <p:cNvPr id="11" name="Footer Placeholder 10">
            <a:extLst>
              <a:ext uri="{FF2B5EF4-FFF2-40B4-BE49-F238E27FC236}">
                <a16:creationId xmlns:a16="http://schemas.microsoft.com/office/drawing/2014/main" id="{4D0F7986-1202-4C7A-9840-EB5ABA2E337A}"/>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F0671672-3048-4460-AE29-B2F9CBC49D82}"/>
              </a:ext>
            </a:extLst>
          </p:cNvPr>
          <p:cNvSpPr>
            <a:spLocks noGrp="1"/>
          </p:cNvSpPr>
          <p:nvPr>
            <p:ph type="sldNum" sz="quarter" idx="12"/>
          </p:nvPr>
        </p:nvSpPr>
        <p:spPr/>
        <p:txBody>
          <a:bodyPr/>
          <a:lstStyle/>
          <a:p>
            <a:fld id="{EEC20904-64F3-4254-9857-B148700B1D60}" type="slidenum">
              <a:rPr lang="en-IN" smtClean="0"/>
              <a:t>52</a:t>
            </a:fld>
            <a:endParaRPr lang="en-IN"/>
          </a:p>
        </p:txBody>
      </p:sp>
    </p:spTree>
    <p:extLst>
      <p:ext uri="{BB962C8B-B14F-4D97-AF65-F5344CB8AC3E}">
        <p14:creationId xmlns:p14="http://schemas.microsoft.com/office/powerpoint/2010/main" val="2004387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BD342-B8F7-4C81-9C1F-2F5571E71465}"/>
              </a:ext>
            </a:extLst>
          </p:cNvPr>
          <p:cNvSpPr>
            <a:spLocks noGrp="1"/>
          </p:cNvSpPr>
          <p:nvPr>
            <p:ph idx="1"/>
          </p:nvPr>
        </p:nvSpPr>
        <p:spPr>
          <a:xfrm>
            <a:off x="95534" y="0"/>
            <a:ext cx="12096466" cy="6858000"/>
          </a:xfrm>
        </p:spPr>
        <p:txBody>
          <a:bodyPr>
            <a:normAutofit fontScale="92500" lnSpcReduction="10000"/>
          </a:bodyPr>
          <a:lstStyle/>
          <a:p>
            <a:pPr algn="just">
              <a:lnSpc>
                <a:spcPct val="150000"/>
              </a:lnSpc>
            </a:pPr>
            <a:r>
              <a:rPr lang="en-US" sz="2800" dirty="0">
                <a:latin typeface="Bookman Old Style" panose="02050604050505020204" pitchFamily="18" charset="0"/>
              </a:rPr>
              <a:t>Indians can seem rather rude and direct when speaking in English, which can lead to the illusion of a low-context culture. </a:t>
            </a:r>
          </a:p>
          <a:p>
            <a:pPr algn="just">
              <a:lnSpc>
                <a:spcPct val="150000"/>
              </a:lnSpc>
            </a:pPr>
            <a:r>
              <a:rPr lang="en-US" sz="2800" dirty="0">
                <a:latin typeface="Bookman Old Style" panose="02050604050505020204" pitchFamily="18" charset="0"/>
              </a:rPr>
              <a:t>This can often be attributed to translation from Hindi and other languages. While Hindi does have a word for please (</a:t>
            </a:r>
            <a:r>
              <a:rPr lang="en-US" sz="2800" i="1" dirty="0" err="1">
                <a:latin typeface="Bookman Old Style" panose="02050604050505020204" pitchFamily="18" charset="0"/>
              </a:rPr>
              <a:t>krpaya</a:t>
            </a:r>
            <a:r>
              <a:rPr lang="en-US" sz="2800" dirty="0">
                <a:latin typeface="Bookman Old Style" panose="02050604050505020204" pitchFamily="18" charset="0"/>
              </a:rPr>
              <a:t>) it is very rarely used. </a:t>
            </a:r>
          </a:p>
          <a:p>
            <a:pPr algn="just">
              <a:lnSpc>
                <a:spcPct val="150000"/>
              </a:lnSpc>
            </a:pPr>
            <a:r>
              <a:rPr lang="en-US" sz="2800" dirty="0">
                <a:latin typeface="Bookman Old Style" panose="02050604050505020204" pitchFamily="18" charset="0"/>
              </a:rPr>
              <a:t>Instead, verb endings connote different levels of politeness. Take the verb 'to go'. In Hindi, this is </a:t>
            </a:r>
            <a:r>
              <a:rPr lang="en-US" sz="2800" i="1" dirty="0" err="1">
                <a:latin typeface="Bookman Old Style" panose="02050604050505020204" pitchFamily="18" charset="0"/>
              </a:rPr>
              <a:t>jaanaa</a:t>
            </a:r>
            <a:r>
              <a:rPr lang="en-US" sz="2800" i="1" dirty="0">
                <a:latin typeface="Bookman Old Style" panose="02050604050505020204" pitchFamily="18" charset="0"/>
              </a:rPr>
              <a:t> </a:t>
            </a:r>
            <a:r>
              <a:rPr lang="en-US" sz="2800" dirty="0">
                <a:latin typeface="Bookman Old Style" panose="02050604050505020204" pitchFamily="18" charset="0"/>
              </a:rPr>
              <a:t>in the infinitive form</a:t>
            </a:r>
            <a:r>
              <a:rPr lang="en-US" sz="2800" i="1" dirty="0">
                <a:latin typeface="Bookman Old Style" panose="02050604050505020204" pitchFamily="18" charset="0"/>
              </a:rPr>
              <a:t>. </a:t>
            </a:r>
          </a:p>
          <a:p>
            <a:pPr algn="just">
              <a:lnSpc>
                <a:spcPct val="150000"/>
              </a:lnSpc>
            </a:pPr>
            <a:r>
              <a:rPr lang="en-US" sz="2800" dirty="0">
                <a:latin typeface="Bookman Old Style" panose="02050604050505020204" pitchFamily="18" charset="0"/>
              </a:rPr>
              <a:t>To give the command 'please go', you'd say </a:t>
            </a:r>
            <a:r>
              <a:rPr lang="en-US" sz="2800" i="1" dirty="0" err="1">
                <a:latin typeface="Bookman Old Style" panose="02050604050505020204" pitchFamily="18" charset="0"/>
              </a:rPr>
              <a:t>jaaie</a:t>
            </a:r>
            <a:r>
              <a:rPr lang="en-US" sz="2800" i="1" dirty="0">
                <a:latin typeface="Bookman Old Style" panose="02050604050505020204" pitchFamily="18" charset="0"/>
              </a:rPr>
              <a:t>. </a:t>
            </a:r>
            <a:r>
              <a:rPr lang="en-US" sz="2800" dirty="0">
                <a:latin typeface="Bookman Old Style" panose="02050604050505020204" pitchFamily="18" charset="0"/>
              </a:rPr>
              <a:t>This is polite. You could say instead </a:t>
            </a:r>
            <a:r>
              <a:rPr lang="en-US" sz="2800" i="1" dirty="0" err="1">
                <a:latin typeface="Bookman Old Style" panose="02050604050505020204" pitchFamily="18" charset="0"/>
              </a:rPr>
              <a:t>jaao</a:t>
            </a:r>
            <a:r>
              <a:rPr lang="en-US" sz="2800" dirty="0">
                <a:latin typeface="Bookman Old Style" panose="02050604050505020204" pitchFamily="18" charset="0"/>
              </a:rPr>
              <a:t>.</a:t>
            </a:r>
            <a:r>
              <a:rPr lang="en-US" sz="2800" i="1" dirty="0">
                <a:latin typeface="Bookman Old Style" panose="02050604050505020204" pitchFamily="18" charset="0"/>
              </a:rPr>
              <a:t> </a:t>
            </a:r>
            <a:r>
              <a:rPr lang="en-US" sz="2800" dirty="0">
                <a:latin typeface="Bookman Old Style" panose="02050604050505020204" pitchFamily="18" charset="0"/>
              </a:rPr>
              <a:t>In this form, it's direct, urgent and rude (context depending) - 'GO!' Indians can sometimes struggle to translate this into English.</a:t>
            </a:r>
          </a:p>
          <a:p>
            <a:endParaRPr lang="en-IN" dirty="0"/>
          </a:p>
        </p:txBody>
      </p:sp>
      <p:sp>
        <p:nvSpPr>
          <p:cNvPr id="11" name="Footer Placeholder 10">
            <a:extLst>
              <a:ext uri="{FF2B5EF4-FFF2-40B4-BE49-F238E27FC236}">
                <a16:creationId xmlns:a16="http://schemas.microsoft.com/office/drawing/2014/main" id="{62DAD41E-5A9F-4EB3-8AF0-B6FC0428BAC7}"/>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3E7266C5-0A53-4607-B9A3-BCD911BDFC88}"/>
              </a:ext>
            </a:extLst>
          </p:cNvPr>
          <p:cNvSpPr>
            <a:spLocks noGrp="1"/>
          </p:cNvSpPr>
          <p:nvPr>
            <p:ph type="sldNum" sz="quarter" idx="12"/>
          </p:nvPr>
        </p:nvSpPr>
        <p:spPr/>
        <p:txBody>
          <a:bodyPr/>
          <a:lstStyle/>
          <a:p>
            <a:fld id="{EEC20904-64F3-4254-9857-B148700B1D60}" type="slidenum">
              <a:rPr lang="en-IN" smtClean="0"/>
              <a:t>53</a:t>
            </a:fld>
            <a:endParaRPr lang="en-IN"/>
          </a:p>
        </p:txBody>
      </p:sp>
    </p:spTree>
    <p:extLst>
      <p:ext uri="{BB962C8B-B14F-4D97-AF65-F5344CB8AC3E}">
        <p14:creationId xmlns:p14="http://schemas.microsoft.com/office/powerpoint/2010/main" val="2847755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8FEB-6720-4615-ADFA-74A6BD0BA76E}"/>
              </a:ext>
            </a:extLst>
          </p:cNvPr>
          <p:cNvSpPr>
            <a:spLocks noGrp="1"/>
          </p:cNvSpPr>
          <p:nvPr>
            <p:ph type="title"/>
          </p:nvPr>
        </p:nvSpPr>
        <p:spPr>
          <a:xfrm>
            <a:off x="645130" y="0"/>
            <a:ext cx="9404723" cy="1400530"/>
          </a:xfrm>
        </p:spPr>
        <p:txBody>
          <a:bodyPr/>
          <a:lstStyle/>
          <a:p>
            <a:pPr algn="ctr"/>
            <a:r>
              <a:rPr lang="en-IN" b="1" dirty="0">
                <a:latin typeface="Bookman Old Style" panose="02050604050505020204" pitchFamily="18" charset="0"/>
              </a:rPr>
              <a:t>Language and Identity</a:t>
            </a:r>
            <a:endParaRPr lang="en-IN"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F962BDE-B729-40D4-B41C-B365771C8B42}"/>
              </a:ext>
            </a:extLst>
          </p:cNvPr>
          <p:cNvSpPr>
            <a:spLocks noGrp="1"/>
          </p:cNvSpPr>
          <p:nvPr>
            <p:ph idx="1"/>
          </p:nvPr>
        </p:nvSpPr>
        <p:spPr>
          <a:xfrm>
            <a:off x="205740" y="1400530"/>
            <a:ext cx="11986260" cy="5274590"/>
          </a:xfrm>
        </p:spPr>
        <p:txBody>
          <a:bodyPr>
            <a:normAutofit/>
          </a:bodyPr>
          <a:lstStyle/>
          <a:p>
            <a:r>
              <a:rPr lang="en-US" altLang="en-US" sz="4000" dirty="0">
                <a:latin typeface="Times New Roman" panose="02020603050405020304" pitchFamily="18" charset="0"/>
                <a:cs typeface="Times New Roman" panose="02020603050405020304" pitchFamily="18" charset="0"/>
              </a:rPr>
              <a:t>T</a:t>
            </a:r>
            <a:r>
              <a:rPr lang="en-US" altLang="en-US" sz="4000" dirty="0">
                <a:latin typeface="Book Antiqua" panose="02040602050305030304" pitchFamily="18" charset="0"/>
                <a:cs typeface="Times New Roman" panose="02020603050405020304" pitchFamily="18" charset="0"/>
              </a:rPr>
              <a:t>he importance of identity Who am I?</a:t>
            </a:r>
          </a:p>
          <a:p>
            <a:pPr marL="0" indent="0">
              <a:buNone/>
            </a:pPr>
            <a:r>
              <a:rPr lang="en-IN" sz="4000" dirty="0">
                <a:latin typeface="Book Antiqua" panose="02040602050305030304" pitchFamily="18" charset="0"/>
              </a:rPr>
              <a:t>Multiple identities:</a:t>
            </a:r>
          </a:p>
          <a:p>
            <a:pPr marL="0" indent="0">
              <a:buNone/>
            </a:pPr>
            <a:endParaRPr lang="en-IN" sz="4000" dirty="0">
              <a:latin typeface="Book Antiqua" panose="0204060205030503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636C49BA-4B5F-4C5F-AC28-04FDDE910C6D}"/>
              </a:ext>
            </a:extLst>
          </p:cNvPr>
          <p:cNvSpPr>
            <a:spLocks noChangeArrowheads="1"/>
          </p:cNvSpPr>
          <p:nvPr/>
        </p:nvSpPr>
        <p:spPr bwMode="auto">
          <a:xfrm>
            <a:off x="3778093" y="3071635"/>
            <a:ext cx="1066800" cy="914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1800" dirty="0"/>
              <a:t>I am…</a:t>
            </a:r>
          </a:p>
        </p:txBody>
      </p:sp>
      <p:sp>
        <p:nvSpPr>
          <p:cNvPr id="5" name="Oval 4">
            <a:extLst>
              <a:ext uri="{FF2B5EF4-FFF2-40B4-BE49-F238E27FC236}">
                <a16:creationId xmlns:a16="http://schemas.microsoft.com/office/drawing/2014/main" id="{BBAB6AF6-1461-45FB-AB88-89DFA9F37DAC}"/>
              </a:ext>
            </a:extLst>
          </p:cNvPr>
          <p:cNvSpPr>
            <a:spLocks noChangeArrowheads="1"/>
          </p:cNvSpPr>
          <p:nvPr/>
        </p:nvSpPr>
        <p:spPr bwMode="auto">
          <a:xfrm>
            <a:off x="4734519" y="3048775"/>
            <a:ext cx="1066800" cy="914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1800" dirty="0"/>
              <a:t>I am…</a:t>
            </a:r>
          </a:p>
        </p:txBody>
      </p:sp>
      <p:sp>
        <p:nvSpPr>
          <p:cNvPr id="6" name="Oval 5">
            <a:extLst>
              <a:ext uri="{FF2B5EF4-FFF2-40B4-BE49-F238E27FC236}">
                <a16:creationId xmlns:a16="http://schemas.microsoft.com/office/drawing/2014/main" id="{EEE80272-44FB-4967-ACBD-66C86A6BEA78}"/>
              </a:ext>
            </a:extLst>
          </p:cNvPr>
          <p:cNvSpPr>
            <a:spLocks noChangeArrowheads="1"/>
          </p:cNvSpPr>
          <p:nvPr/>
        </p:nvSpPr>
        <p:spPr bwMode="auto">
          <a:xfrm>
            <a:off x="5359823" y="3580625"/>
            <a:ext cx="1066800" cy="914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1800" dirty="0"/>
              <a:t>I am…</a:t>
            </a:r>
          </a:p>
        </p:txBody>
      </p:sp>
      <p:sp>
        <p:nvSpPr>
          <p:cNvPr id="7" name="Oval 6">
            <a:extLst>
              <a:ext uri="{FF2B5EF4-FFF2-40B4-BE49-F238E27FC236}">
                <a16:creationId xmlns:a16="http://schemas.microsoft.com/office/drawing/2014/main" id="{DC3A0CC6-C028-4916-97F8-AF77C97FD88E}"/>
              </a:ext>
            </a:extLst>
          </p:cNvPr>
          <p:cNvSpPr>
            <a:spLocks noChangeArrowheads="1"/>
          </p:cNvSpPr>
          <p:nvPr/>
        </p:nvSpPr>
        <p:spPr bwMode="auto">
          <a:xfrm>
            <a:off x="4458584" y="3771900"/>
            <a:ext cx="1066800" cy="914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1800" dirty="0"/>
              <a:t>I am…</a:t>
            </a:r>
          </a:p>
        </p:txBody>
      </p:sp>
      <p:sp>
        <p:nvSpPr>
          <p:cNvPr id="8" name="Oval 7">
            <a:extLst>
              <a:ext uri="{FF2B5EF4-FFF2-40B4-BE49-F238E27FC236}">
                <a16:creationId xmlns:a16="http://schemas.microsoft.com/office/drawing/2014/main" id="{8B5AD1BF-7DD2-4458-8042-0519846BA528}"/>
              </a:ext>
            </a:extLst>
          </p:cNvPr>
          <p:cNvSpPr>
            <a:spLocks noChangeArrowheads="1"/>
          </p:cNvSpPr>
          <p:nvPr/>
        </p:nvSpPr>
        <p:spPr bwMode="auto">
          <a:xfrm>
            <a:off x="3667719" y="3809225"/>
            <a:ext cx="1066800" cy="914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1800" dirty="0"/>
              <a:t>I am…</a:t>
            </a:r>
          </a:p>
        </p:txBody>
      </p:sp>
      <p:sp>
        <p:nvSpPr>
          <p:cNvPr id="17" name="Footer Placeholder 16">
            <a:extLst>
              <a:ext uri="{FF2B5EF4-FFF2-40B4-BE49-F238E27FC236}">
                <a16:creationId xmlns:a16="http://schemas.microsoft.com/office/drawing/2014/main" id="{B9A141C2-D404-437F-A38C-968068ADF82F}"/>
              </a:ext>
            </a:extLst>
          </p:cNvPr>
          <p:cNvSpPr>
            <a:spLocks noGrp="1"/>
          </p:cNvSpPr>
          <p:nvPr>
            <p:ph type="ftr" sz="quarter" idx="11"/>
          </p:nvPr>
        </p:nvSpPr>
        <p:spPr/>
        <p:txBody>
          <a:bodyPr/>
          <a:lstStyle/>
          <a:p>
            <a:r>
              <a:rPr lang="en-IN"/>
              <a:t>Dr.PC</a:t>
            </a:r>
          </a:p>
        </p:txBody>
      </p:sp>
      <p:sp>
        <p:nvSpPr>
          <p:cNvPr id="18" name="Slide Number Placeholder 17">
            <a:extLst>
              <a:ext uri="{FF2B5EF4-FFF2-40B4-BE49-F238E27FC236}">
                <a16:creationId xmlns:a16="http://schemas.microsoft.com/office/drawing/2014/main" id="{9D36208B-C37E-4B49-97AF-25236083C6D7}"/>
              </a:ext>
            </a:extLst>
          </p:cNvPr>
          <p:cNvSpPr>
            <a:spLocks noGrp="1"/>
          </p:cNvSpPr>
          <p:nvPr>
            <p:ph type="sldNum" sz="quarter" idx="12"/>
          </p:nvPr>
        </p:nvSpPr>
        <p:spPr/>
        <p:txBody>
          <a:bodyPr/>
          <a:lstStyle/>
          <a:p>
            <a:fld id="{EEC20904-64F3-4254-9857-B148700B1D60}" type="slidenum">
              <a:rPr lang="en-IN" smtClean="0"/>
              <a:t>54</a:t>
            </a:fld>
            <a:endParaRPr lang="en-IN"/>
          </a:p>
        </p:txBody>
      </p:sp>
    </p:spTree>
    <p:extLst>
      <p:ext uri="{BB962C8B-B14F-4D97-AF65-F5344CB8AC3E}">
        <p14:creationId xmlns:p14="http://schemas.microsoft.com/office/powerpoint/2010/main" val="4246673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621D-44C7-49DC-A9A0-B5B3041063AF}"/>
              </a:ext>
            </a:extLst>
          </p:cNvPr>
          <p:cNvSpPr>
            <a:spLocks noGrp="1"/>
          </p:cNvSpPr>
          <p:nvPr>
            <p:ph type="title"/>
          </p:nvPr>
        </p:nvSpPr>
        <p:spPr>
          <a:xfrm>
            <a:off x="645130" y="0"/>
            <a:ext cx="9404723" cy="1400530"/>
          </a:xfrm>
        </p:spPr>
        <p:txBody>
          <a:bodyPr/>
          <a:lstStyle/>
          <a:p>
            <a:pPr algn="ctr"/>
            <a:r>
              <a:rPr lang="en-US" altLang="en-US" b="1" dirty="0">
                <a:solidFill>
                  <a:schemeClr val="tx1"/>
                </a:solidFill>
                <a:latin typeface="Book Antiqua" panose="02040602050305030304" pitchFamily="18" charset="0"/>
              </a:rPr>
              <a:t>Definition of Identity</a:t>
            </a:r>
            <a:endParaRPr lang="en-IN" b="1"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74081FF-45F2-48F4-A0C2-9BC231AFE9BC}"/>
              </a:ext>
            </a:extLst>
          </p:cNvPr>
          <p:cNvSpPr>
            <a:spLocks noGrp="1"/>
          </p:cNvSpPr>
          <p:nvPr>
            <p:ph idx="1"/>
          </p:nvPr>
        </p:nvSpPr>
        <p:spPr>
          <a:xfrm>
            <a:off x="0" y="1211580"/>
            <a:ext cx="12192000" cy="5646420"/>
          </a:xfrm>
        </p:spPr>
        <p:txBody>
          <a:bodyPr/>
          <a:lstStyle/>
          <a:p>
            <a:pPr algn="just"/>
            <a:r>
              <a:rPr lang="en-US" altLang="en-US" sz="3600" dirty="0">
                <a:latin typeface="Bookman Old Style" panose="02050604050505020204" pitchFamily="18" charset="0"/>
              </a:rPr>
              <a:t>“the reflective self-conception or self-image that we each derive from our </a:t>
            </a:r>
            <a:r>
              <a:rPr lang="en-US" altLang="en-US" sz="3600" dirty="0" err="1">
                <a:latin typeface="Bookman Old Style" panose="02050604050505020204" pitchFamily="18" charset="0"/>
              </a:rPr>
              <a:t>fasocializationmily</a:t>
            </a:r>
            <a:r>
              <a:rPr lang="en-US" altLang="en-US" sz="3600" dirty="0">
                <a:latin typeface="Bookman Old Style" panose="02050604050505020204" pitchFamily="18" charset="0"/>
              </a:rPr>
              <a:t>, gender, cultural, ethnic, and individual process”.</a:t>
            </a:r>
          </a:p>
          <a:p>
            <a:pPr marL="0" indent="0" algn="just">
              <a:buNone/>
            </a:pPr>
            <a:endParaRPr lang="en-US" altLang="en-US" sz="3600" dirty="0">
              <a:latin typeface="Bookman Old Style" panose="02050604050505020204" pitchFamily="18" charset="0"/>
            </a:endParaRPr>
          </a:p>
          <a:p>
            <a:pPr algn="just"/>
            <a:r>
              <a:rPr lang="en-GB" sz="3600" dirty="0">
                <a:latin typeface="Book Antiqua" panose="02040602050305030304" pitchFamily="18" charset="0"/>
              </a:rPr>
              <a:t>Indi­vidu­als are sur­roun­ded by large social forces; they live their lives with lim­ited options avail­able to them when mak­ing decisions and choices.</a:t>
            </a:r>
            <a:endParaRPr lang="en-US" altLang="en-US" sz="3600" dirty="0">
              <a:latin typeface="Book Antiqua" panose="02040602050305030304" pitchFamily="18" charset="0"/>
            </a:endParaRPr>
          </a:p>
          <a:p>
            <a:endParaRPr lang="en-IN" dirty="0"/>
          </a:p>
        </p:txBody>
      </p:sp>
      <p:sp>
        <p:nvSpPr>
          <p:cNvPr id="12" name="Footer Placeholder 11">
            <a:extLst>
              <a:ext uri="{FF2B5EF4-FFF2-40B4-BE49-F238E27FC236}">
                <a16:creationId xmlns:a16="http://schemas.microsoft.com/office/drawing/2014/main" id="{A99297FC-E2A0-4560-A6C2-157BCA76B658}"/>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1821478C-1929-4064-B1AE-15CB0FB1C1C9}"/>
              </a:ext>
            </a:extLst>
          </p:cNvPr>
          <p:cNvSpPr>
            <a:spLocks noGrp="1"/>
          </p:cNvSpPr>
          <p:nvPr>
            <p:ph type="sldNum" sz="quarter" idx="12"/>
          </p:nvPr>
        </p:nvSpPr>
        <p:spPr/>
        <p:txBody>
          <a:bodyPr/>
          <a:lstStyle/>
          <a:p>
            <a:fld id="{EEC20904-64F3-4254-9857-B148700B1D60}" type="slidenum">
              <a:rPr lang="en-IN" smtClean="0"/>
              <a:t>55</a:t>
            </a:fld>
            <a:endParaRPr lang="en-IN"/>
          </a:p>
        </p:txBody>
      </p:sp>
    </p:spTree>
    <p:extLst>
      <p:ext uri="{BB962C8B-B14F-4D97-AF65-F5344CB8AC3E}">
        <p14:creationId xmlns:p14="http://schemas.microsoft.com/office/powerpoint/2010/main" val="1685863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http://prevos.net/wp-content/uploads/2011/08/web_of_identity.jpg">
            <a:extLst>
              <a:ext uri="{FF2B5EF4-FFF2-40B4-BE49-F238E27FC236}">
                <a16:creationId xmlns:a16="http://schemas.microsoft.com/office/drawing/2014/main" id="{034B8E58-EC14-4620-83C6-E8DB5B6AA070}"/>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0" y="0"/>
            <a:ext cx="12191999" cy="6858000"/>
          </a:xfrm>
          <a:prstGeom prst="rect">
            <a:avLst/>
          </a:prstGeom>
          <a:solidFill>
            <a:schemeClr val="accent1"/>
          </a:solidFill>
          <a:ln>
            <a:solidFill>
              <a:srgbClr val="003F72"/>
            </a:solidFill>
          </a:ln>
        </p:spPr>
      </p:pic>
      <p:sp>
        <p:nvSpPr>
          <p:cNvPr id="13" name="Footer Placeholder 12">
            <a:extLst>
              <a:ext uri="{FF2B5EF4-FFF2-40B4-BE49-F238E27FC236}">
                <a16:creationId xmlns:a16="http://schemas.microsoft.com/office/drawing/2014/main" id="{C35D3583-506E-4A99-BF9D-40AEC03DACBC}"/>
              </a:ext>
            </a:extLst>
          </p:cNvPr>
          <p:cNvSpPr>
            <a:spLocks noGrp="1"/>
          </p:cNvSpPr>
          <p:nvPr>
            <p:ph type="ftr" sz="quarter" idx="11"/>
          </p:nvPr>
        </p:nvSpPr>
        <p:spPr/>
        <p:txBody>
          <a:bodyPr/>
          <a:lstStyle/>
          <a:p>
            <a:r>
              <a:rPr lang="en-IN"/>
              <a:t>Dr.PC</a:t>
            </a:r>
          </a:p>
        </p:txBody>
      </p:sp>
      <p:sp>
        <p:nvSpPr>
          <p:cNvPr id="14" name="Slide Number Placeholder 13">
            <a:extLst>
              <a:ext uri="{FF2B5EF4-FFF2-40B4-BE49-F238E27FC236}">
                <a16:creationId xmlns:a16="http://schemas.microsoft.com/office/drawing/2014/main" id="{C0A99ABB-1755-47F1-A092-1DA58A2256DC}"/>
              </a:ext>
            </a:extLst>
          </p:cNvPr>
          <p:cNvSpPr>
            <a:spLocks noGrp="1"/>
          </p:cNvSpPr>
          <p:nvPr>
            <p:ph type="sldNum" sz="quarter" idx="12"/>
          </p:nvPr>
        </p:nvSpPr>
        <p:spPr/>
        <p:txBody>
          <a:bodyPr/>
          <a:lstStyle/>
          <a:p>
            <a:fld id="{EEC20904-64F3-4254-9857-B148700B1D60}" type="slidenum">
              <a:rPr lang="en-IN" smtClean="0"/>
              <a:t>56</a:t>
            </a:fld>
            <a:endParaRPr lang="en-IN"/>
          </a:p>
        </p:txBody>
      </p:sp>
    </p:spTree>
    <p:extLst>
      <p:ext uri="{BB962C8B-B14F-4D97-AF65-F5344CB8AC3E}">
        <p14:creationId xmlns:p14="http://schemas.microsoft.com/office/powerpoint/2010/main" val="1613915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4D3A-4BF1-4BCE-AEC0-E4FFFDAE661D}"/>
              </a:ext>
            </a:extLst>
          </p:cNvPr>
          <p:cNvSpPr>
            <a:spLocks noGrp="1"/>
          </p:cNvSpPr>
          <p:nvPr>
            <p:ph type="title"/>
          </p:nvPr>
        </p:nvSpPr>
        <p:spPr>
          <a:xfrm>
            <a:off x="645130" y="0"/>
            <a:ext cx="9404723" cy="1400530"/>
          </a:xfrm>
        </p:spPr>
        <p:txBody>
          <a:bodyPr/>
          <a:lstStyle/>
          <a:p>
            <a:pPr algn="ctr"/>
            <a:r>
              <a:rPr lang="en-IN" dirty="0">
                <a:latin typeface="Book Antiqua" panose="02040602050305030304" pitchFamily="18" charset="0"/>
              </a:rPr>
              <a:t>Majority Identity Development</a:t>
            </a:r>
          </a:p>
        </p:txBody>
      </p:sp>
      <p:sp>
        <p:nvSpPr>
          <p:cNvPr id="3" name="Content Placeholder 2">
            <a:extLst>
              <a:ext uri="{FF2B5EF4-FFF2-40B4-BE49-F238E27FC236}">
                <a16:creationId xmlns:a16="http://schemas.microsoft.com/office/drawing/2014/main" id="{CE1EC4E3-431F-4F75-86F3-ECF1E7D41AEC}"/>
              </a:ext>
            </a:extLst>
          </p:cNvPr>
          <p:cNvSpPr>
            <a:spLocks noGrp="1"/>
          </p:cNvSpPr>
          <p:nvPr>
            <p:ph idx="1"/>
          </p:nvPr>
        </p:nvSpPr>
        <p:spPr>
          <a:xfrm>
            <a:off x="0" y="1400530"/>
            <a:ext cx="12192000" cy="5457470"/>
          </a:xfrm>
        </p:spPr>
        <p:txBody>
          <a:bodyPr>
            <a:normAutofit/>
          </a:bodyPr>
          <a:lstStyle/>
          <a:p>
            <a:pPr marL="0" indent="0" algn="just">
              <a:buNone/>
            </a:pPr>
            <a:r>
              <a:rPr lang="en-GB" sz="2800" dirty="0">
                <a:latin typeface="Book Antiqua" panose="02040602050305030304" pitchFamily="18" charset="0"/>
              </a:rPr>
              <a:t>Rita Hardiman (1994, 2003), educator and pioneer in antiracism training, presents a model of majority identity development that has similarities to the model for minority group members. Although she intended the model to represent how white people develop a sense of healthy racial identity, it can also be helpful in describing how other majority identities develop—straight sexual orientation, Christian religious identity, male gender identity, middle-class identity, and so on. Again, remember that majority identity, like minority identity, develops through a complex process. And this model—unlike some other identity development models—is prescriptive. In other words, it outlines the way some scholars think a majority identity </a:t>
            </a:r>
            <a:r>
              <a:rPr lang="en-GB" sz="2800" i="1" dirty="0">
                <a:latin typeface="Book Antiqua" panose="02040602050305030304" pitchFamily="18" charset="0"/>
              </a:rPr>
              <a:t>should </a:t>
            </a:r>
            <a:r>
              <a:rPr lang="en-GB" sz="2800" dirty="0">
                <a:latin typeface="Book Antiqua" panose="02040602050305030304" pitchFamily="18" charset="0"/>
              </a:rPr>
              <a:t>develop, from accepting societal hierarchies that </a:t>
            </a:r>
            <a:r>
              <a:rPr lang="en-GB" sz="2800" dirty="0" err="1">
                <a:latin typeface="Book Antiqua" panose="02040602050305030304" pitchFamily="18" charset="0"/>
              </a:rPr>
              <a:t>favor</a:t>
            </a:r>
            <a:r>
              <a:rPr lang="en-GB" sz="2800" dirty="0">
                <a:latin typeface="Book Antiqua" panose="02040602050305030304" pitchFamily="18" charset="0"/>
              </a:rPr>
              <a:t> some identities and diminish others to resisting these inequities.</a:t>
            </a:r>
            <a:endParaRPr lang="en-IN" sz="28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AF4E3CEC-673B-4732-8CDC-AB06595DE99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36D56B3-6CCA-43F4-9334-3EAF2A8B5F6F}"/>
              </a:ext>
            </a:extLst>
          </p:cNvPr>
          <p:cNvSpPr>
            <a:spLocks noGrp="1"/>
          </p:cNvSpPr>
          <p:nvPr>
            <p:ph type="sldNum" sz="quarter" idx="12"/>
          </p:nvPr>
        </p:nvSpPr>
        <p:spPr/>
        <p:txBody>
          <a:bodyPr/>
          <a:lstStyle/>
          <a:p>
            <a:fld id="{EEC20904-64F3-4254-9857-B148700B1D60}" type="slidenum">
              <a:rPr lang="en-IN" smtClean="0"/>
              <a:t>57</a:t>
            </a:fld>
            <a:endParaRPr lang="en-IN"/>
          </a:p>
        </p:txBody>
      </p:sp>
    </p:spTree>
    <p:extLst>
      <p:ext uri="{BB962C8B-B14F-4D97-AF65-F5344CB8AC3E}">
        <p14:creationId xmlns:p14="http://schemas.microsoft.com/office/powerpoint/2010/main" val="2123797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5A37-08F0-4AD8-95C8-9965D869F194}"/>
              </a:ext>
            </a:extLst>
          </p:cNvPr>
          <p:cNvSpPr>
            <a:spLocks noGrp="1"/>
          </p:cNvSpPr>
          <p:nvPr>
            <p:ph type="title"/>
          </p:nvPr>
        </p:nvSpPr>
        <p:spPr>
          <a:xfrm>
            <a:off x="874220" y="18378"/>
            <a:ext cx="9404723" cy="1400530"/>
          </a:xfrm>
        </p:spPr>
        <p:txBody>
          <a:bodyPr/>
          <a:lstStyle/>
          <a:p>
            <a:pPr algn="ctr"/>
            <a:br>
              <a:rPr lang="en-IN" dirty="0">
                <a:latin typeface="Book Antiqua" panose="02040602050305030304" pitchFamily="18" charset="0"/>
              </a:rPr>
            </a:br>
            <a:r>
              <a:rPr lang="en-IN" dirty="0">
                <a:latin typeface="Book Antiqua" panose="02040602050305030304" pitchFamily="18" charset="0"/>
              </a:rPr>
              <a:t>Family Identity </a:t>
            </a:r>
          </a:p>
        </p:txBody>
      </p:sp>
      <p:sp>
        <p:nvSpPr>
          <p:cNvPr id="3" name="Content Placeholder 2">
            <a:extLst>
              <a:ext uri="{FF2B5EF4-FFF2-40B4-BE49-F238E27FC236}">
                <a16:creationId xmlns:a16="http://schemas.microsoft.com/office/drawing/2014/main" id="{2D449498-1193-4D07-B989-633F398F63E9}"/>
              </a:ext>
            </a:extLst>
          </p:cNvPr>
          <p:cNvSpPr>
            <a:spLocks noGrp="1"/>
          </p:cNvSpPr>
          <p:nvPr>
            <p:ph idx="1"/>
          </p:nvPr>
        </p:nvSpPr>
        <p:spPr>
          <a:xfrm>
            <a:off x="0" y="1418908"/>
            <a:ext cx="12192000" cy="5420714"/>
          </a:xfrm>
        </p:spPr>
        <p:txBody>
          <a:bodyPr>
            <a:normAutofit fontScale="92500"/>
          </a:bodyPr>
          <a:lstStyle/>
          <a:p>
            <a:r>
              <a:rPr lang="en-IN" sz="3600" dirty="0">
                <a:latin typeface="Book Antiqua" panose="02040602050305030304" pitchFamily="18" charset="0"/>
              </a:rPr>
              <a:t>The “Family Identity” is based on ‘Civil Identity’ closely associated with a specific surname.</a:t>
            </a:r>
          </a:p>
          <a:p>
            <a:pPr algn="just"/>
            <a:r>
              <a:rPr lang="en-IN" sz="3600" dirty="0">
                <a:latin typeface="Book Antiqua" panose="02040602050305030304" pitchFamily="18" charset="0"/>
              </a:rPr>
              <a:t>Surname: That specific family name passed down line generation after generation in a family lineage, from whom the origins of the surname-to the very youngest new born.</a:t>
            </a:r>
          </a:p>
          <a:p>
            <a:pPr algn="just"/>
            <a:r>
              <a:rPr lang="en-IN" sz="3600" dirty="0">
                <a:latin typeface="Book Antiqua" panose="02040602050305030304" pitchFamily="18" charset="0"/>
              </a:rPr>
              <a:t>Middle name: ‘NMI’ (means No Middle Initial). It is a name traditionally given by joint parents, by inter-marrying families of the same ‘civil identities’ to protect the family against fraud, </a:t>
            </a:r>
            <a:r>
              <a:rPr lang="en-IN" sz="3600" dirty="0" err="1">
                <a:latin typeface="Book Antiqua" panose="02040602050305030304" pitchFamily="18" charset="0"/>
              </a:rPr>
              <a:t>phonys</a:t>
            </a:r>
            <a:r>
              <a:rPr lang="en-IN" sz="3600" dirty="0">
                <a:latin typeface="Book Antiqua" panose="02040602050305030304" pitchFamily="18" charset="0"/>
              </a:rPr>
              <a:t> and fakes using reputable ‘names’ as a tactic or strategy to profit in multicultural finance. </a:t>
            </a:r>
          </a:p>
        </p:txBody>
      </p:sp>
      <p:sp>
        <p:nvSpPr>
          <p:cNvPr id="12" name="Footer Placeholder 11">
            <a:extLst>
              <a:ext uri="{FF2B5EF4-FFF2-40B4-BE49-F238E27FC236}">
                <a16:creationId xmlns:a16="http://schemas.microsoft.com/office/drawing/2014/main" id="{372AFD74-D22B-4C50-8B63-D3C050F3DCA9}"/>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405E1034-1FDC-4DAF-A12A-5D2341ADFE85}"/>
              </a:ext>
            </a:extLst>
          </p:cNvPr>
          <p:cNvSpPr>
            <a:spLocks noGrp="1"/>
          </p:cNvSpPr>
          <p:nvPr>
            <p:ph type="sldNum" sz="quarter" idx="12"/>
          </p:nvPr>
        </p:nvSpPr>
        <p:spPr/>
        <p:txBody>
          <a:bodyPr/>
          <a:lstStyle/>
          <a:p>
            <a:fld id="{EEC20904-64F3-4254-9857-B148700B1D60}" type="slidenum">
              <a:rPr lang="en-IN" smtClean="0"/>
              <a:t>58</a:t>
            </a:fld>
            <a:endParaRPr lang="en-IN"/>
          </a:p>
        </p:txBody>
      </p:sp>
    </p:spTree>
    <p:extLst>
      <p:ext uri="{BB962C8B-B14F-4D97-AF65-F5344CB8AC3E}">
        <p14:creationId xmlns:p14="http://schemas.microsoft.com/office/powerpoint/2010/main" val="2758436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99A27-443A-4778-97E9-9C9A2CE99FE7}"/>
              </a:ext>
            </a:extLst>
          </p:cNvPr>
          <p:cNvSpPr>
            <a:spLocks noGrp="1"/>
          </p:cNvSpPr>
          <p:nvPr>
            <p:ph idx="1"/>
          </p:nvPr>
        </p:nvSpPr>
        <p:spPr>
          <a:xfrm>
            <a:off x="0" y="0"/>
            <a:ext cx="12192000" cy="6697980"/>
          </a:xfrm>
        </p:spPr>
        <p:txBody>
          <a:bodyPr>
            <a:normAutofit fontScale="85000" lnSpcReduction="10000"/>
          </a:bodyPr>
          <a:lstStyle/>
          <a:p>
            <a:pPr algn="just"/>
            <a:r>
              <a:rPr lang="en-IN" sz="3600" dirty="0">
                <a:latin typeface="Book Antiqua" panose="02040602050305030304" pitchFamily="18" charset="0"/>
              </a:rPr>
              <a:t>First name: A personal name given to a </a:t>
            </a:r>
            <a:r>
              <a:rPr lang="en-IN" sz="3600" dirty="0" err="1">
                <a:latin typeface="Book Antiqua" panose="02040602050305030304" pitchFamily="18" charset="0"/>
              </a:rPr>
              <a:t>newborn</a:t>
            </a:r>
            <a:r>
              <a:rPr lang="en-IN" sz="3600" dirty="0">
                <a:latin typeface="Book Antiqua" panose="02040602050305030304" pitchFamily="18" charset="0"/>
              </a:rPr>
              <a:t> by parents – culturally, to be used in every day conversations-with a specific meaning – concerning the reputation to ‘live up to’ in society.</a:t>
            </a:r>
          </a:p>
          <a:p>
            <a:pPr marL="0" indent="0" algn="just">
              <a:buNone/>
            </a:pPr>
            <a:endParaRPr lang="en-US" altLang="en-US" sz="3600" dirty="0">
              <a:latin typeface="Book Antiqua" panose="02040602050305030304" pitchFamily="18" charset="0"/>
            </a:endParaRPr>
          </a:p>
          <a:p>
            <a:pPr marL="0" indent="0" algn="just">
              <a:buNone/>
            </a:pPr>
            <a:r>
              <a:rPr lang="en-US" altLang="en-US" sz="3600" dirty="0">
                <a:latin typeface="Book Antiqua" panose="02040602050305030304" pitchFamily="18" charset="0"/>
              </a:rPr>
              <a:t>Three levels of identity (Hall)</a:t>
            </a:r>
          </a:p>
          <a:p>
            <a:pPr marL="0" indent="0" algn="just">
              <a:buNone/>
            </a:pPr>
            <a:endParaRPr lang="en-US" altLang="en-US" sz="3600" dirty="0">
              <a:latin typeface="Book Antiqua" panose="02040602050305030304" pitchFamily="18" charset="0"/>
            </a:endParaRPr>
          </a:p>
          <a:p>
            <a:pPr algn="just">
              <a:buFont typeface="Wingdings" panose="05000000000000000000" pitchFamily="2" charset="2"/>
              <a:buChar char="Ø"/>
            </a:pPr>
            <a:r>
              <a:rPr lang="en-US" altLang="en-US" sz="3600" dirty="0">
                <a:latin typeface="Book Antiqua" panose="02040602050305030304" pitchFamily="18" charset="0"/>
              </a:rPr>
              <a:t>Personal (what makes us unique)</a:t>
            </a:r>
          </a:p>
          <a:p>
            <a:pPr algn="just">
              <a:buFont typeface="Wingdings" panose="05000000000000000000" pitchFamily="2" charset="2"/>
              <a:buChar char="Ø"/>
            </a:pPr>
            <a:endParaRPr lang="en-US" altLang="en-US" sz="3600" dirty="0">
              <a:latin typeface="Book Antiqua" panose="02040602050305030304" pitchFamily="18" charset="0"/>
            </a:endParaRPr>
          </a:p>
          <a:p>
            <a:pPr>
              <a:buFont typeface="Wingdings" panose="05000000000000000000" pitchFamily="2" charset="2"/>
              <a:buChar char="Ø"/>
            </a:pPr>
            <a:r>
              <a:rPr lang="en-US" altLang="en-US" sz="3600" dirty="0">
                <a:latin typeface="Book Antiqua" panose="02040602050305030304" pitchFamily="18" charset="0"/>
              </a:rPr>
              <a:t>Relational (our relationships with others)</a:t>
            </a:r>
          </a:p>
          <a:p>
            <a:pPr marL="0" indent="0">
              <a:buNone/>
            </a:pPr>
            <a:endParaRPr lang="en-US" altLang="en-US" sz="3600" dirty="0">
              <a:latin typeface="Book Antiqua" panose="02040602050305030304" pitchFamily="18" charset="0"/>
            </a:endParaRPr>
          </a:p>
          <a:p>
            <a:pPr algn="just">
              <a:buFont typeface="Wingdings" panose="05000000000000000000" pitchFamily="2" charset="2"/>
              <a:buChar char="Ø"/>
            </a:pPr>
            <a:r>
              <a:rPr lang="en-US" altLang="en-US" sz="3600" dirty="0">
                <a:latin typeface="Book Antiqua" panose="02040602050305030304" pitchFamily="18" charset="0"/>
              </a:rPr>
              <a:t>Cultural, Communal or Social (large-scale communities such as nationality, ethnicity, gender, religious or political affiliation)</a:t>
            </a:r>
            <a:br>
              <a:rPr lang="en-US" altLang="en-US" sz="3600" dirty="0">
                <a:latin typeface="Book Antiqua" panose="02040602050305030304" pitchFamily="18" charset="0"/>
              </a:rPr>
            </a:br>
            <a:endParaRPr lang="en-IN" sz="3600" dirty="0">
              <a:latin typeface="Book Antiqua" panose="02040602050305030304" pitchFamily="18" charset="0"/>
            </a:endParaRPr>
          </a:p>
          <a:p>
            <a:pPr marL="0" indent="0" algn="just">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0DF06D01-20C2-4B89-99EE-E6AB5B66DADC}"/>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0640C1B-B2EE-4F41-905F-9AFC2BB2ECEC}"/>
              </a:ext>
            </a:extLst>
          </p:cNvPr>
          <p:cNvSpPr>
            <a:spLocks noGrp="1"/>
          </p:cNvSpPr>
          <p:nvPr>
            <p:ph type="sldNum" sz="quarter" idx="12"/>
          </p:nvPr>
        </p:nvSpPr>
        <p:spPr/>
        <p:txBody>
          <a:bodyPr/>
          <a:lstStyle/>
          <a:p>
            <a:fld id="{EEC20904-64F3-4254-9857-B148700B1D60}" type="slidenum">
              <a:rPr lang="en-IN" smtClean="0"/>
              <a:t>59</a:t>
            </a:fld>
            <a:endParaRPr lang="en-IN"/>
          </a:p>
        </p:txBody>
      </p:sp>
    </p:spTree>
    <p:extLst>
      <p:ext uri="{BB962C8B-B14F-4D97-AF65-F5344CB8AC3E}">
        <p14:creationId xmlns:p14="http://schemas.microsoft.com/office/powerpoint/2010/main" val="374257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A389-0608-48A4-A52A-16DBEA702FE8}"/>
              </a:ext>
            </a:extLst>
          </p:cNvPr>
          <p:cNvSpPr>
            <a:spLocks noGrp="1"/>
          </p:cNvSpPr>
          <p:nvPr>
            <p:ph type="title"/>
          </p:nvPr>
        </p:nvSpPr>
        <p:spPr>
          <a:xfrm>
            <a:off x="645130" y="111524"/>
            <a:ext cx="9404723" cy="1400530"/>
          </a:xfrm>
        </p:spPr>
        <p:txBody>
          <a:bodyPr/>
          <a:lstStyle/>
          <a:p>
            <a:pPr algn="ctr"/>
            <a:r>
              <a:rPr lang="en-IN" dirty="0"/>
              <a:t>Purpose of ICC</a:t>
            </a:r>
          </a:p>
        </p:txBody>
      </p:sp>
      <p:sp>
        <p:nvSpPr>
          <p:cNvPr id="3" name="Content Placeholder 2">
            <a:extLst>
              <a:ext uri="{FF2B5EF4-FFF2-40B4-BE49-F238E27FC236}">
                <a16:creationId xmlns:a16="http://schemas.microsoft.com/office/drawing/2014/main" id="{B2C8119E-BDD1-4CD7-B057-5A637522D936}"/>
              </a:ext>
            </a:extLst>
          </p:cNvPr>
          <p:cNvSpPr>
            <a:spLocks noGrp="1"/>
          </p:cNvSpPr>
          <p:nvPr>
            <p:ph idx="1"/>
          </p:nvPr>
        </p:nvSpPr>
        <p:spPr>
          <a:xfrm>
            <a:off x="0" y="1512054"/>
            <a:ext cx="12192000" cy="5234422"/>
          </a:xfrm>
        </p:spPr>
        <p:txBody>
          <a:bodyPr>
            <a:normAutofit/>
          </a:bodyPr>
          <a:lstStyle/>
          <a:p>
            <a:pPr marL="0" indent="0" algn="just">
              <a:buNone/>
            </a:pPr>
            <a:r>
              <a:rPr lang="en-US" sz="2400" dirty="0">
                <a:latin typeface="Bookman Old Style" panose="02050604050505020204" pitchFamily="18" charset="0"/>
              </a:rPr>
              <a:t>Problem of ICC</a:t>
            </a:r>
          </a:p>
          <a:p>
            <a:pPr algn="just"/>
            <a:r>
              <a:rPr lang="en-US" sz="2400" dirty="0">
                <a:latin typeface="Bookman Old Style" panose="02050604050505020204" pitchFamily="18" charset="0"/>
              </a:rPr>
              <a:t>Since each </a:t>
            </a:r>
            <a:r>
              <a:rPr lang="en-US" sz="2400" b="1" dirty="0">
                <a:latin typeface="Bookman Old Style" panose="02050604050505020204" pitchFamily="18" charset="0"/>
              </a:rPr>
              <a:t>culture</a:t>
            </a:r>
            <a:r>
              <a:rPr lang="en-US" sz="2400" dirty="0">
                <a:latin typeface="Bookman Old Style" panose="02050604050505020204" pitchFamily="18" charset="0"/>
              </a:rPr>
              <a:t> has its distinct aspects, intercultural communication can be the cause of </a:t>
            </a:r>
            <a:r>
              <a:rPr lang="en-US" sz="2400" b="1" dirty="0">
                <a:latin typeface="Bookman Old Style" panose="02050604050505020204" pitchFamily="18" charset="0"/>
              </a:rPr>
              <a:t>conflict</a:t>
            </a:r>
            <a:r>
              <a:rPr lang="en-US" sz="2400" dirty="0">
                <a:latin typeface="Bookman Old Style" panose="02050604050505020204" pitchFamily="18" charset="0"/>
              </a:rPr>
              <a:t> and disorder. There are three main issues which are at the root of the problem of intercultural </a:t>
            </a:r>
            <a:r>
              <a:rPr lang="en-US" sz="2400" b="1" dirty="0">
                <a:latin typeface="Bookman Old Style" panose="02050604050505020204" pitchFamily="18" charset="0"/>
              </a:rPr>
              <a:t>miscommunication</a:t>
            </a:r>
            <a:r>
              <a:rPr lang="en-US" sz="2400" dirty="0">
                <a:latin typeface="Bookman Old Style" panose="02050604050505020204" pitchFamily="18" charset="0"/>
              </a:rPr>
              <a:t> : </a:t>
            </a:r>
            <a:r>
              <a:rPr lang="en-US" sz="2400" b="1" dirty="0">
                <a:latin typeface="Bookman Old Style" panose="02050604050505020204" pitchFamily="18" charset="0"/>
              </a:rPr>
              <a:t>language</a:t>
            </a:r>
            <a:r>
              <a:rPr lang="en-US" sz="2400" dirty="0">
                <a:latin typeface="Bookman Old Style" panose="02050604050505020204" pitchFamily="18" charset="0"/>
              </a:rPr>
              <a:t> as a barrier, </a:t>
            </a:r>
            <a:r>
              <a:rPr lang="en-US" sz="2400" b="1" dirty="0">
                <a:latin typeface="Bookman Old Style" panose="02050604050505020204" pitchFamily="18" charset="0"/>
              </a:rPr>
              <a:t>cultural diversity</a:t>
            </a:r>
            <a:r>
              <a:rPr lang="en-US" sz="2400" dirty="0">
                <a:latin typeface="Bookman Old Style" panose="02050604050505020204" pitchFamily="18" charset="0"/>
              </a:rPr>
              <a:t> and </a:t>
            </a:r>
            <a:r>
              <a:rPr lang="en-US" sz="2400" b="1" dirty="0">
                <a:latin typeface="Bookman Old Style" panose="02050604050505020204" pitchFamily="18" charset="0"/>
              </a:rPr>
              <a:t>ethnocentrism</a:t>
            </a:r>
            <a:r>
              <a:rPr lang="en-US" sz="2400" dirty="0">
                <a:latin typeface="Bookman Old Style" panose="02050604050505020204" pitchFamily="18" charset="0"/>
              </a:rPr>
              <a:t>.</a:t>
            </a:r>
          </a:p>
          <a:p>
            <a:pPr marL="0" indent="0" algn="just">
              <a:buNone/>
            </a:pPr>
            <a:r>
              <a:rPr lang="en-US" sz="2400" b="1" dirty="0">
                <a:latin typeface="Bookman Old Style" panose="02050604050505020204" pitchFamily="18" charset="0"/>
              </a:rPr>
              <a:t>Importance of ICC</a:t>
            </a:r>
          </a:p>
          <a:p>
            <a:pPr algn="just"/>
            <a:r>
              <a:rPr lang="en-US" sz="2400" b="1" dirty="0">
                <a:latin typeface="Bookman Old Style" panose="02050604050505020204" pitchFamily="18" charset="0"/>
              </a:rPr>
              <a:t>Intercultural Communication</a:t>
            </a:r>
            <a:r>
              <a:rPr lang="en-US" sz="2400" dirty="0">
                <a:latin typeface="Bookman Old Style" panose="02050604050505020204" pitchFamily="18" charset="0"/>
              </a:rPr>
              <a:t> Skills. </a:t>
            </a:r>
            <a:r>
              <a:rPr lang="en-US" sz="2400" b="1" dirty="0">
                <a:latin typeface="Bookman Old Style" panose="02050604050505020204" pitchFamily="18" charset="0"/>
              </a:rPr>
              <a:t>Intercultural communication</a:t>
            </a:r>
            <a:r>
              <a:rPr lang="en-US" sz="2400" dirty="0">
                <a:latin typeface="Bookman Old Style" panose="02050604050505020204" pitchFamily="18" charset="0"/>
              </a:rPr>
              <a:t> skills are those required to </a:t>
            </a:r>
            <a:r>
              <a:rPr lang="en-US" sz="2400" b="1" dirty="0">
                <a:latin typeface="Bookman Old Style" panose="02050604050505020204" pitchFamily="18" charset="0"/>
              </a:rPr>
              <a:t>communicate</a:t>
            </a:r>
            <a:r>
              <a:rPr lang="en-US" sz="2400" dirty="0">
                <a:latin typeface="Bookman Old Style" panose="02050604050505020204" pitchFamily="18" charset="0"/>
              </a:rPr>
              <a:t>, or share information, with people from other cultures and social groups. While language skills may be an </a:t>
            </a:r>
            <a:r>
              <a:rPr lang="en-US" sz="2400" b="1" dirty="0">
                <a:latin typeface="Bookman Old Style" panose="02050604050505020204" pitchFamily="18" charset="0"/>
              </a:rPr>
              <a:t>important</a:t>
            </a:r>
            <a:r>
              <a:rPr lang="en-US" sz="2400" dirty="0">
                <a:latin typeface="Bookman Old Style" panose="02050604050505020204" pitchFamily="18" charset="0"/>
              </a:rPr>
              <a:t> part of </a:t>
            </a:r>
            <a:r>
              <a:rPr lang="en-US" sz="2400" b="1" dirty="0">
                <a:latin typeface="Bookman Old Style" panose="02050604050505020204" pitchFamily="18" charset="0"/>
              </a:rPr>
              <a:t>intercultural communication</a:t>
            </a:r>
            <a:r>
              <a:rPr lang="en-US" sz="2400" dirty="0">
                <a:latin typeface="Bookman Old Style" panose="02050604050505020204" pitchFamily="18" charset="0"/>
              </a:rPr>
              <a:t>, they are by no means the only requirement.</a:t>
            </a:r>
            <a:endParaRPr lang="en-IN" sz="2400" dirty="0">
              <a:latin typeface="Bookman Old Style" panose="02050604050505020204" pitchFamily="18" charset="0"/>
            </a:endParaRPr>
          </a:p>
        </p:txBody>
      </p:sp>
      <p:sp>
        <p:nvSpPr>
          <p:cNvPr id="12" name="Footer Placeholder 11">
            <a:extLst>
              <a:ext uri="{FF2B5EF4-FFF2-40B4-BE49-F238E27FC236}">
                <a16:creationId xmlns:a16="http://schemas.microsoft.com/office/drawing/2014/main" id="{17B146D2-FF9D-454A-BD70-83E6BD4EC6D9}"/>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3582003-2FEC-4F8A-82A3-AFE994857BAA}"/>
              </a:ext>
            </a:extLst>
          </p:cNvPr>
          <p:cNvSpPr>
            <a:spLocks noGrp="1"/>
          </p:cNvSpPr>
          <p:nvPr>
            <p:ph type="sldNum" sz="quarter" idx="12"/>
          </p:nvPr>
        </p:nvSpPr>
        <p:spPr/>
        <p:txBody>
          <a:bodyPr/>
          <a:lstStyle/>
          <a:p>
            <a:fld id="{EEC20904-64F3-4254-9857-B148700B1D60}" type="slidenum">
              <a:rPr lang="en-IN" smtClean="0"/>
              <a:t>6</a:t>
            </a:fld>
            <a:endParaRPr lang="en-IN"/>
          </a:p>
        </p:txBody>
      </p:sp>
    </p:spTree>
    <p:extLst>
      <p:ext uri="{BB962C8B-B14F-4D97-AF65-F5344CB8AC3E}">
        <p14:creationId xmlns:p14="http://schemas.microsoft.com/office/powerpoint/2010/main" val="605893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04ED-61ED-4DBE-AF5F-9AA7C5CBC787}"/>
              </a:ext>
            </a:extLst>
          </p:cNvPr>
          <p:cNvSpPr>
            <a:spLocks noGrp="1"/>
          </p:cNvSpPr>
          <p:nvPr>
            <p:ph type="title"/>
          </p:nvPr>
        </p:nvSpPr>
        <p:spPr>
          <a:xfrm>
            <a:off x="874220" y="0"/>
            <a:ext cx="9404723" cy="1400530"/>
          </a:xfrm>
        </p:spPr>
        <p:txBody>
          <a:bodyPr/>
          <a:lstStyle/>
          <a:p>
            <a:pPr algn="ctr"/>
            <a:r>
              <a:rPr lang="en-IN" dirty="0">
                <a:latin typeface="Book Antiqua" panose="02040602050305030304" pitchFamily="18" charset="0"/>
              </a:rPr>
              <a:t>Write Your Identity</a:t>
            </a:r>
          </a:p>
        </p:txBody>
      </p:sp>
      <p:sp>
        <p:nvSpPr>
          <p:cNvPr id="3" name="Content Placeholder 2">
            <a:extLst>
              <a:ext uri="{FF2B5EF4-FFF2-40B4-BE49-F238E27FC236}">
                <a16:creationId xmlns:a16="http://schemas.microsoft.com/office/drawing/2014/main" id="{780925DB-B852-4EB1-AF6C-6464A3E3A0AE}"/>
              </a:ext>
            </a:extLst>
          </p:cNvPr>
          <p:cNvSpPr>
            <a:spLocks noGrp="1"/>
          </p:cNvSpPr>
          <p:nvPr>
            <p:ph idx="1"/>
          </p:nvPr>
        </p:nvSpPr>
        <p:spPr>
          <a:xfrm>
            <a:off x="0" y="1400530"/>
            <a:ext cx="12192000" cy="5297450"/>
          </a:xfrm>
        </p:spPr>
        <p:txBody>
          <a:bodyPr>
            <a:normAutofit lnSpcReduction="10000"/>
          </a:bodyPr>
          <a:lstStyle/>
          <a:p>
            <a:pPr marL="0" indent="0" algn="just">
              <a:buNone/>
            </a:pPr>
            <a:r>
              <a:rPr lang="en-IN" sz="2800" dirty="0">
                <a:latin typeface="Book Antiqua" panose="02040602050305030304" pitchFamily="18" charset="0"/>
              </a:rPr>
              <a:t>Now work in USA talking about yourself. Use these questions to help you.</a:t>
            </a:r>
          </a:p>
          <a:p>
            <a:pPr algn="just">
              <a:buFont typeface="Wingdings" panose="05000000000000000000" pitchFamily="2" charset="2"/>
              <a:buChar char="Ø"/>
            </a:pPr>
            <a:r>
              <a:rPr lang="en-IN" sz="2800" dirty="0">
                <a:latin typeface="Book Antiqua" panose="02040602050305030304" pitchFamily="18" charset="0"/>
              </a:rPr>
              <a:t>What’s your name?</a:t>
            </a:r>
          </a:p>
          <a:p>
            <a:pPr algn="just">
              <a:buFont typeface="Wingdings" panose="05000000000000000000" pitchFamily="2" charset="2"/>
              <a:buChar char="Ø"/>
            </a:pPr>
            <a:r>
              <a:rPr lang="en-IN" sz="2800" dirty="0">
                <a:latin typeface="Book Antiqua" panose="02040602050305030304" pitchFamily="18" charset="0"/>
              </a:rPr>
              <a:t>Where were you born? When?</a:t>
            </a:r>
          </a:p>
          <a:p>
            <a:pPr algn="just">
              <a:buFont typeface="Wingdings" panose="05000000000000000000" pitchFamily="2" charset="2"/>
              <a:buChar char="Ø"/>
            </a:pPr>
            <a:r>
              <a:rPr lang="en-IN" sz="2800" dirty="0">
                <a:latin typeface="Book Antiqua" panose="02040602050305030304" pitchFamily="18" charset="0"/>
              </a:rPr>
              <a:t>What’s your address? (Where do you live?)</a:t>
            </a:r>
          </a:p>
          <a:p>
            <a:pPr algn="just">
              <a:buFont typeface="Wingdings" panose="05000000000000000000" pitchFamily="2" charset="2"/>
              <a:buChar char="Ø"/>
            </a:pPr>
            <a:r>
              <a:rPr lang="en-IN" sz="2800" dirty="0">
                <a:latin typeface="Book Antiqua" panose="02040602050305030304" pitchFamily="18" charset="0"/>
              </a:rPr>
              <a:t>What’s your school? (Where do you go?)</a:t>
            </a:r>
          </a:p>
          <a:p>
            <a:pPr algn="just">
              <a:buFont typeface="Wingdings" panose="05000000000000000000" pitchFamily="2" charset="2"/>
              <a:buChar char="Ø"/>
            </a:pPr>
            <a:r>
              <a:rPr lang="en-IN" sz="2800" dirty="0">
                <a:latin typeface="Book Antiqua" panose="02040602050305030304" pitchFamily="18" charset="0"/>
              </a:rPr>
              <a:t>What class are you in</a:t>
            </a:r>
          </a:p>
          <a:p>
            <a:pPr algn="just">
              <a:buFont typeface="Wingdings" panose="05000000000000000000" pitchFamily="2" charset="2"/>
              <a:buChar char="Ø"/>
            </a:pPr>
            <a:r>
              <a:rPr lang="en-IN" sz="2800" dirty="0">
                <a:latin typeface="Book Antiqua" panose="02040602050305030304" pitchFamily="18" charset="0"/>
              </a:rPr>
              <a:t>What are your hobbies?</a:t>
            </a:r>
          </a:p>
          <a:p>
            <a:pPr algn="just">
              <a:buFont typeface="Wingdings" panose="05000000000000000000" pitchFamily="2" charset="2"/>
              <a:buChar char="Ø"/>
            </a:pPr>
            <a:r>
              <a:rPr lang="en-IN" sz="2800" dirty="0">
                <a:latin typeface="Book Antiqua" panose="02040602050305030304" pitchFamily="18" charset="0"/>
              </a:rPr>
              <a:t>What are your parent’s names?</a:t>
            </a:r>
          </a:p>
          <a:p>
            <a:pPr algn="just">
              <a:buFont typeface="Wingdings" panose="05000000000000000000" pitchFamily="2" charset="2"/>
              <a:buChar char="Ø"/>
            </a:pPr>
            <a:r>
              <a:rPr lang="en-IN" sz="2800" dirty="0">
                <a:latin typeface="Book Antiqua" panose="02040602050305030304" pitchFamily="18" charset="0"/>
              </a:rPr>
              <a:t>What is your blood type?</a:t>
            </a:r>
          </a:p>
          <a:p>
            <a:pPr algn="just">
              <a:buFont typeface="Wingdings" panose="05000000000000000000" pitchFamily="2" charset="2"/>
              <a:buChar char="Ø"/>
            </a:pPr>
            <a:r>
              <a:rPr lang="en-IN" sz="2800" dirty="0">
                <a:latin typeface="Book Antiqua" panose="02040602050305030304" pitchFamily="18" charset="0"/>
              </a:rPr>
              <a:t>What is your email id?</a:t>
            </a:r>
          </a:p>
          <a:p>
            <a:pPr algn="just">
              <a:buFont typeface="Wingdings" panose="05000000000000000000" pitchFamily="2" charset="2"/>
              <a:buChar char="Ø"/>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DFC634B8-9BDA-4830-BEB8-CCE723B1265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14A1720A-77A2-4BDD-BD35-B436598EA367}"/>
              </a:ext>
            </a:extLst>
          </p:cNvPr>
          <p:cNvSpPr>
            <a:spLocks noGrp="1"/>
          </p:cNvSpPr>
          <p:nvPr>
            <p:ph type="sldNum" sz="quarter" idx="12"/>
          </p:nvPr>
        </p:nvSpPr>
        <p:spPr/>
        <p:txBody>
          <a:bodyPr/>
          <a:lstStyle/>
          <a:p>
            <a:fld id="{EEC20904-64F3-4254-9857-B148700B1D60}" type="slidenum">
              <a:rPr lang="en-IN" smtClean="0"/>
              <a:t>60</a:t>
            </a:fld>
            <a:endParaRPr lang="en-IN"/>
          </a:p>
        </p:txBody>
      </p:sp>
    </p:spTree>
    <p:extLst>
      <p:ext uri="{BB962C8B-B14F-4D97-AF65-F5344CB8AC3E}">
        <p14:creationId xmlns:p14="http://schemas.microsoft.com/office/powerpoint/2010/main" val="2849790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32BB-55C3-4EEB-BAAC-A1235C9C6BEC}"/>
              </a:ext>
            </a:extLst>
          </p:cNvPr>
          <p:cNvSpPr>
            <a:spLocks noGrp="1"/>
          </p:cNvSpPr>
          <p:nvPr>
            <p:ph type="title"/>
          </p:nvPr>
        </p:nvSpPr>
        <p:spPr>
          <a:xfrm>
            <a:off x="0" y="0"/>
            <a:ext cx="12192000" cy="1400530"/>
          </a:xfrm>
        </p:spPr>
        <p:txBody>
          <a:bodyPr/>
          <a:lstStyle/>
          <a:p>
            <a:pPr algn="ctr"/>
            <a:r>
              <a:rPr lang="en-IN" sz="4400" dirty="0">
                <a:latin typeface="Bookman Old Style" panose="02050604050505020204" pitchFamily="18" charset="0"/>
              </a:rPr>
              <a:t>What makes up your personal identity</a:t>
            </a:r>
            <a:endParaRPr lang="en-IN" dirty="0"/>
          </a:p>
        </p:txBody>
      </p:sp>
      <p:sp>
        <p:nvSpPr>
          <p:cNvPr id="3" name="Content Placeholder 2">
            <a:extLst>
              <a:ext uri="{FF2B5EF4-FFF2-40B4-BE49-F238E27FC236}">
                <a16:creationId xmlns:a16="http://schemas.microsoft.com/office/drawing/2014/main" id="{3709B275-1541-4233-959D-8705B22075A8}"/>
              </a:ext>
            </a:extLst>
          </p:cNvPr>
          <p:cNvSpPr>
            <a:spLocks noGrp="1"/>
          </p:cNvSpPr>
          <p:nvPr>
            <p:ph idx="1"/>
          </p:nvPr>
        </p:nvSpPr>
        <p:spPr>
          <a:xfrm>
            <a:off x="0" y="1165860"/>
            <a:ext cx="12192000" cy="5692140"/>
          </a:xfrm>
        </p:spPr>
        <p:txBody>
          <a:bodyPr>
            <a:noAutofit/>
          </a:bodyPr>
          <a:lstStyle/>
          <a:p>
            <a:r>
              <a:rPr lang="en-IN" sz="3600" dirty="0">
                <a:latin typeface="Bookman Old Style" panose="02050604050505020204" pitchFamily="18" charset="0"/>
              </a:rPr>
              <a:t>Groups or clubs that you belong to – scouts, rugby, choir etc</a:t>
            </a:r>
          </a:p>
          <a:p>
            <a:r>
              <a:rPr lang="en-IN" sz="3600" dirty="0">
                <a:latin typeface="Bookman Old Style" panose="02050604050505020204" pitchFamily="18" charset="0"/>
              </a:rPr>
              <a:t>What your interests or talents are – film, dance, speed stacking etc</a:t>
            </a:r>
          </a:p>
          <a:p>
            <a:r>
              <a:rPr lang="en-IN" sz="3600" dirty="0">
                <a:latin typeface="Bookman Old Style" panose="02050604050505020204" pitchFamily="18" charset="0"/>
              </a:rPr>
              <a:t>What things are important to you</a:t>
            </a:r>
          </a:p>
          <a:p>
            <a:r>
              <a:rPr lang="en-IN" sz="3600" dirty="0">
                <a:latin typeface="Bookman Old Style" panose="02050604050505020204" pitchFamily="18" charset="0"/>
              </a:rPr>
              <a:t>what your hopes are for the future </a:t>
            </a:r>
          </a:p>
          <a:p>
            <a:r>
              <a:rPr lang="en-IN" sz="3600" dirty="0">
                <a:latin typeface="Bookman Old Style" panose="02050604050505020204" pitchFamily="18" charset="0"/>
              </a:rPr>
              <a:t>Which people are important to you </a:t>
            </a:r>
          </a:p>
          <a:p>
            <a:r>
              <a:rPr lang="en-IN" sz="3600" dirty="0">
                <a:latin typeface="Bookman Old Style" panose="02050604050505020204" pitchFamily="18" charset="0"/>
              </a:rPr>
              <a:t>your religion</a:t>
            </a:r>
          </a:p>
          <a:p>
            <a:r>
              <a:rPr lang="en-IN" sz="3600" dirty="0">
                <a:latin typeface="Bookman Old Style" panose="02050604050505020204" pitchFamily="18" charset="0"/>
              </a:rPr>
              <a:t>The languages that you speak…</a:t>
            </a:r>
            <a:endParaRPr lang="en-IN" sz="3600" dirty="0"/>
          </a:p>
        </p:txBody>
      </p:sp>
      <p:sp>
        <p:nvSpPr>
          <p:cNvPr id="12" name="Footer Placeholder 11">
            <a:extLst>
              <a:ext uri="{FF2B5EF4-FFF2-40B4-BE49-F238E27FC236}">
                <a16:creationId xmlns:a16="http://schemas.microsoft.com/office/drawing/2014/main" id="{8C77F29B-5242-47FC-8EBA-5E8A07CEF0D8}"/>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7DF83A40-1417-4ADC-9B4C-25AEC661420F}"/>
              </a:ext>
            </a:extLst>
          </p:cNvPr>
          <p:cNvSpPr>
            <a:spLocks noGrp="1"/>
          </p:cNvSpPr>
          <p:nvPr>
            <p:ph type="sldNum" sz="quarter" idx="12"/>
          </p:nvPr>
        </p:nvSpPr>
        <p:spPr/>
        <p:txBody>
          <a:bodyPr/>
          <a:lstStyle/>
          <a:p>
            <a:fld id="{EEC20904-64F3-4254-9857-B148700B1D60}" type="slidenum">
              <a:rPr lang="en-IN" smtClean="0"/>
              <a:t>61</a:t>
            </a:fld>
            <a:endParaRPr lang="en-IN"/>
          </a:p>
        </p:txBody>
      </p:sp>
    </p:spTree>
    <p:extLst>
      <p:ext uri="{BB962C8B-B14F-4D97-AF65-F5344CB8AC3E}">
        <p14:creationId xmlns:p14="http://schemas.microsoft.com/office/powerpoint/2010/main" val="338610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6C48-E852-4147-938E-EEEEB7C62684}"/>
              </a:ext>
            </a:extLst>
          </p:cNvPr>
          <p:cNvSpPr>
            <a:spLocks noGrp="1"/>
          </p:cNvSpPr>
          <p:nvPr>
            <p:ph type="title"/>
          </p:nvPr>
        </p:nvSpPr>
        <p:spPr>
          <a:xfrm>
            <a:off x="0" y="0"/>
            <a:ext cx="12192000" cy="1400530"/>
          </a:xfrm>
        </p:spPr>
        <p:txBody>
          <a:bodyPr/>
          <a:lstStyle/>
          <a:p>
            <a:pPr algn="ctr"/>
            <a:r>
              <a:rPr lang="en-IN" dirty="0">
                <a:latin typeface="Book Antiqua" panose="02040602050305030304" pitchFamily="18" charset="0"/>
              </a:rPr>
              <a:t>Personal Identity</a:t>
            </a:r>
          </a:p>
        </p:txBody>
      </p:sp>
      <p:pic>
        <p:nvPicPr>
          <p:cNvPr id="5" name="Picture 2" descr="Image result for personal identity">
            <a:extLst>
              <a:ext uri="{FF2B5EF4-FFF2-40B4-BE49-F238E27FC236}">
                <a16:creationId xmlns:a16="http://schemas.microsoft.com/office/drawing/2014/main" id="{386BA372-4960-4F9A-9E49-E4B6E75FF9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00530"/>
            <a:ext cx="12192000" cy="5457470"/>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a:extLst>
              <a:ext uri="{FF2B5EF4-FFF2-40B4-BE49-F238E27FC236}">
                <a16:creationId xmlns:a16="http://schemas.microsoft.com/office/drawing/2014/main" id="{18E2C9A7-FDD7-4E41-AB5D-84AA7C078724}"/>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95DDEFB2-096D-4AD9-B67A-3F65D9F6B949}"/>
              </a:ext>
            </a:extLst>
          </p:cNvPr>
          <p:cNvSpPr>
            <a:spLocks noGrp="1"/>
          </p:cNvSpPr>
          <p:nvPr>
            <p:ph type="sldNum" sz="quarter" idx="12"/>
          </p:nvPr>
        </p:nvSpPr>
        <p:spPr/>
        <p:txBody>
          <a:bodyPr/>
          <a:lstStyle/>
          <a:p>
            <a:fld id="{EEC20904-64F3-4254-9857-B148700B1D60}" type="slidenum">
              <a:rPr lang="en-IN" smtClean="0"/>
              <a:t>62</a:t>
            </a:fld>
            <a:endParaRPr lang="en-IN"/>
          </a:p>
        </p:txBody>
      </p:sp>
    </p:spTree>
    <p:extLst>
      <p:ext uri="{BB962C8B-B14F-4D97-AF65-F5344CB8AC3E}">
        <p14:creationId xmlns:p14="http://schemas.microsoft.com/office/powerpoint/2010/main" val="4135296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relational identity figures">
            <a:extLst>
              <a:ext uri="{FF2B5EF4-FFF2-40B4-BE49-F238E27FC236}">
                <a16:creationId xmlns:a16="http://schemas.microsoft.com/office/drawing/2014/main" id="{4ACC5EC1-8530-48BE-ACF5-279DBBB6C2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92"/>
            <a:ext cx="12195012" cy="6856307"/>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a:extLst>
              <a:ext uri="{FF2B5EF4-FFF2-40B4-BE49-F238E27FC236}">
                <a16:creationId xmlns:a16="http://schemas.microsoft.com/office/drawing/2014/main" id="{9BF0B0DA-317C-4F18-ADFF-D12412D86B0D}"/>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97F28FF4-63F6-4B25-A33C-B4AD4498F573}"/>
              </a:ext>
            </a:extLst>
          </p:cNvPr>
          <p:cNvSpPr>
            <a:spLocks noGrp="1"/>
          </p:cNvSpPr>
          <p:nvPr>
            <p:ph type="sldNum" sz="quarter" idx="12"/>
          </p:nvPr>
        </p:nvSpPr>
        <p:spPr/>
        <p:txBody>
          <a:bodyPr/>
          <a:lstStyle/>
          <a:p>
            <a:fld id="{EEC20904-64F3-4254-9857-B148700B1D60}" type="slidenum">
              <a:rPr lang="en-IN" smtClean="0"/>
              <a:t>63</a:t>
            </a:fld>
            <a:endParaRPr lang="en-IN"/>
          </a:p>
        </p:txBody>
      </p:sp>
    </p:spTree>
    <p:extLst>
      <p:ext uri="{BB962C8B-B14F-4D97-AF65-F5344CB8AC3E}">
        <p14:creationId xmlns:p14="http://schemas.microsoft.com/office/powerpoint/2010/main" val="3133551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B3C2-9E0A-4679-84EB-3D7F97F3563D}"/>
              </a:ext>
            </a:extLst>
          </p:cNvPr>
          <p:cNvSpPr>
            <a:spLocks noGrp="1"/>
          </p:cNvSpPr>
          <p:nvPr>
            <p:ph type="title"/>
          </p:nvPr>
        </p:nvSpPr>
        <p:spPr>
          <a:xfrm>
            <a:off x="0" y="106681"/>
            <a:ext cx="12192000" cy="1400530"/>
          </a:xfrm>
        </p:spPr>
        <p:txBody>
          <a:bodyPr/>
          <a:lstStyle/>
          <a:p>
            <a:pPr algn="ctr"/>
            <a:r>
              <a:rPr lang="en-US" altLang="en-US" dirty="0">
                <a:solidFill>
                  <a:schemeClr val="tx1"/>
                </a:solidFill>
                <a:latin typeface="Book Antiqua" panose="02040602050305030304" pitchFamily="18" charset="0"/>
              </a:rPr>
              <a:t>Identity in Intercultural Interactions</a:t>
            </a:r>
            <a:endParaRPr lang="en-IN"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9C94584B-9DF0-4EDD-BC01-70ABCA1046D7}"/>
              </a:ext>
            </a:extLst>
          </p:cNvPr>
          <p:cNvSpPr>
            <a:spLocks noGrp="1"/>
          </p:cNvSpPr>
          <p:nvPr>
            <p:ph idx="1"/>
          </p:nvPr>
        </p:nvSpPr>
        <p:spPr>
          <a:xfrm>
            <a:off x="0" y="1507211"/>
            <a:ext cx="12192000" cy="5244107"/>
          </a:xfrm>
        </p:spPr>
        <p:txBody>
          <a:bodyPr/>
          <a:lstStyle/>
          <a:p>
            <a:pPr algn="just"/>
            <a:r>
              <a:rPr lang="en-US" altLang="en-US" sz="2800" dirty="0">
                <a:latin typeface="Book Antiqua" panose="02040602050305030304" pitchFamily="18" charset="0"/>
              </a:rPr>
              <a:t>“Cultural identity is a focal element in intercultural communication”</a:t>
            </a:r>
          </a:p>
          <a:p>
            <a:pPr marL="0" indent="0" algn="just">
              <a:buNone/>
            </a:pPr>
            <a:endParaRPr lang="en-US" altLang="en-US" sz="2800" dirty="0">
              <a:latin typeface="Book Antiqua" panose="02040602050305030304" pitchFamily="18" charset="0"/>
            </a:endParaRPr>
          </a:p>
          <a:p>
            <a:pPr algn="just"/>
            <a:r>
              <a:rPr lang="en-US" altLang="en-US" sz="2800" dirty="0">
                <a:latin typeface="Book Antiqua" panose="02040602050305030304" pitchFamily="18" charset="0"/>
              </a:rPr>
              <a:t>In intercultural communication, participants will have to search for a middle ground between their different communication styles.</a:t>
            </a:r>
          </a:p>
          <a:p>
            <a:pPr algn="just"/>
            <a:endParaRPr lang="en-US" altLang="en-US" sz="2800" dirty="0">
              <a:latin typeface="Book Antiqua" panose="02040602050305030304" pitchFamily="18" charset="0"/>
            </a:endParaRPr>
          </a:p>
          <a:p>
            <a:pPr algn="just"/>
            <a:r>
              <a:rPr lang="en-US" altLang="en-US" sz="2800" dirty="0">
                <a:latin typeface="Book Antiqua" panose="02040602050305030304" pitchFamily="18" charset="0"/>
              </a:rPr>
              <a:t>With so many intercultural marriages, for instance many US youths consider cultural diversity as a normal part of social life. “There is a growing willingness—and ability—to cross cultures, where one’s personal identity is shaped more by cultural preferences than by skin color”.</a:t>
            </a:r>
            <a:endParaRPr lang="en-IN" sz="2800" dirty="0">
              <a:latin typeface="Book Antiqua" panose="02040602050305030304" pitchFamily="18" charset="0"/>
            </a:endParaRPr>
          </a:p>
          <a:p>
            <a:endParaRPr lang="en-IN" dirty="0"/>
          </a:p>
        </p:txBody>
      </p:sp>
      <p:sp>
        <p:nvSpPr>
          <p:cNvPr id="12" name="Footer Placeholder 11">
            <a:extLst>
              <a:ext uri="{FF2B5EF4-FFF2-40B4-BE49-F238E27FC236}">
                <a16:creationId xmlns:a16="http://schemas.microsoft.com/office/drawing/2014/main" id="{8815889D-F559-4F9A-A1DD-E43E3D11BF38}"/>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B93C50F-304D-424D-A63B-023DCC0461A4}"/>
              </a:ext>
            </a:extLst>
          </p:cNvPr>
          <p:cNvSpPr>
            <a:spLocks noGrp="1"/>
          </p:cNvSpPr>
          <p:nvPr>
            <p:ph type="sldNum" sz="quarter" idx="12"/>
          </p:nvPr>
        </p:nvSpPr>
        <p:spPr/>
        <p:txBody>
          <a:bodyPr/>
          <a:lstStyle/>
          <a:p>
            <a:fld id="{EEC20904-64F3-4254-9857-B148700B1D60}" type="slidenum">
              <a:rPr lang="en-IN" smtClean="0"/>
              <a:t>64</a:t>
            </a:fld>
            <a:endParaRPr lang="en-IN"/>
          </a:p>
        </p:txBody>
      </p:sp>
    </p:spTree>
    <p:extLst>
      <p:ext uri="{BB962C8B-B14F-4D97-AF65-F5344CB8AC3E}">
        <p14:creationId xmlns:p14="http://schemas.microsoft.com/office/powerpoint/2010/main" val="2957544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DD2D-9859-4ACF-A89D-A5B11D5EE82A}"/>
              </a:ext>
            </a:extLst>
          </p:cNvPr>
          <p:cNvSpPr>
            <a:spLocks noGrp="1"/>
          </p:cNvSpPr>
          <p:nvPr>
            <p:ph type="title"/>
          </p:nvPr>
        </p:nvSpPr>
        <p:spPr>
          <a:xfrm>
            <a:off x="0" y="0"/>
            <a:ext cx="12192000" cy="1400530"/>
          </a:xfrm>
        </p:spPr>
        <p:txBody>
          <a:bodyPr/>
          <a:lstStyle/>
          <a:p>
            <a:pPr algn="ctr"/>
            <a:r>
              <a:rPr lang="en-IN" dirty="0">
                <a:latin typeface="Book Antiqua" panose="02040602050305030304" pitchFamily="18" charset="0"/>
              </a:rPr>
              <a:t>Identity and Cultural Identity</a:t>
            </a:r>
          </a:p>
        </p:txBody>
      </p:sp>
      <p:sp>
        <p:nvSpPr>
          <p:cNvPr id="3" name="Content Placeholder 2">
            <a:extLst>
              <a:ext uri="{FF2B5EF4-FFF2-40B4-BE49-F238E27FC236}">
                <a16:creationId xmlns:a16="http://schemas.microsoft.com/office/drawing/2014/main" id="{79E19E72-B94C-4FEE-8C3B-428EA8F4EA9B}"/>
              </a:ext>
            </a:extLst>
          </p:cNvPr>
          <p:cNvSpPr>
            <a:spLocks noGrp="1"/>
          </p:cNvSpPr>
          <p:nvPr>
            <p:ph idx="1"/>
          </p:nvPr>
        </p:nvSpPr>
        <p:spPr>
          <a:xfrm>
            <a:off x="0" y="1400530"/>
            <a:ext cx="12192000" cy="5457470"/>
          </a:xfrm>
        </p:spPr>
        <p:txBody>
          <a:bodyPr>
            <a:normAutofit/>
          </a:bodyPr>
          <a:lstStyle/>
          <a:p>
            <a:pPr algn="just"/>
            <a:r>
              <a:rPr lang="en-IN" sz="3600" dirty="0">
                <a:latin typeface="Book Antiqua" panose="02040602050305030304" pitchFamily="18" charset="0"/>
              </a:rPr>
              <a:t>Identity: A reflective self-conception or self-image that we each derive from our family, gender, cultural, ethnic and individual socialization process.</a:t>
            </a:r>
          </a:p>
          <a:p>
            <a:pPr algn="just"/>
            <a:r>
              <a:rPr lang="en-IN" sz="3600" dirty="0">
                <a:latin typeface="Book Antiqua" panose="02040602050305030304" pitchFamily="18" charset="0"/>
              </a:rPr>
              <a:t>Cultural Identity: Shared system of symbolic verbal and non-verbal behaviour meaningful to a group. It </a:t>
            </a:r>
            <a:r>
              <a:rPr lang="en-US" sz="3600" dirty="0">
                <a:latin typeface="Book Antiqua" panose="02040602050305030304" pitchFamily="18" charset="0"/>
              </a:rPr>
              <a:t>is the identity of a group or culture, or of an individual as her/his belonging to a group or culture affects her/his view of her/him. People who feel they belong to the same culture share a common set of norms.</a:t>
            </a: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C7B3F16D-1D74-44F0-A3DD-F37913A0AC6A}"/>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B7B7CD17-13E2-4F3D-A5CF-90CCF7C2F03C}"/>
              </a:ext>
            </a:extLst>
          </p:cNvPr>
          <p:cNvSpPr>
            <a:spLocks noGrp="1"/>
          </p:cNvSpPr>
          <p:nvPr>
            <p:ph type="sldNum" sz="quarter" idx="12"/>
          </p:nvPr>
        </p:nvSpPr>
        <p:spPr/>
        <p:txBody>
          <a:bodyPr/>
          <a:lstStyle/>
          <a:p>
            <a:fld id="{EEC20904-64F3-4254-9857-B148700B1D60}" type="slidenum">
              <a:rPr lang="en-IN" smtClean="0"/>
              <a:t>65</a:t>
            </a:fld>
            <a:endParaRPr lang="en-IN"/>
          </a:p>
        </p:txBody>
      </p:sp>
    </p:spTree>
    <p:extLst>
      <p:ext uri="{BB962C8B-B14F-4D97-AF65-F5344CB8AC3E}">
        <p14:creationId xmlns:p14="http://schemas.microsoft.com/office/powerpoint/2010/main" val="2129143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69EB-C281-4B3B-9F95-BA75D4BC7D0D}"/>
              </a:ext>
            </a:extLst>
          </p:cNvPr>
          <p:cNvSpPr>
            <a:spLocks noGrp="1"/>
          </p:cNvSpPr>
          <p:nvPr>
            <p:ph type="title"/>
          </p:nvPr>
        </p:nvSpPr>
        <p:spPr>
          <a:xfrm>
            <a:off x="645130" y="0"/>
            <a:ext cx="9404723" cy="1400530"/>
          </a:xfrm>
        </p:spPr>
        <p:txBody>
          <a:bodyPr/>
          <a:lstStyle/>
          <a:p>
            <a:pPr algn="ctr"/>
            <a:r>
              <a:rPr lang="en-IN" dirty="0">
                <a:latin typeface="Book Antiqua" panose="02040602050305030304" pitchFamily="18" charset="0"/>
              </a:rPr>
              <a:t>Selected Social Identities</a:t>
            </a:r>
          </a:p>
        </p:txBody>
      </p:sp>
      <p:sp>
        <p:nvSpPr>
          <p:cNvPr id="3" name="Content Placeholder 2">
            <a:extLst>
              <a:ext uri="{FF2B5EF4-FFF2-40B4-BE49-F238E27FC236}">
                <a16:creationId xmlns:a16="http://schemas.microsoft.com/office/drawing/2014/main" id="{05DB3270-AA43-4D59-96D2-7BA5E110EE72}"/>
              </a:ext>
            </a:extLst>
          </p:cNvPr>
          <p:cNvSpPr>
            <a:spLocks noGrp="1"/>
          </p:cNvSpPr>
          <p:nvPr>
            <p:ph idx="1"/>
          </p:nvPr>
        </p:nvSpPr>
        <p:spPr>
          <a:xfrm>
            <a:off x="0" y="1400530"/>
            <a:ext cx="12192000" cy="5297450"/>
          </a:xfrm>
        </p:spPr>
        <p:txBody>
          <a:bodyPr>
            <a:normAutofit/>
          </a:bodyPr>
          <a:lstStyle/>
          <a:p>
            <a:r>
              <a:rPr lang="en-IN" sz="3600" dirty="0">
                <a:latin typeface="Book Antiqua" panose="02040602050305030304" pitchFamily="18" charset="0"/>
              </a:rPr>
              <a:t>Racial Identity / Ethnic Identity</a:t>
            </a:r>
          </a:p>
          <a:p>
            <a:r>
              <a:rPr lang="en-IN" sz="3600" dirty="0">
                <a:latin typeface="Book Antiqua" panose="02040602050305030304" pitchFamily="18" charset="0"/>
              </a:rPr>
              <a:t>Gender Identity / National Identity</a:t>
            </a:r>
          </a:p>
          <a:p>
            <a:r>
              <a:rPr lang="en-IN" sz="3600" dirty="0">
                <a:latin typeface="Book Antiqua" panose="02040602050305030304" pitchFamily="18" charset="0"/>
              </a:rPr>
              <a:t>Regional Identity / Organizational Identity</a:t>
            </a:r>
          </a:p>
          <a:p>
            <a:r>
              <a:rPr lang="en-IN" sz="3600" dirty="0">
                <a:latin typeface="Book Antiqua" panose="02040602050305030304" pitchFamily="18" charset="0"/>
              </a:rPr>
              <a:t>Personal Identity / Cyber / Fantasy Identity</a:t>
            </a:r>
          </a:p>
          <a:p>
            <a:r>
              <a:rPr lang="en-IN" sz="3600" dirty="0">
                <a:latin typeface="Book Antiqua" panose="02040602050305030304" pitchFamily="18" charset="0"/>
              </a:rPr>
              <a:t>Others include age, religion, physical ability, socio-economic class.</a:t>
            </a:r>
          </a:p>
        </p:txBody>
      </p:sp>
      <p:sp>
        <p:nvSpPr>
          <p:cNvPr id="12" name="Footer Placeholder 11">
            <a:extLst>
              <a:ext uri="{FF2B5EF4-FFF2-40B4-BE49-F238E27FC236}">
                <a16:creationId xmlns:a16="http://schemas.microsoft.com/office/drawing/2014/main" id="{DC302C54-4DC2-4697-B8CF-10BAF36417FD}"/>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5B750E93-A4C2-4ADB-B0AD-36BA1913590B}"/>
              </a:ext>
            </a:extLst>
          </p:cNvPr>
          <p:cNvSpPr>
            <a:spLocks noGrp="1"/>
          </p:cNvSpPr>
          <p:nvPr>
            <p:ph type="sldNum" sz="quarter" idx="12"/>
          </p:nvPr>
        </p:nvSpPr>
        <p:spPr/>
        <p:txBody>
          <a:bodyPr/>
          <a:lstStyle/>
          <a:p>
            <a:fld id="{EEC20904-64F3-4254-9857-B148700B1D60}" type="slidenum">
              <a:rPr lang="en-IN" smtClean="0"/>
              <a:t>66</a:t>
            </a:fld>
            <a:endParaRPr lang="en-IN"/>
          </a:p>
        </p:txBody>
      </p:sp>
    </p:spTree>
    <p:extLst>
      <p:ext uri="{BB962C8B-B14F-4D97-AF65-F5344CB8AC3E}">
        <p14:creationId xmlns:p14="http://schemas.microsoft.com/office/powerpoint/2010/main" val="3045692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0FF1-F125-46C2-96C8-E8A54B332AFB}"/>
              </a:ext>
            </a:extLst>
          </p:cNvPr>
          <p:cNvSpPr>
            <a:spLocks noGrp="1"/>
          </p:cNvSpPr>
          <p:nvPr>
            <p:ph type="title"/>
          </p:nvPr>
        </p:nvSpPr>
        <p:spPr>
          <a:xfrm>
            <a:off x="874220" y="0"/>
            <a:ext cx="9404723" cy="1400530"/>
          </a:xfrm>
        </p:spPr>
        <p:txBody>
          <a:bodyPr/>
          <a:lstStyle/>
          <a:p>
            <a:pPr algn="ctr"/>
            <a:r>
              <a:rPr lang="en-IN" dirty="0">
                <a:latin typeface="Book Antiqua" panose="02040602050305030304" pitchFamily="18" charset="0"/>
              </a:rPr>
              <a:t>Racial Identity</a:t>
            </a:r>
          </a:p>
        </p:txBody>
      </p:sp>
      <p:sp>
        <p:nvSpPr>
          <p:cNvPr id="3" name="Content Placeholder 2">
            <a:extLst>
              <a:ext uri="{FF2B5EF4-FFF2-40B4-BE49-F238E27FC236}">
                <a16:creationId xmlns:a16="http://schemas.microsoft.com/office/drawing/2014/main" id="{1070A734-5EBC-4BA1-A63F-3123F7D5B110}"/>
              </a:ext>
            </a:extLst>
          </p:cNvPr>
          <p:cNvSpPr>
            <a:spLocks noGrp="1"/>
          </p:cNvSpPr>
          <p:nvPr>
            <p:ph idx="1"/>
          </p:nvPr>
        </p:nvSpPr>
        <p:spPr>
          <a:xfrm>
            <a:off x="0" y="1400530"/>
            <a:ext cx="12192000" cy="5457470"/>
          </a:xfrm>
        </p:spPr>
        <p:txBody>
          <a:bodyPr>
            <a:normAutofit/>
          </a:bodyPr>
          <a:lstStyle/>
          <a:p>
            <a:pPr algn="just"/>
            <a:r>
              <a:rPr lang="en-IN" sz="3600" dirty="0">
                <a:latin typeface="Book Antiqua" panose="02040602050305030304" pitchFamily="18" charset="0"/>
              </a:rPr>
              <a:t>Race is a social construct arising from efforts to categorize people into different groups.</a:t>
            </a:r>
          </a:p>
          <a:p>
            <a:pPr algn="just"/>
            <a:r>
              <a:rPr lang="en-IN" sz="3600" dirty="0">
                <a:latin typeface="Book Antiqua" panose="02040602050305030304" pitchFamily="18" charset="0"/>
              </a:rPr>
              <a:t>Science has determined there is very little genetic variation among humans.</a:t>
            </a:r>
          </a:p>
          <a:p>
            <a:pPr algn="just"/>
            <a:r>
              <a:rPr lang="en-IN" sz="3600" dirty="0">
                <a:latin typeface="Book Antiqua" panose="02040602050305030304" pitchFamily="18" charset="0"/>
              </a:rPr>
              <a:t>Human population </a:t>
            </a:r>
            <a:r>
              <a:rPr lang="en-IN" sz="3600" dirty="0" err="1">
                <a:latin typeface="Book Antiqua" panose="02040602050305030304" pitchFamily="18" charset="0"/>
              </a:rPr>
              <a:t>wil</a:t>
            </a:r>
            <a:r>
              <a:rPr lang="en-IN" sz="3600" dirty="0">
                <a:latin typeface="Book Antiqua" panose="02040602050305030304" pitchFamily="18" charset="0"/>
              </a:rPr>
              <a:t> become more alike as the races merge.</a:t>
            </a:r>
          </a:p>
        </p:txBody>
      </p:sp>
      <p:sp>
        <p:nvSpPr>
          <p:cNvPr id="12" name="Footer Placeholder 11">
            <a:extLst>
              <a:ext uri="{FF2B5EF4-FFF2-40B4-BE49-F238E27FC236}">
                <a16:creationId xmlns:a16="http://schemas.microsoft.com/office/drawing/2014/main" id="{B379F9B8-F5D0-4C57-91C6-C656F32516CB}"/>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41F7030-D744-4F03-9695-D7C9E811E172}"/>
              </a:ext>
            </a:extLst>
          </p:cNvPr>
          <p:cNvSpPr>
            <a:spLocks noGrp="1"/>
          </p:cNvSpPr>
          <p:nvPr>
            <p:ph type="sldNum" sz="quarter" idx="12"/>
          </p:nvPr>
        </p:nvSpPr>
        <p:spPr/>
        <p:txBody>
          <a:bodyPr/>
          <a:lstStyle/>
          <a:p>
            <a:fld id="{EEC20904-64F3-4254-9857-B148700B1D60}" type="slidenum">
              <a:rPr lang="en-IN" smtClean="0"/>
              <a:t>67</a:t>
            </a:fld>
            <a:endParaRPr lang="en-IN"/>
          </a:p>
        </p:txBody>
      </p:sp>
    </p:spTree>
    <p:extLst>
      <p:ext uri="{BB962C8B-B14F-4D97-AF65-F5344CB8AC3E}">
        <p14:creationId xmlns:p14="http://schemas.microsoft.com/office/powerpoint/2010/main" val="735581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6AB-E8A2-4A90-9E77-BC41E9867FD2}"/>
              </a:ext>
            </a:extLst>
          </p:cNvPr>
          <p:cNvSpPr>
            <a:spLocks noGrp="1"/>
          </p:cNvSpPr>
          <p:nvPr>
            <p:ph type="title"/>
          </p:nvPr>
        </p:nvSpPr>
        <p:spPr>
          <a:xfrm>
            <a:off x="1103312" y="106681"/>
            <a:ext cx="9404723" cy="1400530"/>
          </a:xfrm>
        </p:spPr>
        <p:txBody>
          <a:bodyPr/>
          <a:lstStyle/>
          <a:p>
            <a:pPr algn="ctr"/>
            <a:r>
              <a:rPr lang="en-IN" dirty="0">
                <a:latin typeface="Book Antiqua" panose="02040602050305030304" pitchFamily="18" charset="0"/>
              </a:rPr>
              <a:t>Ethnic Identity</a:t>
            </a:r>
          </a:p>
        </p:txBody>
      </p:sp>
      <p:sp>
        <p:nvSpPr>
          <p:cNvPr id="3" name="Content Placeholder 2">
            <a:extLst>
              <a:ext uri="{FF2B5EF4-FFF2-40B4-BE49-F238E27FC236}">
                <a16:creationId xmlns:a16="http://schemas.microsoft.com/office/drawing/2014/main" id="{824E7CFF-8B9F-4D2D-A932-F4505EA64A4C}"/>
              </a:ext>
            </a:extLst>
          </p:cNvPr>
          <p:cNvSpPr>
            <a:spLocks noGrp="1"/>
          </p:cNvSpPr>
          <p:nvPr>
            <p:ph idx="1"/>
          </p:nvPr>
        </p:nvSpPr>
        <p:spPr>
          <a:xfrm>
            <a:off x="0" y="1507211"/>
            <a:ext cx="12192000" cy="5244107"/>
          </a:xfrm>
        </p:spPr>
        <p:txBody>
          <a:bodyPr>
            <a:normAutofit/>
          </a:bodyPr>
          <a:lstStyle/>
          <a:p>
            <a:pPr algn="just"/>
            <a:r>
              <a:rPr lang="en-IN" sz="3600" dirty="0">
                <a:latin typeface="Book Antiqua" panose="02040602050305030304" pitchFamily="18" charset="0"/>
              </a:rPr>
              <a:t>Ethnicity is derived from a sense of shared heritage, history, traditions, values, similar behaviours, area of origin, language.</a:t>
            </a:r>
          </a:p>
          <a:p>
            <a:pPr marL="0" indent="0" algn="just">
              <a:buNone/>
            </a:pPr>
            <a:endParaRPr lang="en-IN" sz="3600" dirty="0">
              <a:latin typeface="Book Antiqua" panose="02040602050305030304" pitchFamily="18" charset="0"/>
            </a:endParaRPr>
          </a:p>
          <a:p>
            <a:pPr algn="just"/>
            <a:r>
              <a:rPr lang="en-IN" sz="3600" dirty="0">
                <a:latin typeface="Book Antiqua" panose="02040602050305030304" pitchFamily="18" charset="0"/>
              </a:rPr>
              <a:t>Ethnicity of many Americans/ Canadians is tied to ancestors’ place of </a:t>
            </a:r>
            <a:r>
              <a:rPr lang="en-IN" sz="3600" dirty="0" err="1">
                <a:latin typeface="Book Antiqua" panose="02040602050305030304" pitchFamily="18" charset="0"/>
              </a:rPr>
              <a:t>orgin</a:t>
            </a:r>
            <a:r>
              <a:rPr lang="en-IN" sz="3600" dirty="0">
                <a:latin typeface="Book Antiqua" panose="02040602050305030304" pitchFamily="18" charset="0"/>
              </a:rPr>
              <a:t> prior to coming to North America.</a:t>
            </a:r>
          </a:p>
          <a:p>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BBC68574-6699-4E58-B69E-01CEE1CFB86B}"/>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45438E5A-DEF0-4C92-93A1-7A175F389F8C}"/>
              </a:ext>
            </a:extLst>
          </p:cNvPr>
          <p:cNvSpPr>
            <a:spLocks noGrp="1"/>
          </p:cNvSpPr>
          <p:nvPr>
            <p:ph type="sldNum" sz="quarter" idx="12"/>
          </p:nvPr>
        </p:nvSpPr>
        <p:spPr/>
        <p:txBody>
          <a:bodyPr/>
          <a:lstStyle/>
          <a:p>
            <a:fld id="{EEC20904-64F3-4254-9857-B148700B1D60}" type="slidenum">
              <a:rPr lang="en-IN" smtClean="0"/>
              <a:t>68</a:t>
            </a:fld>
            <a:endParaRPr lang="en-IN"/>
          </a:p>
        </p:txBody>
      </p:sp>
    </p:spTree>
    <p:extLst>
      <p:ext uri="{BB962C8B-B14F-4D97-AF65-F5344CB8AC3E}">
        <p14:creationId xmlns:p14="http://schemas.microsoft.com/office/powerpoint/2010/main" val="1776291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3F22-BE0F-49AA-81EA-03B4224EC162}"/>
              </a:ext>
            </a:extLst>
          </p:cNvPr>
          <p:cNvSpPr>
            <a:spLocks noGrp="1"/>
          </p:cNvSpPr>
          <p:nvPr>
            <p:ph type="title"/>
          </p:nvPr>
        </p:nvSpPr>
        <p:spPr>
          <a:xfrm>
            <a:off x="1103312" y="0"/>
            <a:ext cx="9404723" cy="1400530"/>
          </a:xfrm>
        </p:spPr>
        <p:txBody>
          <a:bodyPr/>
          <a:lstStyle/>
          <a:p>
            <a:pPr algn="ctr"/>
            <a:r>
              <a:rPr lang="en-IN" dirty="0">
                <a:latin typeface="Book Antiqua" panose="02040602050305030304" pitchFamily="18" charset="0"/>
              </a:rPr>
              <a:t>Gender Identity</a:t>
            </a:r>
          </a:p>
        </p:txBody>
      </p:sp>
      <p:sp>
        <p:nvSpPr>
          <p:cNvPr id="3" name="Content Placeholder 2">
            <a:extLst>
              <a:ext uri="{FF2B5EF4-FFF2-40B4-BE49-F238E27FC236}">
                <a16:creationId xmlns:a16="http://schemas.microsoft.com/office/drawing/2014/main" id="{5AB734A1-5DBB-44DE-99FE-9F12D952CF37}"/>
              </a:ext>
            </a:extLst>
          </p:cNvPr>
          <p:cNvSpPr>
            <a:spLocks noGrp="1"/>
          </p:cNvSpPr>
          <p:nvPr>
            <p:ph idx="1"/>
          </p:nvPr>
        </p:nvSpPr>
        <p:spPr>
          <a:xfrm>
            <a:off x="0" y="1400530"/>
            <a:ext cx="12192000" cy="5183150"/>
          </a:xfrm>
        </p:spPr>
        <p:txBody>
          <a:bodyPr>
            <a:normAutofit/>
          </a:bodyPr>
          <a:lstStyle/>
          <a:p>
            <a:pPr algn="just"/>
            <a:r>
              <a:rPr lang="en-IN" sz="3600" dirty="0">
                <a:latin typeface="Book Antiqua" panose="02040602050305030304" pitchFamily="18" charset="0"/>
              </a:rPr>
              <a:t>Gender refers to how a particular culture differentiated masculine and feminine social roles. </a:t>
            </a:r>
          </a:p>
          <a:p>
            <a:pPr algn="just"/>
            <a:endParaRPr lang="en-IN" sz="3600" dirty="0">
              <a:latin typeface="Book Antiqua" panose="02040602050305030304" pitchFamily="18" charset="0"/>
            </a:endParaRPr>
          </a:p>
          <a:p>
            <a:pPr algn="just"/>
            <a:r>
              <a:rPr lang="en-IN" sz="3600" dirty="0">
                <a:latin typeface="Book Antiqua" panose="02040602050305030304" pitchFamily="18" charset="0"/>
              </a:rPr>
              <a:t>Culture influences on what constitutes gender beauty and how it is displayed. Ex. Fashion in Denmark, Language in Japan, Tanning in Europe / America.</a:t>
            </a:r>
          </a:p>
        </p:txBody>
      </p:sp>
      <p:sp>
        <p:nvSpPr>
          <p:cNvPr id="12" name="Footer Placeholder 11">
            <a:extLst>
              <a:ext uri="{FF2B5EF4-FFF2-40B4-BE49-F238E27FC236}">
                <a16:creationId xmlns:a16="http://schemas.microsoft.com/office/drawing/2014/main" id="{0ECC9006-ECFA-425F-BAEA-E5020033441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036D689-1C54-42A9-B71C-7A84D847B1E3}"/>
              </a:ext>
            </a:extLst>
          </p:cNvPr>
          <p:cNvSpPr>
            <a:spLocks noGrp="1"/>
          </p:cNvSpPr>
          <p:nvPr>
            <p:ph type="sldNum" sz="quarter" idx="12"/>
          </p:nvPr>
        </p:nvSpPr>
        <p:spPr/>
        <p:txBody>
          <a:bodyPr/>
          <a:lstStyle/>
          <a:p>
            <a:fld id="{EEC20904-64F3-4254-9857-B148700B1D60}" type="slidenum">
              <a:rPr lang="en-IN" smtClean="0"/>
              <a:t>69</a:t>
            </a:fld>
            <a:endParaRPr lang="en-IN"/>
          </a:p>
        </p:txBody>
      </p:sp>
    </p:spTree>
    <p:extLst>
      <p:ext uri="{BB962C8B-B14F-4D97-AF65-F5344CB8AC3E}">
        <p14:creationId xmlns:p14="http://schemas.microsoft.com/office/powerpoint/2010/main" val="47633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A4DC-5F35-48A0-A464-C1A4F2FD0A76}"/>
              </a:ext>
            </a:extLst>
          </p:cNvPr>
          <p:cNvSpPr>
            <a:spLocks noGrp="1"/>
          </p:cNvSpPr>
          <p:nvPr>
            <p:ph type="title"/>
          </p:nvPr>
        </p:nvSpPr>
        <p:spPr>
          <a:xfrm>
            <a:off x="645130" y="111524"/>
            <a:ext cx="9404723" cy="1400530"/>
          </a:xfrm>
        </p:spPr>
        <p:txBody>
          <a:bodyPr/>
          <a:lstStyle/>
          <a:p>
            <a:pPr algn="ctr"/>
            <a:r>
              <a:rPr lang="en-IN" dirty="0"/>
              <a:t>Why should we learn ICC</a:t>
            </a:r>
          </a:p>
        </p:txBody>
      </p:sp>
      <p:sp>
        <p:nvSpPr>
          <p:cNvPr id="3" name="Content Placeholder 2">
            <a:extLst>
              <a:ext uri="{FF2B5EF4-FFF2-40B4-BE49-F238E27FC236}">
                <a16:creationId xmlns:a16="http://schemas.microsoft.com/office/drawing/2014/main" id="{10A3744E-F634-4C40-89D1-3C93894B335F}"/>
              </a:ext>
            </a:extLst>
          </p:cNvPr>
          <p:cNvSpPr>
            <a:spLocks noGrp="1"/>
          </p:cNvSpPr>
          <p:nvPr>
            <p:ph idx="1"/>
          </p:nvPr>
        </p:nvSpPr>
        <p:spPr>
          <a:xfrm>
            <a:off x="0" y="1512054"/>
            <a:ext cx="12192000" cy="5345946"/>
          </a:xfrm>
        </p:spPr>
        <p:txBody>
          <a:bodyPr>
            <a:normAutofit/>
          </a:bodyPr>
          <a:lstStyle/>
          <a:p>
            <a:pPr algn="just"/>
            <a:r>
              <a:rPr lang="en-US" sz="2400" b="1" dirty="0">
                <a:latin typeface="Bookman Old Style" panose="02050604050505020204" pitchFamily="18" charset="0"/>
              </a:rPr>
              <a:t>Studying Intercultural Communication</a:t>
            </a:r>
            <a:r>
              <a:rPr lang="en-US" sz="2400" dirty="0">
                <a:latin typeface="Bookman Old Style" panose="02050604050505020204" pitchFamily="18" charset="0"/>
              </a:rPr>
              <a:t> is important to help students develop skills and knowledge about cultural awareness and sensitivity to others and to questions of diversity in the workplace.</a:t>
            </a:r>
          </a:p>
          <a:p>
            <a:pPr marL="0" indent="0" algn="just">
              <a:buNone/>
            </a:pPr>
            <a:r>
              <a:rPr lang="en-US" sz="2400" b="1" dirty="0">
                <a:latin typeface="Bookman Old Style" panose="02050604050505020204" pitchFamily="18" charset="0"/>
              </a:rPr>
              <a:t>Elements of intercultural communication</a:t>
            </a:r>
            <a:endParaRPr lang="en-US" sz="2400" dirty="0">
              <a:latin typeface="Bookman Old Style" panose="02050604050505020204" pitchFamily="18" charset="0"/>
            </a:endParaRPr>
          </a:p>
          <a:p>
            <a:pPr algn="just"/>
            <a:r>
              <a:rPr lang="en-US" sz="2400" dirty="0">
                <a:latin typeface="Bookman Old Style" panose="02050604050505020204" pitchFamily="18" charset="0"/>
              </a:rPr>
              <a:t>the way in which people of different cultures address each other.</a:t>
            </a:r>
          </a:p>
          <a:p>
            <a:pPr algn="just"/>
            <a:r>
              <a:rPr lang="en-US" sz="2400" dirty="0">
                <a:latin typeface="Bookman Old Style" panose="02050604050505020204" pitchFamily="18" charset="0"/>
              </a:rPr>
              <a:t>what level of formality or informality makes people comfortable.</a:t>
            </a:r>
          </a:p>
          <a:p>
            <a:pPr algn="just"/>
            <a:r>
              <a:rPr lang="en-US" sz="2400" dirty="0">
                <a:latin typeface="Bookman Old Style" panose="02050604050505020204" pitchFamily="18" charset="0"/>
              </a:rPr>
              <a:t>non-verbal </a:t>
            </a:r>
            <a:r>
              <a:rPr lang="en-US" sz="2400" dirty="0" err="1">
                <a:latin typeface="Bookman Old Style" panose="02050604050505020204" pitchFamily="18" charset="0"/>
              </a:rPr>
              <a:t>behaviour</a:t>
            </a:r>
            <a:r>
              <a:rPr lang="en-US" sz="2400" dirty="0">
                <a:latin typeface="Bookman Old Style" panose="02050604050505020204" pitchFamily="18" charset="0"/>
              </a:rPr>
              <a:t>, in terms of eye contact, hand gestures, physical proximity and so on.</a:t>
            </a:r>
          </a:p>
          <a:p>
            <a:pPr algn="just"/>
            <a:r>
              <a:rPr lang="en-US" sz="2400" dirty="0">
                <a:latin typeface="Bookman Old Style" panose="02050604050505020204" pitchFamily="18" charset="0"/>
              </a:rPr>
              <a:t>personal grooming such as dress code and hygiene issues.</a:t>
            </a:r>
          </a:p>
          <a:p>
            <a:pPr algn="just"/>
            <a:endParaRPr lang="en-IN" sz="2400" dirty="0">
              <a:latin typeface="Bookman Old Style" panose="02050604050505020204" pitchFamily="18" charset="0"/>
            </a:endParaRPr>
          </a:p>
        </p:txBody>
      </p:sp>
      <p:sp>
        <p:nvSpPr>
          <p:cNvPr id="12" name="Footer Placeholder 11">
            <a:extLst>
              <a:ext uri="{FF2B5EF4-FFF2-40B4-BE49-F238E27FC236}">
                <a16:creationId xmlns:a16="http://schemas.microsoft.com/office/drawing/2014/main" id="{C77A8D16-C9AA-439C-B5F9-3AD989F1E38B}"/>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FC3F0E2-0D81-4481-9414-DC4F63B7348A}"/>
              </a:ext>
            </a:extLst>
          </p:cNvPr>
          <p:cNvSpPr>
            <a:spLocks noGrp="1"/>
          </p:cNvSpPr>
          <p:nvPr>
            <p:ph type="sldNum" sz="quarter" idx="12"/>
          </p:nvPr>
        </p:nvSpPr>
        <p:spPr/>
        <p:txBody>
          <a:bodyPr/>
          <a:lstStyle/>
          <a:p>
            <a:fld id="{EEC20904-64F3-4254-9857-B148700B1D60}" type="slidenum">
              <a:rPr lang="en-IN" smtClean="0"/>
              <a:t>7</a:t>
            </a:fld>
            <a:endParaRPr lang="en-IN"/>
          </a:p>
        </p:txBody>
      </p:sp>
    </p:spTree>
    <p:extLst>
      <p:ext uri="{BB962C8B-B14F-4D97-AF65-F5344CB8AC3E}">
        <p14:creationId xmlns:p14="http://schemas.microsoft.com/office/powerpoint/2010/main" val="3772626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C3B5-6409-4CB2-89E1-EED183EEA14B}"/>
              </a:ext>
            </a:extLst>
          </p:cNvPr>
          <p:cNvSpPr>
            <a:spLocks noGrp="1"/>
          </p:cNvSpPr>
          <p:nvPr>
            <p:ph type="title"/>
          </p:nvPr>
        </p:nvSpPr>
        <p:spPr>
          <a:xfrm>
            <a:off x="874220" y="0"/>
            <a:ext cx="9404723" cy="1400530"/>
          </a:xfrm>
        </p:spPr>
        <p:txBody>
          <a:bodyPr/>
          <a:lstStyle/>
          <a:p>
            <a:pPr algn="ctr"/>
            <a:r>
              <a:rPr lang="en-US" dirty="0">
                <a:latin typeface="Book Antiqua" panose="02040602050305030304" pitchFamily="18" charset="0"/>
              </a:rPr>
              <a:t>What to Wear in Denmark</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269E05C7-DAA1-4CBF-8010-C32748647974}"/>
              </a:ext>
            </a:extLst>
          </p:cNvPr>
          <p:cNvSpPr>
            <a:spLocks noGrp="1"/>
          </p:cNvSpPr>
          <p:nvPr>
            <p:ph idx="1"/>
          </p:nvPr>
        </p:nvSpPr>
        <p:spPr>
          <a:xfrm>
            <a:off x="0" y="1400530"/>
            <a:ext cx="12192000" cy="5206010"/>
          </a:xfrm>
        </p:spPr>
        <p:txBody>
          <a:bodyPr/>
          <a:lstStyle/>
          <a:p>
            <a:r>
              <a:rPr lang="en-US" sz="3600" dirty="0">
                <a:latin typeface="Book Antiqua" panose="02040602050305030304" pitchFamily="18" charset="0"/>
              </a:rPr>
              <a:t>Colors. Shirt | Tee | Blouse. It's easy to blend in with the native Danes if you know which colors to pack for your trip. ...</a:t>
            </a:r>
          </a:p>
          <a:p>
            <a:pPr algn="just"/>
            <a:r>
              <a:rPr lang="en-US" sz="3600" dirty="0">
                <a:latin typeface="Book Antiqua" panose="02040602050305030304" pitchFamily="18" charset="0"/>
              </a:rPr>
              <a:t>Bottoms. Jeans | Pants | Tights. It should come as no surprise that black skinny jeans are the bottoms of choice. ...</a:t>
            </a:r>
          </a:p>
          <a:p>
            <a:r>
              <a:rPr lang="en-US" sz="3600" dirty="0">
                <a:latin typeface="Book Antiqua" panose="02040602050305030304" pitchFamily="18" charset="0"/>
              </a:rPr>
              <a:t>Biking. Bag | Backpack. ...</a:t>
            </a:r>
          </a:p>
          <a:p>
            <a:r>
              <a:rPr lang="en-US" sz="3600" dirty="0">
                <a:latin typeface="Book Antiqua" panose="02040602050305030304" pitchFamily="18" charset="0"/>
              </a:rPr>
              <a:t>Makeup. Eyeliner | Eye Shadow.</a:t>
            </a:r>
          </a:p>
          <a:p>
            <a:endParaRPr lang="en-IN" dirty="0"/>
          </a:p>
        </p:txBody>
      </p:sp>
      <p:sp>
        <p:nvSpPr>
          <p:cNvPr id="12" name="Footer Placeholder 11">
            <a:extLst>
              <a:ext uri="{FF2B5EF4-FFF2-40B4-BE49-F238E27FC236}">
                <a16:creationId xmlns:a16="http://schemas.microsoft.com/office/drawing/2014/main" id="{018946F7-94CB-49E5-8690-D899E4E02B5B}"/>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7DC7D678-3955-48F2-939D-BCE5BB80CD2B}"/>
              </a:ext>
            </a:extLst>
          </p:cNvPr>
          <p:cNvSpPr>
            <a:spLocks noGrp="1"/>
          </p:cNvSpPr>
          <p:nvPr>
            <p:ph type="sldNum" sz="quarter" idx="12"/>
          </p:nvPr>
        </p:nvSpPr>
        <p:spPr/>
        <p:txBody>
          <a:bodyPr/>
          <a:lstStyle/>
          <a:p>
            <a:fld id="{EEC20904-64F3-4254-9857-B148700B1D60}" type="slidenum">
              <a:rPr lang="en-IN" smtClean="0"/>
              <a:t>70</a:t>
            </a:fld>
            <a:endParaRPr lang="en-IN"/>
          </a:p>
        </p:txBody>
      </p:sp>
    </p:spTree>
    <p:extLst>
      <p:ext uri="{BB962C8B-B14F-4D97-AF65-F5344CB8AC3E}">
        <p14:creationId xmlns:p14="http://schemas.microsoft.com/office/powerpoint/2010/main" val="2539520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49C2-F455-4693-AC8F-9CD00DAE233E}"/>
              </a:ext>
            </a:extLst>
          </p:cNvPr>
          <p:cNvSpPr>
            <a:spLocks noGrp="1"/>
          </p:cNvSpPr>
          <p:nvPr>
            <p:ph type="title"/>
          </p:nvPr>
        </p:nvSpPr>
        <p:spPr>
          <a:xfrm>
            <a:off x="874220" y="0"/>
            <a:ext cx="9404723" cy="1400530"/>
          </a:xfrm>
        </p:spPr>
        <p:txBody>
          <a:bodyPr/>
          <a:lstStyle/>
          <a:p>
            <a:pPr algn="ctr"/>
            <a:r>
              <a:rPr lang="en-US" b="1" dirty="0">
                <a:latin typeface="Book Antiqua" panose="02040602050305030304" pitchFamily="18" charset="0"/>
              </a:rPr>
              <a:t>National identity</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A3F40F20-C4D8-43AF-80D9-9B906EBAC4B3}"/>
              </a:ext>
            </a:extLst>
          </p:cNvPr>
          <p:cNvSpPr>
            <a:spLocks noGrp="1"/>
          </p:cNvSpPr>
          <p:nvPr>
            <p:ph idx="1"/>
          </p:nvPr>
        </p:nvSpPr>
        <p:spPr>
          <a:xfrm>
            <a:off x="0" y="1400530"/>
            <a:ext cx="12192000" cy="5160290"/>
          </a:xfrm>
        </p:spPr>
        <p:txBody>
          <a:bodyPr/>
          <a:lstStyle/>
          <a:p>
            <a:pPr algn="just"/>
            <a:r>
              <a:rPr lang="en-US" sz="3600" b="1" dirty="0">
                <a:latin typeface="Bookman Old Style" panose="02050604050505020204" pitchFamily="18" charset="0"/>
              </a:rPr>
              <a:t>National identity</a:t>
            </a:r>
            <a:r>
              <a:rPr lang="en-US" sz="3600" dirty="0">
                <a:latin typeface="Bookman Old Style" panose="02050604050505020204" pitchFamily="18" charset="0"/>
              </a:rPr>
              <a:t> is a person's </a:t>
            </a:r>
            <a:r>
              <a:rPr lang="en-US" sz="3600" b="1" dirty="0">
                <a:latin typeface="Bookman Old Style" panose="02050604050505020204" pitchFamily="18" charset="0"/>
              </a:rPr>
              <a:t>identity</a:t>
            </a:r>
            <a:r>
              <a:rPr lang="en-US" sz="3600" dirty="0">
                <a:latin typeface="Bookman Old Style" panose="02050604050505020204" pitchFamily="18" charset="0"/>
              </a:rPr>
              <a:t> or sense of belonging to one state or to one nation. It is </a:t>
            </a:r>
            <a:r>
              <a:rPr lang="en-US" sz="3600" b="1" dirty="0">
                <a:latin typeface="Bookman Old Style" panose="02050604050505020204" pitchFamily="18" charset="0"/>
              </a:rPr>
              <a:t>the</a:t>
            </a:r>
            <a:r>
              <a:rPr lang="en-US" sz="3600" dirty="0">
                <a:latin typeface="Bookman Old Style" panose="02050604050505020204" pitchFamily="18" charset="0"/>
              </a:rPr>
              <a:t> sense of a nation as a cohesive whole, as represented by distinctive traditions, culture, language and politics.</a:t>
            </a:r>
            <a:endParaRPr lang="en-IN" sz="3600" dirty="0">
              <a:latin typeface="Bookman Old Style" panose="02050604050505020204" pitchFamily="18" charset="0"/>
            </a:endParaRPr>
          </a:p>
          <a:p>
            <a:endParaRPr lang="en-IN" dirty="0"/>
          </a:p>
        </p:txBody>
      </p:sp>
      <p:sp>
        <p:nvSpPr>
          <p:cNvPr id="12" name="Footer Placeholder 11">
            <a:extLst>
              <a:ext uri="{FF2B5EF4-FFF2-40B4-BE49-F238E27FC236}">
                <a16:creationId xmlns:a16="http://schemas.microsoft.com/office/drawing/2014/main" id="{4CE2FF64-7E42-4B39-84B3-D4905606EA4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EC69CE77-351E-466A-8E0B-D34BEF25088F}"/>
              </a:ext>
            </a:extLst>
          </p:cNvPr>
          <p:cNvSpPr>
            <a:spLocks noGrp="1"/>
          </p:cNvSpPr>
          <p:nvPr>
            <p:ph type="sldNum" sz="quarter" idx="12"/>
          </p:nvPr>
        </p:nvSpPr>
        <p:spPr/>
        <p:txBody>
          <a:bodyPr/>
          <a:lstStyle/>
          <a:p>
            <a:fld id="{EEC20904-64F3-4254-9857-B148700B1D60}" type="slidenum">
              <a:rPr lang="en-IN" smtClean="0"/>
              <a:t>71</a:t>
            </a:fld>
            <a:endParaRPr lang="en-IN"/>
          </a:p>
        </p:txBody>
      </p:sp>
    </p:spTree>
    <p:extLst>
      <p:ext uri="{BB962C8B-B14F-4D97-AF65-F5344CB8AC3E}">
        <p14:creationId xmlns:p14="http://schemas.microsoft.com/office/powerpoint/2010/main" val="4286587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D0F2-8DE6-4666-AACE-B230FDBEA8B0}"/>
              </a:ext>
            </a:extLst>
          </p:cNvPr>
          <p:cNvSpPr>
            <a:spLocks noGrp="1"/>
          </p:cNvSpPr>
          <p:nvPr>
            <p:ph type="title"/>
          </p:nvPr>
        </p:nvSpPr>
        <p:spPr>
          <a:xfrm>
            <a:off x="1103312" y="0"/>
            <a:ext cx="9404723" cy="1400530"/>
          </a:xfrm>
        </p:spPr>
        <p:txBody>
          <a:bodyPr/>
          <a:lstStyle/>
          <a:p>
            <a:pPr algn="ctr"/>
            <a:r>
              <a:rPr lang="en-IN" dirty="0">
                <a:latin typeface="Book Antiqua" panose="02040602050305030304" pitchFamily="18" charset="0"/>
              </a:rPr>
              <a:t>Regional Identity</a:t>
            </a:r>
          </a:p>
        </p:txBody>
      </p:sp>
      <p:sp>
        <p:nvSpPr>
          <p:cNvPr id="3" name="Content Placeholder 2">
            <a:extLst>
              <a:ext uri="{FF2B5EF4-FFF2-40B4-BE49-F238E27FC236}">
                <a16:creationId xmlns:a16="http://schemas.microsoft.com/office/drawing/2014/main" id="{0F19BF2E-42C4-4705-8B21-DAC401972BF2}"/>
              </a:ext>
            </a:extLst>
          </p:cNvPr>
          <p:cNvSpPr>
            <a:spLocks noGrp="1"/>
          </p:cNvSpPr>
          <p:nvPr>
            <p:ph idx="1"/>
          </p:nvPr>
        </p:nvSpPr>
        <p:spPr>
          <a:xfrm>
            <a:off x="0" y="1400530"/>
            <a:ext cx="12192000" cy="5457470"/>
          </a:xfrm>
        </p:spPr>
        <p:txBody>
          <a:bodyPr>
            <a:normAutofit/>
          </a:bodyPr>
          <a:lstStyle/>
          <a:p>
            <a:pPr algn="just">
              <a:lnSpc>
                <a:spcPct val="150000"/>
              </a:lnSpc>
            </a:pPr>
            <a:r>
              <a:rPr lang="en-IN" sz="3600" dirty="0">
                <a:latin typeface="Book Antiqua" panose="02040602050305030304" pitchFamily="18" charset="0"/>
              </a:rPr>
              <a:t>Smaller divisions of geographic area. Cultural contrast among these regions may be manifested through ethnicity, language, accent, dialect, customs, food, dress, historical and political legacies.</a:t>
            </a:r>
          </a:p>
        </p:txBody>
      </p:sp>
      <p:sp>
        <p:nvSpPr>
          <p:cNvPr id="12" name="Footer Placeholder 11">
            <a:extLst>
              <a:ext uri="{FF2B5EF4-FFF2-40B4-BE49-F238E27FC236}">
                <a16:creationId xmlns:a16="http://schemas.microsoft.com/office/drawing/2014/main" id="{54B8A860-1B5C-4270-A5AC-260A4C212F45}"/>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281E4B6-8CB2-4244-A74D-D46BAC0924FF}"/>
              </a:ext>
            </a:extLst>
          </p:cNvPr>
          <p:cNvSpPr>
            <a:spLocks noGrp="1"/>
          </p:cNvSpPr>
          <p:nvPr>
            <p:ph type="sldNum" sz="quarter" idx="12"/>
          </p:nvPr>
        </p:nvSpPr>
        <p:spPr/>
        <p:txBody>
          <a:bodyPr/>
          <a:lstStyle/>
          <a:p>
            <a:fld id="{EEC20904-64F3-4254-9857-B148700B1D60}" type="slidenum">
              <a:rPr lang="en-IN" smtClean="0"/>
              <a:t>72</a:t>
            </a:fld>
            <a:endParaRPr lang="en-IN"/>
          </a:p>
        </p:txBody>
      </p:sp>
    </p:spTree>
    <p:extLst>
      <p:ext uri="{BB962C8B-B14F-4D97-AF65-F5344CB8AC3E}">
        <p14:creationId xmlns:p14="http://schemas.microsoft.com/office/powerpoint/2010/main" val="3754539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F28F-03F4-48FB-A931-AED92F18083C}"/>
              </a:ext>
            </a:extLst>
          </p:cNvPr>
          <p:cNvSpPr>
            <a:spLocks noGrp="1"/>
          </p:cNvSpPr>
          <p:nvPr>
            <p:ph type="title"/>
          </p:nvPr>
        </p:nvSpPr>
        <p:spPr>
          <a:xfrm>
            <a:off x="645130" y="129541"/>
            <a:ext cx="9404723" cy="1400530"/>
          </a:xfrm>
        </p:spPr>
        <p:txBody>
          <a:bodyPr/>
          <a:lstStyle/>
          <a:p>
            <a:pPr algn="ctr"/>
            <a:r>
              <a:rPr lang="en-IN" dirty="0">
                <a:latin typeface="Book Antiqua" panose="02040602050305030304" pitchFamily="18" charset="0"/>
              </a:rPr>
              <a:t>Organizational Identity</a:t>
            </a:r>
          </a:p>
        </p:txBody>
      </p:sp>
      <p:sp>
        <p:nvSpPr>
          <p:cNvPr id="3" name="Content Placeholder 2">
            <a:extLst>
              <a:ext uri="{FF2B5EF4-FFF2-40B4-BE49-F238E27FC236}">
                <a16:creationId xmlns:a16="http://schemas.microsoft.com/office/drawing/2014/main" id="{62D4B457-5679-4D5D-BD6A-D3E2528558B7}"/>
              </a:ext>
            </a:extLst>
          </p:cNvPr>
          <p:cNvSpPr>
            <a:spLocks noGrp="1"/>
          </p:cNvSpPr>
          <p:nvPr>
            <p:ph idx="1"/>
          </p:nvPr>
        </p:nvSpPr>
        <p:spPr>
          <a:xfrm>
            <a:off x="0" y="1530071"/>
            <a:ext cx="12192000" cy="5198387"/>
          </a:xfrm>
        </p:spPr>
        <p:txBody>
          <a:bodyPr>
            <a:normAutofit/>
          </a:bodyPr>
          <a:lstStyle/>
          <a:p>
            <a:r>
              <a:rPr lang="en-IN" sz="3600" dirty="0">
                <a:latin typeface="Book Antiqua" panose="02040602050305030304" pitchFamily="18" charset="0"/>
              </a:rPr>
              <a:t>In collectivistic cultures organizational affiliation is often more important.</a:t>
            </a:r>
          </a:p>
          <a:p>
            <a:endParaRPr lang="en-IN" sz="3600" dirty="0">
              <a:latin typeface="Book Antiqua" panose="02040602050305030304" pitchFamily="18" charset="0"/>
            </a:endParaRPr>
          </a:p>
          <a:p>
            <a:r>
              <a:rPr lang="en-IN" sz="3600" dirty="0">
                <a:latin typeface="Book Antiqua" panose="02040602050305030304" pitchFamily="18" charset="0"/>
              </a:rPr>
              <a:t>Ex. In Japan where people are often introduced firstly by where they work.</a:t>
            </a:r>
          </a:p>
        </p:txBody>
      </p:sp>
      <p:sp>
        <p:nvSpPr>
          <p:cNvPr id="12" name="Footer Placeholder 11">
            <a:extLst>
              <a:ext uri="{FF2B5EF4-FFF2-40B4-BE49-F238E27FC236}">
                <a16:creationId xmlns:a16="http://schemas.microsoft.com/office/drawing/2014/main" id="{349B2D69-5EC5-4DB5-8ED2-05F44B4677D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CBCD1C3-11BE-4063-8D8A-A83C5DE359E6}"/>
              </a:ext>
            </a:extLst>
          </p:cNvPr>
          <p:cNvSpPr>
            <a:spLocks noGrp="1"/>
          </p:cNvSpPr>
          <p:nvPr>
            <p:ph type="sldNum" sz="quarter" idx="12"/>
          </p:nvPr>
        </p:nvSpPr>
        <p:spPr/>
        <p:txBody>
          <a:bodyPr/>
          <a:lstStyle/>
          <a:p>
            <a:fld id="{EEC20904-64F3-4254-9857-B148700B1D60}" type="slidenum">
              <a:rPr lang="en-IN" smtClean="0"/>
              <a:t>73</a:t>
            </a:fld>
            <a:endParaRPr lang="en-IN"/>
          </a:p>
        </p:txBody>
      </p:sp>
    </p:spTree>
    <p:extLst>
      <p:ext uri="{BB962C8B-B14F-4D97-AF65-F5344CB8AC3E}">
        <p14:creationId xmlns:p14="http://schemas.microsoft.com/office/powerpoint/2010/main" val="4183183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5B5A-A253-4435-9C18-D14A429AAC0C}"/>
              </a:ext>
            </a:extLst>
          </p:cNvPr>
          <p:cNvSpPr>
            <a:spLocks noGrp="1"/>
          </p:cNvSpPr>
          <p:nvPr>
            <p:ph type="title"/>
          </p:nvPr>
        </p:nvSpPr>
        <p:spPr>
          <a:xfrm>
            <a:off x="0" y="0"/>
            <a:ext cx="12192000" cy="1400530"/>
          </a:xfrm>
        </p:spPr>
        <p:txBody>
          <a:bodyPr/>
          <a:lstStyle/>
          <a:p>
            <a:pPr algn="ctr"/>
            <a:r>
              <a:rPr lang="en-IN" dirty="0">
                <a:latin typeface="Book Antiqua" panose="02040602050305030304" pitchFamily="18" charset="0"/>
              </a:rPr>
              <a:t>What is verbal intercultural communication?</a:t>
            </a:r>
            <a:br>
              <a:rPr lang="en-IN" dirty="0"/>
            </a:br>
            <a:endParaRPr lang="en-IN" dirty="0"/>
          </a:p>
        </p:txBody>
      </p:sp>
      <p:sp>
        <p:nvSpPr>
          <p:cNvPr id="3" name="Content Placeholder 2">
            <a:extLst>
              <a:ext uri="{FF2B5EF4-FFF2-40B4-BE49-F238E27FC236}">
                <a16:creationId xmlns:a16="http://schemas.microsoft.com/office/drawing/2014/main" id="{202D09A8-36CB-4585-A36E-B7D3C369856F}"/>
              </a:ext>
            </a:extLst>
          </p:cNvPr>
          <p:cNvSpPr>
            <a:spLocks noGrp="1"/>
          </p:cNvSpPr>
          <p:nvPr>
            <p:ph idx="1"/>
          </p:nvPr>
        </p:nvSpPr>
        <p:spPr>
          <a:xfrm>
            <a:off x="0" y="1400530"/>
            <a:ext cx="12192000" cy="5457470"/>
          </a:xfrm>
        </p:spPr>
        <p:txBody>
          <a:bodyPr/>
          <a:lstStyle/>
          <a:p>
            <a:pPr algn="just"/>
            <a:r>
              <a:rPr lang="en-IN" sz="3600" b="1" dirty="0">
                <a:latin typeface="Book Antiqua" panose="02040602050305030304" pitchFamily="18" charset="0"/>
              </a:rPr>
              <a:t>Verbal</a:t>
            </a:r>
            <a:r>
              <a:rPr lang="en-IN" sz="3600" dirty="0">
                <a:latin typeface="Book Antiqua" panose="02040602050305030304" pitchFamily="18" charset="0"/>
              </a:rPr>
              <a:t> strategies in </a:t>
            </a:r>
            <a:r>
              <a:rPr lang="en-IN" sz="3600" b="1" dirty="0">
                <a:latin typeface="Book Antiqua" panose="02040602050305030304" pitchFamily="18" charset="0"/>
              </a:rPr>
              <a:t>intercultural communication</a:t>
            </a:r>
            <a:r>
              <a:rPr lang="en-IN" sz="3600" dirty="0">
                <a:latin typeface="Book Antiqua" panose="02040602050305030304" pitchFamily="18" charset="0"/>
              </a:rPr>
              <a:t> enhance the ability to produce or understand speech between members of different cultures.</a:t>
            </a:r>
          </a:p>
          <a:p>
            <a:pPr marL="0" indent="0" algn="just">
              <a:buNone/>
            </a:pPr>
            <a:r>
              <a:rPr lang="en-US" sz="3600" b="1" dirty="0"/>
              <a:t>“Verbal Communication.”</a:t>
            </a:r>
            <a:endParaRPr lang="en-IN" sz="3600" dirty="0">
              <a:latin typeface="Book Antiqua" panose="02040602050305030304" pitchFamily="18" charset="0"/>
            </a:endParaRPr>
          </a:p>
          <a:p>
            <a:pPr algn="just"/>
            <a:r>
              <a:rPr lang="en-US" sz="3600" dirty="0">
                <a:latin typeface="Book Antiqua" panose="02040602050305030304" pitchFamily="18" charset="0"/>
              </a:rPr>
              <a:t>We may often think that, having good communication skills is all about the ability to speak well….. Or all about “SPEAKING.”</a:t>
            </a:r>
          </a:p>
          <a:p>
            <a:endParaRPr lang="en-IN" dirty="0"/>
          </a:p>
        </p:txBody>
      </p:sp>
      <p:sp>
        <p:nvSpPr>
          <p:cNvPr id="12" name="Footer Placeholder 11">
            <a:extLst>
              <a:ext uri="{FF2B5EF4-FFF2-40B4-BE49-F238E27FC236}">
                <a16:creationId xmlns:a16="http://schemas.microsoft.com/office/drawing/2014/main" id="{17666FC7-0EED-4595-8ABB-3BB13868E861}"/>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21BF7F4E-C6F1-452D-8A23-0D2673D99F98}"/>
              </a:ext>
            </a:extLst>
          </p:cNvPr>
          <p:cNvSpPr>
            <a:spLocks noGrp="1"/>
          </p:cNvSpPr>
          <p:nvPr>
            <p:ph type="sldNum" sz="quarter" idx="12"/>
          </p:nvPr>
        </p:nvSpPr>
        <p:spPr/>
        <p:txBody>
          <a:bodyPr/>
          <a:lstStyle/>
          <a:p>
            <a:fld id="{EEC20904-64F3-4254-9857-B148700B1D60}" type="slidenum">
              <a:rPr lang="en-IN" smtClean="0"/>
              <a:t>74</a:t>
            </a:fld>
            <a:endParaRPr lang="en-IN"/>
          </a:p>
        </p:txBody>
      </p:sp>
    </p:spTree>
    <p:extLst>
      <p:ext uri="{BB962C8B-B14F-4D97-AF65-F5344CB8AC3E}">
        <p14:creationId xmlns:p14="http://schemas.microsoft.com/office/powerpoint/2010/main" val="190153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729CD-66AD-45A0-9A98-0BB4D8CB17BC}"/>
              </a:ext>
            </a:extLst>
          </p:cNvPr>
          <p:cNvSpPr>
            <a:spLocks noGrp="1"/>
          </p:cNvSpPr>
          <p:nvPr>
            <p:ph idx="1"/>
          </p:nvPr>
        </p:nvSpPr>
        <p:spPr>
          <a:xfrm>
            <a:off x="0" y="0"/>
            <a:ext cx="12192000" cy="6858000"/>
          </a:xfrm>
        </p:spPr>
        <p:txBody>
          <a:bodyPr>
            <a:normAutofit/>
          </a:bodyPr>
          <a:lstStyle/>
          <a:p>
            <a:pPr algn="just"/>
            <a:r>
              <a:rPr lang="en-IN" sz="3600" b="1" dirty="0">
                <a:latin typeface="Book Antiqua" panose="02040602050305030304" pitchFamily="18" charset="0"/>
              </a:rPr>
              <a:t>Verbal communication</a:t>
            </a:r>
            <a:r>
              <a:rPr lang="en-IN" sz="3600" dirty="0">
                <a:latin typeface="Book Antiqua" panose="02040602050305030304" pitchFamily="18" charset="0"/>
              </a:rPr>
              <a:t> is the use of sounds and words to express yourself, especially in contrast to using gestures or mannerisms. </a:t>
            </a:r>
          </a:p>
          <a:p>
            <a:r>
              <a:rPr lang="en-IN" sz="3600" dirty="0"/>
              <a:t>An example of </a:t>
            </a:r>
            <a:r>
              <a:rPr lang="en-IN" sz="3600" b="1" dirty="0"/>
              <a:t>verbal communication</a:t>
            </a:r>
            <a:r>
              <a:rPr lang="en-IN" sz="3600" dirty="0"/>
              <a:t> is saying “No” when someone asks </a:t>
            </a:r>
            <a:r>
              <a:rPr lang="en-IN" sz="3600" b="1" dirty="0"/>
              <a:t>you</a:t>
            </a:r>
            <a:r>
              <a:rPr lang="en-IN" sz="3600" dirty="0"/>
              <a:t> to </a:t>
            </a:r>
            <a:r>
              <a:rPr lang="en-IN" sz="3600" b="1" dirty="0"/>
              <a:t>do</a:t>
            </a:r>
            <a:r>
              <a:rPr lang="en-IN" sz="3600" dirty="0"/>
              <a:t> something </a:t>
            </a:r>
            <a:r>
              <a:rPr lang="en-IN" sz="3600" b="1" dirty="0"/>
              <a:t>you</a:t>
            </a:r>
            <a:r>
              <a:rPr lang="en-IN" sz="3600" dirty="0"/>
              <a:t> don't want to </a:t>
            </a:r>
            <a:r>
              <a:rPr lang="en-IN" sz="3600" b="1" dirty="0"/>
              <a:t>do</a:t>
            </a:r>
            <a:r>
              <a:rPr lang="en-IN" sz="3600" dirty="0"/>
              <a:t>. </a:t>
            </a:r>
          </a:p>
          <a:p>
            <a:pPr marL="0" indent="0">
              <a:buNone/>
            </a:pPr>
            <a:r>
              <a:rPr lang="en-IN" sz="3600" dirty="0"/>
              <a:t>Perhaps </a:t>
            </a:r>
          </a:p>
          <a:p>
            <a:pPr marL="0" indent="0">
              <a:buNone/>
            </a:pPr>
            <a:r>
              <a:rPr lang="en-IN" sz="3600" dirty="0"/>
              <a:t>Yes</a:t>
            </a:r>
          </a:p>
          <a:p>
            <a:pPr algn="just"/>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E8026C35-A1E0-4F58-8167-EE7301023C50}"/>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1153DAB-48AA-4549-B9CB-BBBB1A9ADACE}"/>
              </a:ext>
            </a:extLst>
          </p:cNvPr>
          <p:cNvSpPr>
            <a:spLocks noGrp="1"/>
          </p:cNvSpPr>
          <p:nvPr>
            <p:ph type="sldNum" sz="quarter" idx="12"/>
          </p:nvPr>
        </p:nvSpPr>
        <p:spPr/>
        <p:txBody>
          <a:bodyPr/>
          <a:lstStyle/>
          <a:p>
            <a:fld id="{EEC20904-64F3-4254-9857-B148700B1D60}" type="slidenum">
              <a:rPr lang="en-IN" smtClean="0"/>
              <a:t>75</a:t>
            </a:fld>
            <a:endParaRPr lang="en-IN"/>
          </a:p>
        </p:txBody>
      </p:sp>
    </p:spTree>
    <p:extLst>
      <p:ext uri="{BB962C8B-B14F-4D97-AF65-F5344CB8AC3E}">
        <p14:creationId xmlns:p14="http://schemas.microsoft.com/office/powerpoint/2010/main" val="3691139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246DC-EF18-40DF-99CC-F25FD6D6FEE4}"/>
              </a:ext>
            </a:extLst>
          </p:cNvPr>
          <p:cNvSpPr>
            <a:spLocks noGrp="1"/>
          </p:cNvSpPr>
          <p:nvPr>
            <p:ph idx="1"/>
          </p:nvPr>
        </p:nvSpPr>
        <p:spPr>
          <a:xfrm>
            <a:off x="0" y="0"/>
            <a:ext cx="12192000" cy="6858000"/>
          </a:xfrm>
        </p:spPr>
        <p:txBody>
          <a:bodyPr>
            <a:normAutofit/>
          </a:bodyPr>
          <a:lstStyle/>
          <a:p>
            <a:r>
              <a:rPr lang="en-US" sz="3600" dirty="0">
                <a:latin typeface="Book Antiqua" panose="02040602050305030304" pitchFamily="18" charset="0"/>
              </a:rPr>
              <a:t>Verbal Communication has another very important part…… </a:t>
            </a:r>
            <a:r>
              <a:rPr lang="en-US" sz="3600" b="1" dirty="0">
                <a:latin typeface="Book Antiqua" panose="02040602050305030304" pitchFamily="18" charset="0"/>
              </a:rPr>
              <a:t>“LISTENING”.</a:t>
            </a:r>
          </a:p>
          <a:p>
            <a:pPr marL="0" indent="0">
              <a:buNone/>
            </a:pPr>
            <a:br>
              <a:rPr lang="en-US" sz="3600" b="1" dirty="0">
                <a:latin typeface="Book Antiqua" panose="02040602050305030304" pitchFamily="18" charset="0"/>
              </a:rPr>
            </a:br>
            <a:r>
              <a:rPr lang="en-US" sz="3600" b="1" dirty="0">
                <a:latin typeface="Book Antiqua" panose="02040602050305030304" pitchFamily="18" charset="0"/>
              </a:rPr>
              <a:t>“Speaking” + “Listening” = “Verbal Communication.”</a:t>
            </a:r>
          </a:p>
          <a:p>
            <a:pPr marL="0" indent="0">
              <a:buNone/>
            </a:pPr>
            <a:endParaRPr lang="en-US" sz="3600" b="1" dirty="0">
              <a:latin typeface="Book Antiqua" panose="02040602050305030304" pitchFamily="18" charset="0"/>
            </a:endParaRPr>
          </a:p>
          <a:p>
            <a:pPr marL="0" indent="0" algn="just">
              <a:lnSpc>
                <a:spcPct val="150000"/>
              </a:lnSpc>
              <a:buNone/>
            </a:pPr>
            <a:r>
              <a:rPr lang="en-IN" sz="3600" dirty="0">
                <a:latin typeface="Book Antiqua" panose="02040602050305030304" pitchFamily="18" charset="0"/>
              </a:rPr>
              <a:t>Listening involves identifying the sounds of speech and processing them into words and sentences. Listening in any language requires focus and attention. It is a skill that some people need to work at harder than others. </a:t>
            </a:r>
          </a:p>
          <a:p>
            <a:pPr marL="0" indent="0">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C47A8259-DB1D-4037-A017-72C2FBE0CC7A}"/>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9D95733-3F63-446C-83AC-51744B993A7E}"/>
              </a:ext>
            </a:extLst>
          </p:cNvPr>
          <p:cNvSpPr>
            <a:spLocks noGrp="1"/>
          </p:cNvSpPr>
          <p:nvPr>
            <p:ph type="sldNum" sz="quarter" idx="12"/>
          </p:nvPr>
        </p:nvSpPr>
        <p:spPr/>
        <p:txBody>
          <a:bodyPr/>
          <a:lstStyle/>
          <a:p>
            <a:fld id="{EEC20904-64F3-4254-9857-B148700B1D60}" type="slidenum">
              <a:rPr lang="en-IN" smtClean="0"/>
              <a:t>76</a:t>
            </a:fld>
            <a:endParaRPr lang="en-IN"/>
          </a:p>
        </p:txBody>
      </p:sp>
    </p:spTree>
    <p:extLst>
      <p:ext uri="{BB962C8B-B14F-4D97-AF65-F5344CB8AC3E}">
        <p14:creationId xmlns:p14="http://schemas.microsoft.com/office/powerpoint/2010/main" val="12981310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7AB978-FB80-4D40-AC75-54AEF7EDE040}"/>
              </a:ext>
            </a:extLst>
          </p:cNvPr>
          <p:cNvSpPr>
            <a:spLocks noGrp="1"/>
          </p:cNvSpPr>
          <p:nvPr>
            <p:ph idx="1"/>
          </p:nvPr>
        </p:nvSpPr>
        <p:spPr>
          <a:xfrm>
            <a:off x="0" y="0"/>
            <a:ext cx="12192000" cy="6629400"/>
          </a:xfrm>
        </p:spPr>
        <p:txBody>
          <a:bodyPr>
            <a:normAutofit/>
          </a:bodyPr>
          <a:lstStyle/>
          <a:p>
            <a:pPr marL="0" indent="0" algn="just">
              <a:buNone/>
            </a:pPr>
            <a:r>
              <a:rPr lang="en-IN" sz="3600" dirty="0"/>
              <a:t>It involves five stages:</a:t>
            </a:r>
          </a:p>
          <a:p>
            <a:pPr marL="0" indent="0" algn="just">
              <a:buNone/>
            </a:pPr>
            <a:endParaRPr lang="en-IN" sz="3600" dirty="0"/>
          </a:p>
          <a:p>
            <a:pPr algn="just"/>
            <a:r>
              <a:rPr lang="en-IN" sz="3600" dirty="0"/>
              <a:t>Receiving</a:t>
            </a:r>
          </a:p>
          <a:p>
            <a:pPr algn="just"/>
            <a:r>
              <a:rPr lang="en-IN" sz="3600" dirty="0"/>
              <a:t>Understanding</a:t>
            </a:r>
          </a:p>
          <a:p>
            <a:pPr algn="just"/>
            <a:r>
              <a:rPr lang="en-IN" sz="3600" dirty="0"/>
              <a:t>Evaluating </a:t>
            </a:r>
          </a:p>
          <a:p>
            <a:pPr algn="just"/>
            <a:r>
              <a:rPr lang="en-IN" sz="3600" dirty="0"/>
              <a:t>Remembering</a:t>
            </a:r>
          </a:p>
          <a:p>
            <a:pPr algn="just"/>
            <a:r>
              <a:rPr lang="en-IN" sz="3600" dirty="0"/>
              <a:t>Responding</a:t>
            </a:r>
          </a:p>
          <a:p>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530A39BE-F8D6-4322-BE41-0A001733624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A15E340-D642-49DC-B260-1FF0742CA3FA}"/>
              </a:ext>
            </a:extLst>
          </p:cNvPr>
          <p:cNvSpPr>
            <a:spLocks noGrp="1"/>
          </p:cNvSpPr>
          <p:nvPr>
            <p:ph type="sldNum" sz="quarter" idx="12"/>
          </p:nvPr>
        </p:nvSpPr>
        <p:spPr/>
        <p:txBody>
          <a:bodyPr/>
          <a:lstStyle/>
          <a:p>
            <a:fld id="{EEC20904-64F3-4254-9857-B148700B1D60}" type="slidenum">
              <a:rPr lang="en-IN" smtClean="0"/>
              <a:t>77</a:t>
            </a:fld>
            <a:endParaRPr lang="en-IN"/>
          </a:p>
        </p:txBody>
      </p:sp>
    </p:spTree>
    <p:extLst>
      <p:ext uri="{BB962C8B-B14F-4D97-AF65-F5344CB8AC3E}">
        <p14:creationId xmlns:p14="http://schemas.microsoft.com/office/powerpoint/2010/main" val="789937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0AFF5-3F9E-48EC-AA5B-8708FFD18EBA}"/>
              </a:ext>
            </a:extLst>
          </p:cNvPr>
          <p:cNvSpPr>
            <a:spLocks noGrp="1"/>
          </p:cNvSpPr>
          <p:nvPr>
            <p:ph idx="1"/>
          </p:nvPr>
        </p:nvSpPr>
        <p:spPr>
          <a:xfrm>
            <a:off x="0" y="0"/>
            <a:ext cx="12192000" cy="6858000"/>
          </a:xfrm>
        </p:spPr>
        <p:txBody>
          <a:bodyPr>
            <a:normAutofit/>
          </a:bodyPr>
          <a:lstStyle/>
          <a:p>
            <a:r>
              <a:rPr lang="en-US" sz="3600" b="1" dirty="0">
                <a:latin typeface="Book Antiqua" panose="02040602050305030304" pitchFamily="18" charset="0"/>
              </a:rPr>
              <a:t>Broadly, LISTENING may be classified into TWO</a:t>
            </a:r>
          </a:p>
          <a:p>
            <a:pPr marL="0" indent="0" algn="ctr">
              <a:buNone/>
            </a:pPr>
            <a:r>
              <a:rPr lang="en-US" sz="3600" b="1" dirty="0"/>
              <a:t>Sympathetic Listening</a:t>
            </a:r>
          </a:p>
          <a:p>
            <a:pPr marL="0" indent="0" algn="ctr">
              <a:buNone/>
            </a:pPr>
            <a:r>
              <a:rPr lang="en-US" sz="3600" dirty="0"/>
              <a:t>        and</a:t>
            </a:r>
          </a:p>
          <a:p>
            <a:pPr marL="0" indent="0" algn="ctr">
              <a:buNone/>
            </a:pPr>
            <a:r>
              <a:rPr lang="en-US" sz="3600" b="1" dirty="0"/>
              <a:t>  Empathetic Listening.</a:t>
            </a:r>
          </a:p>
          <a:p>
            <a:pPr marL="0" indent="0">
              <a:buNone/>
            </a:pPr>
            <a:r>
              <a:rPr lang="en-US" sz="3600" b="1" dirty="0"/>
              <a:t>Sympathetic LISTENING…</a:t>
            </a:r>
          </a:p>
          <a:p>
            <a:pPr marL="571500" indent="-571500" algn="just">
              <a:buFont typeface="Arial" panose="020B0604020202020204" pitchFamily="34" charset="0"/>
              <a:buChar char="•"/>
            </a:pPr>
            <a:r>
              <a:rPr lang="en-US" sz="3600" dirty="0">
                <a:latin typeface="Book Antiqua" panose="02040602050305030304" pitchFamily="18" charset="0"/>
              </a:rPr>
              <a:t>In sympathetic </a:t>
            </a:r>
            <a:r>
              <a:rPr lang="en-US" sz="3600" b="1" dirty="0">
                <a:latin typeface="Book Antiqua" panose="02040602050305030304" pitchFamily="18" charset="0"/>
              </a:rPr>
              <a:t>listening</a:t>
            </a:r>
            <a:r>
              <a:rPr lang="en-US" sz="3600" dirty="0">
                <a:latin typeface="Book Antiqua" panose="02040602050305030304" pitchFamily="18" charset="0"/>
              </a:rPr>
              <a:t> we care about the other person and show this concern in the way we pay close attention and express our sorrow for their ills and happiness at their joys.</a:t>
            </a:r>
          </a:p>
          <a:p>
            <a:pPr marL="571500" indent="-571500" algn="just">
              <a:buFont typeface="Arial" panose="020B0604020202020204" pitchFamily="34" charset="0"/>
              <a:buChar char="•"/>
            </a:pPr>
            <a:r>
              <a:rPr lang="en-US" sz="3600" dirty="0">
                <a:latin typeface="Book Antiqua" panose="02040602050305030304" pitchFamily="18" charset="0"/>
              </a:rPr>
              <a:t>In other words there is </a:t>
            </a:r>
            <a:r>
              <a:rPr lang="en-US" sz="3600" b="1" dirty="0">
                <a:latin typeface="Book Antiqua" panose="02040602050305030304" pitchFamily="18" charset="0"/>
              </a:rPr>
              <a:t>“sharing”</a:t>
            </a:r>
            <a:r>
              <a:rPr lang="en-US" sz="3600" dirty="0">
                <a:latin typeface="Book Antiqua" panose="02040602050305030304" pitchFamily="18" charset="0"/>
              </a:rPr>
              <a:t> of feelings.</a:t>
            </a:r>
          </a:p>
          <a:p>
            <a:pPr marL="0" indent="0">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0E105B6C-E14D-4C72-B3FE-9183E86B4DB6}"/>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8F5C728D-3946-449A-945E-9FD7369C96F9}"/>
              </a:ext>
            </a:extLst>
          </p:cNvPr>
          <p:cNvSpPr>
            <a:spLocks noGrp="1"/>
          </p:cNvSpPr>
          <p:nvPr>
            <p:ph type="sldNum" sz="quarter" idx="12"/>
          </p:nvPr>
        </p:nvSpPr>
        <p:spPr/>
        <p:txBody>
          <a:bodyPr/>
          <a:lstStyle/>
          <a:p>
            <a:fld id="{EEC20904-64F3-4254-9857-B148700B1D60}" type="slidenum">
              <a:rPr lang="en-IN" smtClean="0"/>
              <a:t>78</a:t>
            </a:fld>
            <a:endParaRPr lang="en-IN"/>
          </a:p>
        </p:txBody>
      </p:sp>
    </p:spTree>
    <p:extLst>
      <p:ext uri="{BB962C8B-B14F-4D97-AF65-F5344CB8AC3E}">
        <p14:creationId xmlns:p14="http://schemas.microsoft.com/office/powerpoint/2010/main" val="4123794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9DB8-68F3-40A8-9A40-6C9C5BBE520E}"/>
              </a:ext>
            </a:extLst>
          </p:cNvPr>
          <p:cNvSpPr>
            <a:spLocks noGrp="1"/>
          </p:cNvSpPr>
          <p:nvPr>
            <p:ph type="title"/>
          </p:nvPr>
        </p:nvSpPr>
        <p:spPr>
          <a:xfrm>
            <a:off x="1103312" y="0"/>
            <a:ext cx="9404723" cy="1400530"/>
          </a:xfrm>
        </p:spPr>
        <p:txBody>
          <a:bodyPr/>
          <a:lstStyle/>
          <a:p>
            <a:pPr algn="ctr"/>
            <a:r>
              <a:rPr lang="en-US" b="1" dirty="0">
                <a:solidFill>
                  <a:srgbClr val="0033CC"/>
                </a:solidFill>
              </a:rPr>
              <a:t>Empathetic </a:t>
            </a:r>
            <a:r>
              <a:rPr lang="en-US" b="1" dirty="0">
                <a:solidFill>
                  <a:schemeClr val="accent2"/>
                </a:solidFill>
              </a:rPr>
              <a:t>LISTENING</a:t>
            </a:r>
            <a:r>
              <a:rPr lang="en-US" dirty="0">
                <a:solidFill>
                  <a:srgbClr val="0033CC"/>
                </a:solidFill>
              </a:rPr>
              <a:t>…</a:t>
            </a:r>
            <a:endParaRPr lang="en-IN" dirty="0"/>
          </a:p>
        </p:txBody>
      </p:sp>
      <p:sp>
        <p:nvSpPr>
          <p:cNvPr id="3" name="Content Placeholder 2">
            <a:extLst>
              <a:ext uri="{FF2B5EF4-FFF2-40B4-BE49-F238E27FC236}">
                <a16:creationId xmlns:a16="http://schemas.microsoft.com/office/drawing/2014/main" id="{DC7F9DD2-3BFA-451D-B589-A9EE77FBD57A}"/>
              </a:ext>
            </a:extLst>
          </p:cNvPr>
          <p:cNvSpPr>
            <a:spLocks noGrp="1"/>
          </p:cNvSpPr>
          <p:nvPr>
            <p:ph idx="1"/>
          </p:nvPr>
        </p:nvSpPr>
        <p:spPr>
          <a:xfrm>
            <a:off x="0" y="1400530"/>
            <a:ext cx="12192000" cy="5457470"/>
          </a:xfrm>
        </p:spPr>
        <p:txBody>
          <a:bodyPr/>
          <a:lstStyle/>
          <a:p>
            <a:pPr marL="457200" indent="-457200" algn="just">
              <a:lnSpc>
                <a:spcPct val="90000"/>
              </a:lnSpc>
              <a:buFont typeface="Arial" panose="020B0604020202020204" pitchFamily="34" charset="0"/>
              <a:buChar char="•"/>
            </a:pPr>
            <a:r>
              <a:rPr lang="en-US" sz="3600" dirty="0">
                <a:latin typeface="Book Antiqua" panose="02040602050305030304" pitchFamily="18" charset="0"/>
              </a:rPr>
              <a:t>When we listen </a:t>
            </a:r>
            <a:r>
              <a:rPr lang="en-US" sz="3600" b="1" dirty="0">
                <a:latin typeface="Book Antiqua" panose="02040602050305030304" pitchFamily="18" charset="0"/>
              </a:rPr>
              <a:t>empathetically</a:t>
            </a:r>
            <a:r>
              <a:rPr lang="en-US" sz="3600" dirty="0">
                <a:latin typeface="Book Antiqua" panose="02040602050305030304" pitchFamily="18" charset="0"/>
              </a:rPr>
              <a:t>, we go beyond sympathy to seek a truer understanding of how others are feeling. This requires excellent discrimination and close attention to emotional signals. When we are being truly </a:t>
            </a:r>
            <a:r>
              <a:rPr lang="en-US" sz="3600" b="1" dirty="0">
                <a:latin typeface="Book Antiqua" panose="02040602050305030304" pitchFamily="18" charset="0"/>
              </a:rPr>
              <a:t>empathetic</a:t>
            </a:r>
            <a:r>
              <a:rPr lang="en-US" sz="3600" dirty="0">
                <a:latin typeface="Book Antiqua" panose="02040602050305030304" pitchFamily="18" charset="0"/>
              </a:rPr>
              <a:t>, we actually acknowledge what they are feeling.</a:t>
            </a:r>
          </a:p>
          <a:p>
            <a:pPr marL="457200" indent="-457200" algn="just">
              <a:lnSpc>
                <a:spcPct val="90000"/>
              </a:lnSpc>
              <a:buFont typeface="Arial" panose="020B0604020202020204" pitchFamily="34" charset="0"/>
              <a:buChar char="•"/>
            </a:pPr>
            <a:r>
              <a:rPr lang="en-US" sz="3600" dirty="0">
                <a:latin typeface="Book Antiqua" panose="02040602050305030304" pitchFamily="18" charset="0"/>
              </a:rPr>
              <a:t>In order to get others to expose these deep parts of themselves to us, we also need to demonstrate our </a:t>
            </a:r>
            <a:r>
              <a:rPr lang="en-US" sz="3600" b="1" dirty="0">
                <a:latin typeface="Book Antiqua" panose="02040602050305030304" pitchFamily="18" charset="0"/>
              </a:rPr>
              <a:t>empathy</a:t>
            </a:r>
            <a:r>
              <a:rPr lang="en-US" sz="3600" dirty="0">
                <a:latin typeface="Book Antiqua" panose="02040602050305030304" pitchFamily="18" charset="0"/>
              </a:rPr>
              <a:t> in our behavior towards them, </a:t>
            </a:r>
            <a:r>
              <a:rPr lang="en-US" sz="3600" b="1" dirty="0">
                <a:solidFill>
                  <a:schemeClr val="accent2"/>
                </a:solidFill>
                <a:latin typeface="Book Antiqua" panose="02040602050305030304" pitchFamily="18" charset="0"/>
              </a:rPr>
              <a:t>listening</a:t>
            </a:r>
            <a:r>
              <a:rPr lang="en-US" sz="3600" dirty="0">
                <a:latin typeface="Book Antiqua" panose="02040602050305030304" pitchFamily="18" charset="0"/>
              </a:rPr>
              <a:t> sensitively and in a way that encourages self-disclosure.</a:t>
            </a:r>
          </a:p>
          <a:p>
            <a:endParaRPr lang="en-IN" dirty="0"/>
          </a:p>
        </p:txBody>
      </p:sp>
      <p:sp>
        <p:nvSpPr>
          <p:cNvPr id="12" name="Footer Placeholder 11">
            <a:extLst>
              <a:ext uri="{FF2B5EF4-FFF2-40B4-BE49-F238E27FC236}">
                <a16:creationId xmlns:a16="http://schemas.microsoft.com/office/drawing/2014/main" id="{A1344BB0-F70C-4962-B474-BF9B22389116}"/>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39591EF2-3C40-4704-9FFA-26298B698244}"/>
              </a:ext>
            </a:extLst>
          </p:cNvPr>
          <p:cNvSpPr>
            <a:spLocks noGrp="1"/>
          </p:cNvSpPr>
          <p:nvPr>
            <p:ph type="sldNum" sz="quarter" idx="12"/>
          </p:nvPr>
        </p:nvSpPr>
        <p:spPr/>
        <p:txBody>
          <a:bodyPr/>
          <a:lstStyle/>
          <a:p>
            <a:fld id="{EEC20904-64F3-4254-9857-B148700B1D60}" type="slidenum">
              <a:rPr lang="en-IN" smtClean="0"/>
              <a:t>79</a:t>
            </a:fld>
            <a:endParaRPr lang="en-IN"/>
          </a:p>
        </p:txBody>
      </p:sp>
    </p:spTree>
    <p:extLst>
      <p:ext uri="{BB962C8B-B14F-4D97-AF65-F5344CB8AC3E}">
        <p14:creationId xmlns:p14="http://schemas.microsoft.com/office/powerpoint/2010/main" val="207330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5093D-BEE3-45CD-B286-370801D57FED}"/>
              </a:ext>
            </a:extLst>
          </p:cNvPr>
          <p:cNvSpPr>
            <a:spLocks noGrp="1"/>
          </p:cNvSpPr>
          <p:nvPr>
            <p:ph idx="1"/>
          </p:nvPr>
        </p:nvSpPr>
        <p:spPr>
          <a:xfrm>
            <a:off x="0" y="0"/>
            <a:ext cx="12192000" cy="6858000"/>
          </a:xfrm>
        </p:spPr>
        <p:txBody>
          <a:bodyPr>
            <a:normAutofit/>
          </a:bodyPr>
          <a:lstStyle/>
          <a:p>
            <a:pPr algn="just"/>
            <a:r>
              <a:rPr lang="en-US" sz="2400" dirty="0">
                <a:latin typeface="Bookman Old Style" panose="02050604050505020204" pitchFamily="18" charset="0"/>
              </a:rPr>
              <a:t>There are basically two </a:t>
            </a:r>
            <a:r>
              <a:rPr lang="en-US" sz="2400" b="1" dirty="0">
                <a:latin typeface="Bookman Old Style" panose="02050604050505020204" pitchFamily="18" charset="0"/>
              </a:rPr>
              <a:t>types of intercultural communication</a:t>
            </a:r>
            <a:r>
              <a:rPr lang="en-US" sz="2400" dirty="0">
                <a:latin typeface="Bookman Old Style" panose="02050604050505020204" pitchFamily="18" charset="0"/>
              </a:rPr>
              <a:t>: Verbal</a:t>
            </a:r>
            <a:r>
              <a:rPr lang="en-IN" sz="2400" dirty="0">
                <a:latin typeface="Bookman Old Style" panose="02050604050505020204" pitchFamily="18" charset="0"/>
              </a:rPr>
              <a:t> </a:t>
            </a:r>
            <a:r>
              <a:rPr lang="en-US" sz="2400" b="1" dirty="0">
                <a:latin typeface="Bookman Old Style" panose="02050604050505020204" pitchFamily="18" charset="0"/>
              </a:rPr>
              <a:t>communication</a:t>
            </a:r>
            <a:r>
              <a:rPr lang="en-US" sz="2400" dirty="0">
                <a:latin typeface="Bookman Old Style" panose="02050604050505020204" pitchFamily="18" charset="0"/>
              </a:rPr>
              <a:t> and non-verbal </a:t>
            </a:r>
            <a:r>
              <a:rPr lang="en-US" sz="2400" b="1" dirty="0">
                <a:latin typeface="Bookman Old Style" panose="02050604050505020204" pitchFamily="18" charset="0"/>
              </a:rPr>
              <a:t>communication</a:t>
            </a:r>
            <a:r>
              <a:rPr lang="en-US" sz="2400" dirty="0">
                <a:latin typeface="Bookman Old Style" panose="02050604050505020204" pitchFamily="18" charset="0"/>
              </a:rPr>
              <a:t>. Verbal </a:t>
            </a:r>
            <a:r>
              <a:rPr lang="en-US" sz="2400" b="1" dirty="0">
                <a:latin typeface="Bookman Old Style" panose="02050604050505020204" pitchFamily="18" charset="0"/>
              </a:rPr>
              <a:t>communication</a:t>
            </a:r>
            <a:r>
              <a:rPr lang="en-US" sz="2400" dirty="0">
                <a:latin typeface="Bookman Old Style" panose="02050604050505020204" pitchFamily="18" charset="0"/>
              </a:rPr>
              <a:t> consists of words used to </a:t>
            </a:r>
            <a:r>
              <a:rPr lang="en-US" sz="2400" b="1" dirty="0">
                <a:latin typeface="Bookman Old Style" panose="02050604050505020204" pitchFamily="18" charset="0"/>
              </a:rPr>
              <a:t>communicate</a:t>
            </a:r>
            <a:r>
              <a:rPr lang="en-US" sz="2400" dirty="0">
                <a:latin typeface="Bookman Old Style" panose="02050604050505020204" pitchFamily="18" charset="0"/>
              </a:rPr>
              <a:t> messages whereas non-verbal </a:t>
            </a:r>
            <a:r>
              <a:rPr lang="en-US" sz="2400" b="1" dirty="0">
                <a:latin typeface="Bookman Old Style" panose="02050604050505020204" pitchFamily="18" charset="0"/>
              </a:rPr>
              <a:t>communication</a:t>
            </a:r>
            <a:r>
              <a:rPr lang="en-US" sz="2400" dirty="0">
                <a:latin typeface="Bookman Old Style" panose="02050604050505020204" pitchFamily="18" charset="0"/>
              </a:rPr>
              <a:t> is gestures that give out messages.</a:t>
            </a:r>
          </a:p>
          <a:p>
            <a:pPr marL="0" indent="0" algn="just">
              <a:buNone/>
            </a:pPr>
            <a:endParaRPr lang="en-US" altLang="en-US" sz="2400" dirty="0"/>
          </a:p>
          <a:p>
            <a:pPr marL="0" indent="0" algn="just">
              <a:buNone/>
            </a:pPr>
            <a:r>
              <a:rPr lang="en-US" altLang="en-US" sz="2400" b="1" dirty="0"/>
              <a:t>What is culture</a:t>
            </a:r>
          </a:p>
          <a:p>
            <a:pPr algn="just">
              <a:lnSpc>
                <a:spcPct val="150000"/>
              </a:lnSpc>
              <a:buFont typeface="Wingdings" panose="05000000000000000000" pitchFamily="2" charset="2"/>
              <a:buChar char="v"/>
            </a:pPr>
            <a:r>
              <a:rPr lang="en-US" altLang="en-US" sz="2400" dirty="0">
                <a:latin typeface="Bookman Old Style" panose="02050604050505020204" pitchFamily="18" charset="0"/>
              </a:rPr>
              <a:t>Sir Edward Tylor’s definition in 1871 (first use of this term):</a:t>
            </a:r>
          </a:p>
          <a:p>
            <a:pPr marL="0" indent="0" algn="just">
              <a:lnSpc>
                <a:spcPct val="150000"/>
              </a:lnSpc>
              <a:buNone/>
            </a:pPr>
            <a:r>
              <a:rPr lang="en-US" altLang="en-US" sz="2400" dirty="0">
                <a:latin typeface="Bookman Old Style" panose="02050604050505020204" pitchFamily="18" charset="0"/>
              </a:rPr>
              <a:t>“that complex whole which includes knowledge, belief, art, morals, law, custom, and any other capabilities and habits acquired by man as a member of society.</a:t>
            </a:r>
            <a:endParaRPr lang="en-IN" sz="2400" dirty="0">
              <a:latin typeface="Bookman Old Style" panose="02050604050505020204" pitchFamily="18" charset="0"/>
            </a:endParaRPr>
          </a:p>
          <a:p>
            <a:pPr marL="0" indent="0" algn="just">
              <a:buNone/>
            </a:pPr>
            <a:endParaRPr lang="en-IN" sz="2400" dirty="0">
              <a:latin typeface="Bookman Old Style" panose="02050604050505020204" pitchFamily="18" charset="0"/>
            </a:endParaRPr>
          </a:p>
        </p:txBody>
      </p:sp>
      <p:sp>
        <p:nvSpPr>
          <p:cNvPr id="11" name="Footer Placeholder 10">
            <a:extLst>
              <a:ext uri="{FF2B5EF4-FFF2-40B4-BE49-F238E27FC236}">
                <a16:creationId xmlns:a16="http://schemas.microsoft.com/office/drawing/2014/main" id="{4EA126C2-DF9C-49C4-982F-F2E7080A90A6}"/>
              </a:ext>
            </a:extLst>
          </p:cNvPr>
          <p:cNvSpPr>
            <a:spLocks noGrp="1"/>
          </p:cNvSpPr>
          <p:nvPr>
            <p:ph type="ftr" sz="quarter" idx="11"/>
          </p:nvPr>
        </p:nvSpPr>
        <p:spPr/>
        <p:txBody>
          <a:bodyPr/>
          <a:lstStyle/>
          <a:p>
            <a:r>
              <a:rPr lang="en-IN"/>
              <a:t>Dr.PC</a:t>
            </a:r>
          </a:p>
        </p:txBody>
      </p:sp>
      <p:sp>
        <p:nvSpPr>
          <p:cNvPr id="12" name="Slide Number Placeholder 11">
            <a:extLst>
              <a:ext uri="{FF2B5EF4-FFF2-40B4-BE49-F238E27FC236}">
                <a16:creationId xmlns:a16="http://schemas.microsoft.com/office/drawing/2014/main" id="{ED4A7B50-90E4-4D3D-B13A-4A3165D1A6C1}"/>
              </a:ext>
            </a:extLst>
          </p:cNvPr>
          <p:cNvSpPr>
            <a:spLocks noGrp="1"/>
          </p:cNvSpPr>
          <p:nvPr>
            <p:ph type="sldNum" sz="quarter" idx="12"/>
          </p:nvPr>
        </p:nvSpPr>
        <p:spPr/>
        <p:txBody>
          <a:bodyPr/>
          <a:lstStyle/>
          <a:p>
            <a:fld id="{EEC20904-64F3-4254-9857-B148700B1D60}" type="slidenum">
              <a:rPr lang="en-IN" smtClean="0"/>
              <a:t>8</a:t>
            </a:fld>
            <a:endParaRPr lang="en-IN"/>
          </a:p>
        </p:txBody>
      </p:sp>
    </p:spTree>
    <p:extLst>
      <p:ext uri="{BB962C8B-B14F-4D97-AF65-F5344CB8AC3E}">
        <p14:creationId xmlns:p14="http://schemas.microsoft.com/office/powerpoint/2010/main" val="24724953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DEF54-1C8B-4BCB-8162-B061B4D68CFD}"/>
              </a:ext>
            </a:extLst>
          </p:cNvPr>
          <p:cNvSpPr>
            <a:spLocks noGrp="1"/>
          </p:cNvSpPr>
          <p:nvPr>
            <p:ph idx="1"/>
          </p:nvPr>
        </p:nvSpPr>
        <p:spPr>
          <a:xfrm>
            <a:off x="0" y="0"/>
            <a:ext cx="12192000" cy="6858000"/>
          </a:xfrm>
        </p:spPr>
        <p:txBody>
          <a:bodyPr>
            <a:normAutofit/>
          </a:bodyPr>
          <a:lstStyle/>
          <a:p>
            <a:r>
              <a:rPr lang="en-US" sz="3600" b="1" dirty="0">
                <a:latin typeface="Book Antiqua" panose="02040602050305030304" pitchFamily="18" charset="0"/>
              </a:rPr>
              <a:t>Speaking consists of two parts…</a:t>
            </a:r>
          </a:p>
          <a:p>
            <a:pPr marL="0" indent="0" algn="ctr">
              <a:buNone/>
            </a:pPr>
            <a:r>
              <a:rPr lang="en-US" sz="3600" b="1" dirty="0"/>
              <a:t>1) “What to Speak.”</a:t>
            </a:r>
          </a:p>
          <a:p>
            <a:pPr marL="0" indent="0" algn="ctr">
              <a:buNone/>
            </a:pPr>
            <a:r>
              <a:rPr lang="en-US" sz="3600" dirty="0"/>
              <a:t>         and</a:t>
            </a:r>
          </a:p>
          <a:p>
            <a:pPr marL="0" indent="0" algn="ctr">
              <a:buNone/>
            </a:pPr>
            <a:r>
              <a:rPr lang="en-US" sz="3600" b="1" dirty="0"/>
              <a:t>   2) “How to Speak.”</a:t>
            </a:r>
          </a:p>
          <a:p>
            <a:pPr>
              <a:buFont typeface="Wingdings" panose="05000000000000000000" pitchFamily="2" charset="2"/>
              <a:buChar char="Ø"/>
            </a:pPr>
            <a:r>
              <a:rPr lang="en-US" sz="3600" b="1" dirty="0"/>
              <a:t>“What to Speak.”</a:t>
            </a:r>
          </a:p>
          <a:p>
            <a:pPr marL="0" indent="0" algn="ctr">
              <a:buNone/>
            </a:pPr>
            <a:r>
              <a:rPr lang="en-US" sz="3600" b="1" dirty="0"/>
              <a:t>Content development:</a:t>
            </a:r>
          </a:p>
          <a:p>
            <a:pPr marL="0" indent="0" algn="ctr">
              <a:buNone/>
            </a:pPr>
            <a:r>
              <a:rPr lang="en-US" sz="3600" b="1" dirty="0"/>
              <a:t>*</a:t>
            </a:r>
            <a:r>
              <a:rPr lang="en-US" sz="3600" dirty="0"/>
              <a:t>The first step is </a:t>
            </a:r>
            <a:r>
              <a:rPr lang="en-US" sz="3600" b="1" dirty="0"/>
              <a:t>Brainstorming.</a:t>
            </a:r>
          </a:p>
          <a:p>
            <a:pPr marL="0" indent="0" algn="ctr">
              <a:buNone/>
            </a:pPr>
            <a:r>
              <a:rPr lang="en-US" sz="3600" b="1" dirty="0"/>
              <a:t>*</a:t>
            </a:r>
            <a:r>
              <a:rPr lang="en-US" sz="3600" dirty="0"/>
              <a:t>The next step is to choose a </a:t>
            </a:r>
            <a:r>
              <a:rPr lang="en-US" sz="3600" b="1" dirty="0"/>
              <a:t>Presentation Format/ Storage System.</a:t>
            </a:r>
          </a:p>
          <a:p>
            <a:pPr marL="0" indent="0" algn="ctr">
              <a:buNone/>
            </a:pPr>
            <a:r>
              <a:rPr lang="en-US" sz="3600" b="1" dirty="0"/>
              <a:t>*</a:t>
            </a:r>
            <a:r>
              <a:rPr lang="en-US" sz="3600" dirty="0"/>
              <a:t>The Final step is the </a:t>
            </a:r>
            <a:r>
              <a:rPr lang="en-US" sz="3600" b="1" dirty="0"/>
              <a:t>Presentation</a:t>
            </a:r>
            <a:r>
              <a:rPr lang="en-US" sz="3600" dirty="0"/>
              <a:t> itself.</a:t>
            </a:r>
          </a:p>
          <a:p>
            <a:pPr marL="0" indent="0">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0104F116-F172-4464-9D4B-65F32EB4063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8706439A-B8D2-40EB-9D6F-67CB631FCA58}"/>
              </a:ext>
            </a:extLst>
          </p:cNvPr>
          <p:cNvSpPr>
            <a:spLocks noGrp="1"/>
          </p:cNvSpPr>
          <p:nvPr>
            <p:ph type="sldNum" sz="quarter" idx="12"/>
          </p:nvPr>
        </p:nvSpPr>
        <p:spPr/>
        <p:txBody>
          <a:bodyPr/>
          <a:lstStyle/>
          <a:p>
            <a:fld id="{EEC20904-64F3-4254-9857-B148700B1D60}" type="slidenum">
              <a:rPr lang="en-IN" smtClean="0"/>
              <a:t>80</a:t>
            </a:fld>
            <a:endParaRPr lang="en-IN"/>
          </a:p>
        </p:txBody>
      </p:sp>
    </p:spTree>
    <p:extLst>
      <p:ext uri="{BB962C8B-B14F-4D97-AF65-F5344CB8AC3E}">
        <p14:creationId xmlns:p14="http://schemas.microsoft.com/office/powerpoint/2010/main" val="691056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A252-CC72-4268-BF2D-9301BC06DAE9}"/>
              </a:ext>
            </a:extLst>
          </p:cNvPr>
          <p:cNvSpPr>
            <a:spLocks noGrp="1"/>
          </p:cNvSpPr>
          <p:nvPr>
            <p:ph type="title"/>
          </p:nvPr>
        </p:nvSpPr>
        <p:spPr>
          <a:xfrm>
            <a:off x="0" y="0"/>
            <a:ext cx="12192000" cy="1400530"/>
          </a:xfrm>
        </p:spPr>
        <p:txBody>
          <a:bodyPr/>
          <a:lstStyle/>
          <a:p>
            <a:pPr algn="ctr"/>
            <a:r>
              <a:rPr lang="en-US" b="1" dirty="0">
                <a:solidFill>
                  <a:schemeClr val="tx1"/>
                </a:solidFill>
                <a:latin typeface="Book Antiqua" panose="02040602050305030304" pitchFamily="18" charset="0"/>
              </a:rPr>
              <a:t>Brain Storming…</a:t>
            </a:r>
            <a:endParaRPr lang="en-IN"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483EFFD6-D228-47A2-9B29-7ECB85C92404}"/>
              </a:ext>
            </a:extLst>
          </p:cNvPr>
          <p:cNvSpPr>
            <a:spLocks noGrp="1"/>
          </p:cNvSpPr>
          <p:nvPr>
            <p:ph idx="1"/>
          </p:nvPr>
        </p:nvSpPr>
        <p:spPr>
          <a:xfrm>
            <a:off x="0" y="1400530"/>
            <a:ext cx="12192000" cy="5457470"/>
          </a:xfrm>
        </p:spPr>
        <p:txBody>
          <a:bodyPr/>
          <a:lstStyle/>
          <a:p>
            <a:pPr marL="457200" indent="-457200">
              <a:lnSpc>
                <a:spcPct val="90000"/>
              </a:lnSpc>
              <a:buFont typeface="Arial" panose="020B0604020202020204" pitchFamily="34" charset="0"/>
              <a:buChar char="•"/>
            </a:pPr>
            <a:r>
              <a:rPr lang="en-US" sz="3600" b="1" i="1" dirty="0">
                <a:latin typeface="Book Antiqua" panose="02040602050305030304" pitchFamily="18" charset="0"/>
              </a:rPr>
              <a:t>Individual Brainstorming</a:t>
            </a:r>
            <a:r>
              <a:rPr lang="en-US" sz="3600" dirty="0">
                <a:latin typeface="Book Antiqua" panose="02040602050305030304" pitchFamily="18" charset="0"/>
              </a:rPr>
              <a:t> is the </a:t>
            </a:r>
            <a:r>
              <a:rPr lang="en-US" sz="3600" b="1" i="1" dirty="0">
                <a:latin typeface="Book Antiqua" panose="02040602050305030304" pitchFamily="18" charset="0"/>
              </a:rPr>
              <a:t>process</a:t>
            </a:r>
            <a:r>
              <a:rPr lang="en-US" sz="3600" dirty="0">
                <a:latin typeface="Book Antiqua" panose="02040602050305030304" pitchFamily="18" charset="0"/>
              </a:rPr>
              <a:t> of you getting your ideas out on paper. </a:t>
            </a:r>
          </a:p>
          <a:p>
            <a:pPr marL="457200" indent="-457200">
              <a:lnSpc>
                <a:spcPct val="90000"/>
              </a:lnSpc>
              <a:buFont typeface="Arial" panose="020B0604020202020204" pitchFamily="34" charset="0"/>
              <a:buChar char="•"/>
            </a:pPr>
            <a:r>
              <a:rPr lang="en-US" sz="3600" dirty="0">
                <a:latin typeface="Book Antiqua" panose="02040602050305030304" pitchFamily="18" charset="0"/>
              </a:rPr>
              <a:t>The idea is to put down all of / most of your ideas on paper. This has </a:t>
            </a:r>
            <a:r>
              <a:rPr lang="en-US" sz="3600" b="1" dirty="0">
                <a:latin typeface="Book Antiqua" panose="02040602050305030304" pitchFamily="18" charset="0"/>
              </a:rPr>
              <a:t>two advantages</a:t>
            </a:r>
            <a:r>
              <a:rPr lang="en-US" sz="3600" dirty="0">
                <a:latin typeface="Book Antiqua" panose="02040602050305030304" pitchFamily="18" charset="0"/>
              </a:rPr>
              <a:t>.</a:t>
            </a:r>
          </a:p>
          <a:p>
            <a:pPr marL="514350" indent="-514350">
              <a:lnSpc>
                <a:spcPct val="90000"/>
              </a:lnSpc>
              <a:buFont typeface="+mj-lt"/>
              <a:buAutoNum type="arabicPeriod"/>
            </a:pPr>
            <a:r>
              <a:rPr lang="en-US" sz="3600" dirty="0">
                <a:latin typeface="Book Antiqua" panose="02040602050305030304" pitchFamily="18" charset="0"/>
              </a:rPr>
              <a:t>It encourages the </a:t>
            </a:r>
            <a:r>
              <a:rPr lang="en-US" sz="3600" b="1" dirty="0">
                <a:latin typeface="Book Antiqua" panose="02040602050305030304" pitchFamily="18" charset="0"/>
              </a:rPr>
              <a:t>unrestricted flow of thoughts</a:t>
            </a:r>
            <a:r>
              <a:rPr lang="en-US" sz="3600" dirty="0">
                <a:latin typeface="Book Antiqua" panose="02040602050305030304" pitchFamily="18" charset="0"/>
              </a:rPr>
              <a:t>.</a:t>
            </a:r>
          </a:p>
          <a:p>
            <a:pPr marL="514350" indent="-514350" algn="just">
              <a:lnSpc>
                <a:spcPct val="90000"/>
              </a:lnSpc>
              <a:buFont typeface="+mj-lt"/>
              <a:buAutoNum type="arabicPeriod"/>
            </a:pPr>
            <a:r>
              <a:rPr lang="en-US" sz="3600" dirty="0">
                <a:latin typeface="Book Antiqua" panose="02040602050305030304" pitchFamily="18" charset="0"/>
              </a:rPr>
              <a:t>It facilitates the </a:t>
            </a:r>
            <a:r>
              <a:rPr lang="en-US" sz="3600" b="1" dirty="0">
                <a:latin typeface="Book Antiqua" panose="02040602050305030304" pitchFamily="18" charset="0"/>
              </a:rPr>
              <a:t>strategic or comparative evaluation</a:t>
            </a:r>
            <a:r>
              <a:rPr lang="en-US" sz="3600" dirty="0">
                <a:latin typeface="Book Antiqua" panose="02040602050305030304" pitchFamily="18" charset="0"/>
              </a:rPr>
              <a:t> of your </a:t>
            </a:r>
            <a:r>
              <a:rPr lang="en-US" sz="3600" b="1" dirty="0">
                <a:latin typeface="Book Antiqua" panose="02040602050305030304" pitchFamily="18" charset="0"/>
              </a:rPr>
              <a:t>ideas</a:t>
            </a:r>
            <a:r>
              <a:rPr lang="en-US" sz="3600" dirty="0">
                <a:latin typeface="Book Antiqua" panose="02040602050305030304" pitchFamily="18" charset="0"/>
              </a:rPr>
              <a:t>. i.e. Once on paper, you have the opportunity of ranking your ideas in terms of importance and efficacy. You may now put your ideas against one another and choose the best ones.</a:t>
            </a:r>
          </a:p>
          <a:p>
            <a:endParaRPr lang="en-IN" dirty="0"/>
          </a:p>
        </p:txBody>
      </p:sp>
      <p:sp>
        <p:nvSpPr>
          <p:cNvPr id="12" name="Footer Placeholder 11">
            <a:extLst>
              <a:ext uri="{FF2B5EF4-FFF2-40B4-BE49-F238E27FC236}">
                <a16:creationId xmlns:a16="http://schemas.microsoft.com/office/drawing/2014/main" id="{6AFCAABB-3CB4-4228-A866-631274FA344C}"/>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A20F177-A27E-4971-BDCE-CE86023848B8}"/>
              </a:ext>
            </a:extLst>
          </p:cNvPr>
          <p:cNvSpPr>
            <a:spLocks noGrp="1"/>
          </p:cNvSpPr>
          <p:nvPr>
            <p:ph type="sldNum" sz="quarter" idx="12"/>
          </p:nvPr>
        </p:nvSpPr>
        <p:spPr/>
        <p:txBody>
          <a:bodyPr/>
          <a:lstStyle/>
          <a:p>
            <a:fld id="{EEC20904-64F3-4254-9857-B148700B1D60}" type="slidenum">
              <a:rPr lang="en-IN" smtClean="0"/>
              <a:t>81</a:t>
            </a:fld>
            <a:endParaRPr lang="en-IN"/>
          </a:p>
        </p:txBody>
      </p:sp>
    </p:spTree>
    <p:extLst>
      <p:ext uri="{BB962C8B-B14F-4D97-AF65-F5344CB8AC3E}">
        <p14:creationId xmlns:p14="http://schemas.microsoft.com/office/powerpoint/2010/main" val="1171600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27314-5B00-4D1C-BB84-DDB0CD7870E3}"/>
              </a:ext>
            </a:extLst>
          </p:cNvPr>
          <p:cNvSpPr>
            <a:spLocks noGrp="1"/>
          </p:cNvSpPr>
          <p:nvPr>
            <p:ph idx="1"/>
          </p:nvPr>
        </p:nvSpPr>
        <p:spPr>
          <a:xfrm>
            <a:off x="0" y="0"/>
            <a:ext cx="12192000" cy="6858000"/>
          </a:xfrm>
        </p:spPr>
        <p:txBody>
          <a:bodyPr>
            <a:normAutofit/>
          </a:bodyPr>
          <a:lstStyle/>
          <a:p>
            <a:pPr marL="0" indent="0">
              <a:buNone/>
            </a:pPr>
            <a:r>
              <a:rPr lang="en-US" sz="3600" b="1" dirty="0">
                <a:latin typeface="Book Antiqua" panose="02040602050305030304" pitchFamily="18" charset="0"/>
              </a:rPr>
              <a:t>Putting them all together…</a:t>
            </a:r>
          </a:p>
          <a:p>
            <a:pPr marL="0" indent="0">
              <a:buNone/>
            </a:pPr>
            <a:endParaRPr lang="en-US" sz="3600" b="1" dirty="0">
              <a:latin typeface="Book Antiqua" panose="02040602050305030304" pitchFamily="18" charset="0"/>
            </a:endParaRPr>
          </a:p>
          <a:p>
            <a:pPr algn="just"/>
            <a:r>
              <a:rPr lang="en-US" sz="3600" b="1" dirty="0">
                <a:latin typeface="Book Antiqua" panose="02040602050305030304" pitchFamily="18" charset="0"/>
              </a:rPr>
              <a:t>Now that we know what we are going to speak, we need to put down all our ideas in the most presentable manner</a:t>
            </a:r>
            <a:r>
              <a:rPr lang="en-US" sz="3600" dirty="0">
                <a:latin typeface="Book Antiqua" panose="02040602050305030304" pitchFamily="18" charset="0"/>
              </a:rPr>
              <a:t>.</a:t>
            </a:r>
          </a:p>
          <a:p>
            <a:pPr algn="just"/>
            <a:r>
              <a:rPr lang="en-US" sz="3600" dirty="0">
                <a:latin typeface="Book Antiqua" panose="02040602050305030304" pitchFamily="18" charset="0"/>
              </a:rPr>
              <a:t>We need a </a:t>
            </a:r>
            <a:r>
              <a:rPr lang="en-US" sz="3600" b="1" dirty="0">
                <a:latin typeface="Book Antiqua" panose="02040602050305030304" pitchFamily="18" charset="0"/>
              </a:rPr>
              <a:t>Format</a:t>
            </a:r>
            <a:r>
              <a:rPr lang="en-US" sz="3600" dirty="0">
                <a:latin typeface="Book Antiqua" panose="02040602050305030304" pitchFamily="18" charset="0"/>
              </a:rPr>
              <a:t> as per  which we may present these </a:t>
            </a:r>
            <a:r>
              <a:rPr lang="en-US" sz="3600" b="1" dirty="0">
                <a:latin typeface="Book Antiqua" panose="02040602050305030304" pitchFamily="18" charset="0"/>
              </a:rPr>
              <a:t>Ideas</a:t>
            </a:r>
            <a:r>
              <a:rPr lang="en-US" sz="3600" dirty="0">
                <a:latin typeface="Book Antiqua" panose="02040602050305030304" pitchFamily="18" charset="0"/>
              </a:rPr>
              <a:t>. We may call it a </a:t>
            </a:r>
            <a:r>
              <a:rPr lang="en-US" sz="3600" b="1" dirty="0">
                <a:latin typeface="Book Antiqua" panose="02040602050305030304" pitchFamily="18" charset="0"/>
              </a:rPr>
              <a:t>Presentation</a:t>
            </a:r>
            <a:r>
              <a:rPr lang="en-US" sz="3600" dirty="0">
                <a:latin typeface="Book Antiqua" panose="02040602050305030304" pitchFamily="18" charset="0"/>
              </a:rPr>
              <a:t>/</a:t>
            </a:r>
            <a:r>
              <a:rPr lang="en-US" sz="3600" b="1" dirty="0">
                <a:latin typeface="Book Antiqua" panose="02040602050305030304" pitchFamily="18" charset="0"/>
              </a:rPr>
              <a:t>Display Format</a:t>
            </a:r>
            <a:r>
              <a:rPr lang="en-US" sz="3600" dirty="0">
                <a:latin typeface="Book Antiqua" panose="02040602050305030304" pitchFamily="18" charset="0"/>
              </a:rPr>
              <a:t> or a </a:t>
            </a:r>
            <a:r>
              <a:rPr lang="en-US" sz="3600" b="1" dirty="0">
                <a:latin typeface="Book Antiqua" panose="02040602050305030304" pitchFamily="18" charset="0"/>
              </a:rPr>
              <a:t>Storage System.</a:t>
            </a:r>
          </a:p>
          <a:p>
            <a:pPr marL="0" indent="0">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B19E0856-9BD2-4A6A-A7D0-AFDC288923D2}"/>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A316103F-6398-4E6B-B010-9104B2594E91}"/>
              </a:ext>
            </a:extLst>
          </p:cNvPr>
          <p:cNvSpPr>
            <a:spLocks noGrp="1"/>
          </p:cNvSpPr>
          <p:nvPr>
            <p:ph type="sldNum" sz="quarter" idx="12"/>
          </p:nvPr>
        </p:nvSpPr>
        <p:spPr/>
        <p:txBody>
          <a:bodyPr/>
          <a:lstStyle/>
          <a:p>
            <a:fld id="{EEC20904-64F3-4254-9857-B148700B1D60}" type="slidenum">
              <a:rPr lang="en-IN" smtClean="0"/>
              <a:t>82</a:t>
            </a:fld>
            <a:endParaRPr lang="en-IN"/>
          </a:p>
        </p:txBody>
      </p:sp>
    </p:spTree>
    <p:extLst>
      <p:ext uri="{BB962C8B-B14F-4D97-AF65-F5344CB8AC3E}">
        <p14:creationId xmlns:p14="http://schemas.microsoft.com/office/powerpoint/2010/main" val="13180154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30879-92EE-41E5-897D-5C1887B5DFEF}"/>
              </a:ext>
            </a:extLst>
          </p:cNvPr>
          <p:cNvSpPr>
            <a:spLocks noGrp="1"/>
          </p:cNvSpPr>
          <p:nvPr>
            <p:ph idx="1"/>
          </p:nvPr>
        </p:nvSpPr>
        <p:spPr>
          <a:xfrm>
            <a:off x="0" y="0"/>
            <a:ext cx="12192000" cy="6858000"/>
          </a:xfrm>
        </p:spPr>
        <p:txBody>
          <a:bodyPr>
            <a:normAutofit/>
          </a:bodyPr>
          <a:lstStyle/>
          <a:p>
            <a:pPr marL="0" indent="0" algn="ctr">
              <a:buNone/>
            </a:pPr>
            <a:r>
              <a:rPr lang="en-US" sz="3600" b="1" dirty="0">
                <a:latin typeface="Book Antiqua" panose="02040602050305030304" pitchFamily="18" charset="0"/>
              </a:rPr>
              <a:t>Storage System 1</a:t>
            </a:r>
          </a:p>
          <a:p>
            <a:pPr marL="0" indent="0">
              <a:buNone/>
            </a:pPr>
            <a:endParaRPr lang="en-US" sz="3600" b="1" dirty="0">
              <a:latin typeface="Book Antiqua" panose="02040602050305030304" pitchFamily="18" charset="0"/>
            </a:endParaRPr>
          </a:p>
          <a:p>
            <a:r>
              <a:rPr lang="en-US" sz="3600" b="1" dirty="0"/>
              <a:t>IBC… format…</a:t>
            </a:r>
          </a:p>
          <a:p>
            <a:r>
              <a:rPr lang="en-US" sz="3600" dirty="0"/>
              <a:t>  </a:t>
            </a:r>
            <a:r>
              <a:rPr lang="en-US" sz="3600" b="1" dirty="0"/>
              <a:t>1.</a:t>
            </a:r>
            <a:r>
              <a:rPr lang="en-US" sz="3600" b="1" u="sng" dirty="0"/>
              <a:t>Introduce</a:t>
            </a:r>
            <a:r>
              <a:rPr lang="en-US" sz="3600" dirty="0"/>
              <a:t> the Topic or what you are going to say.</a:t>
            </a:r>
          </a:p>
          <a:p>
            <a:r>
              <a:rPr lang="en-US" sz="3600" dirty="0"/>
              <a:t>  </a:t>
            </a:r>
            <a:r>
              <a:rPr lang="en-US" sz="3600" b="1" dirty="0"/>
              <a:t>2.</a:t>
            </a:r>
            <a:r>
              <a:rPr lang="en-US" sz="3600" dirty="0"/>
              <a:t>In </a:t>
            </a:r>
            <a:r>
              <a:rPr lang="en-US" sz="3600" u="sng" dirty="0"/>
              <a:t>the </a:t>
            </a:r>
            <a:r>
              <a:rPr lang="en-US" sz="3600" b="1" u="sng" dirty="0"/>
              <a:t>Body</a:t>
            </a:r>
            <a:r>
              <a:rPr lang="en-US" sz="3600" dirty="0"/>
              <a:t>, add a few Supporting ideas to build further.</a:t>
            </a:r>
          </a:p>
          <a:p>
            <a:r>
              <a:rPr lang="en-US" sz="3600" dirty="0"/>
              <a:t>  </a:t>
            </a:r>
            <a:r>
              <a:rPr lang="en-US" sz="3600" b="1" dirty="0"/>
              <a:t>3.</a:t>
            </a:r>
            <a:r>
              <a:rPr lang="en-US" sz="3600" dirty="0"/>
              <a:t>End with appropriate </a:t>
            </a:r>
            <a:r>
              <a:rPr lang="en-US" sz="3600" b="1" u="sng" dirty="0"/>
              <a:t>Conclusion</a:t>
            </a:r>
            <a:r>
              <a:rPr lang="en-US" sz="3600" b="1" dirty="0"/>
              <a:t>.</a:t>
            </a:r>
          </a:p>
          <a:p>
            <a:pPr marL="0" indent="0">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EF7BB8D5-441C-4990-81A2-2A9E17BD80BB}"/>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FABA0235-DE4D-4340-BD73-AC333F49EB6B}"/>
              </a:ext>
            </a:extLst>
          </p:cNvPr>
          <p:cNvSpPr>
            <a:spLocks noGrp="1"/>
          </p:cNvSpPr>
          <p:nvPr>
            <p:ph type="sldNum" sz="quarter" idx="12"/>
          </p:nvPr>
        </p:nvSpPr>
        <p:spPr/>
        <p:txBody>
          <a:bodyPr/>
          <a:lstStyle/>
          <a:p>
            <a:fld id="{EEC20904-64F3-4254-9857-B148700B1D60}" type="slidenum">
              <a:rPr lang="en-IN" smtClean="0"/>
              <a:t>83</a:t>
            </a:fld>
            <a:endParaRPr lang="en-IN"/>
          </a:p>
        </p:txBody>
      </p:sp>
    </p:spTree>
    <p:extLst>
      <p:ext uri="{BB962C8B-B14F-4D97-AF65-F5344CB8AC3E}">
        <p14:creationId xmlns:p14="http://schemas.microsoft.com/office/powerpoint/2010/main" val="31500553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403B1-0658-446A-B4C6-0F3BD31708A8}"/>
              </a:ext>
            </a:extLst>
          </p:cNvPr>
          <p:cNvSpPr>
            <a:spLocks noGrp="1"/>
          </p:cNvSpPr>
          <p:nvPr>
            <p:ph idx="1"/>
          </p:nvPr>
        </p:nvSpPr>
        <p:spPr>
          <a:xfrm>
            <a:off x="0" y="0"/>
            <a:ext cx="12192000" cy="6858000"/>
          </a:xfrm>
        </p:spPr>
        <p:txBody>
          <a:bodyPr>
            <a:normAutofit/>
          </a:bodyPr>
          <a:lstStyle/>
          <a:p>
            <a:pPr marL="0" indent="0" algn="ctr">
              <a:buNone/>
            </a:pPr>
            <a:r>
              <a:rPr lang="en-US" sz="3600" b="1" dirty="0">
                <a:latin typeface="Book Antiqua" panose="02040602050305030304" pitchFamily="18" charset="0"/>
              </a:rPr>
              <a:t>Storage System 2</a:t>
            </a:r>
          </a:p>
          <a:p>
            <a:pPr marL="0" indent="0">
              <a:buNone/>
            </a:pPr>
            <a:endParaRPr lang="en-US" sz="3600" b="1" dirty="0">
              <a:latin typeface="Book Antiqua" panose="02040602050305030304" pitchFamily="18" charset="0"/>
            </a:endParaRPr>
          </a:p>
          <a:p>
            <a:pPr marL="0" indent="0">
              <a:lnSpc>
                <a:spcPct val="150000"/>
              </a:lnSpc>
              <a:buNone/>
            </a:pPr>
            <a:r>
              <a:rPr lang="en-US" sz="3600" b="1" dirty="0">
                <a:latin typeface="Book Antiqua" panose="02040602050305030304" pitchFamily="18" charset="0"/>
              </a:rPr>
              <a:t>1.What</a:t>
            </a:r>
            <a:r>
              <a:rPr lang="en-US" sz="3600" dirty="0">
                <a:latin typeface="Book Antiqua" panose="02040602050305030304" pitchFamily="18" charset="0"/>
              </a:rPr>
              <a:t>… Begin with the End/Conclusion….</a:t>
            </a:r>
          </a:p>
          <a:p>
            <a:pPr marL="0" indent="0">
              <a:lnSpc>
                <a:spcPct val="150000"/>
              </a:lnSpc>
              <a:buNone/>
            </a:pPr>
            <a:r>
              <a:rPr lang="en-US" sz="3600" b="1" dirty="0">
                <a:latin typeface="Book Antiqua" panose="02040602050305030304" pitchFamily="18" charset="0"/>
              </a:rPr>
              <a:t>2.How</a:t>
            </a:r>
            <a:r>
              <a:rPr lang="en-US" sz="3600" dirty="0">
                <a:latin typeface="Book Antiqua" panose="02040602050305030304" pitchFamily="18" charset="0"/>
              </a:rPr>
              <a:t>….How do we support the Conclusion..</a:t>
            </a:r>
          </a:p>
          <a:p>
            <a:pPr marL="0" indent="0">
              <a:lnSpc>
                <a:spcPct val="150000"/>
              </a:lnSpc>
              <a:buNone/>
            </a:pPr>
            <a:r>
              <a:rPr lang="en-US" sz="3600" b="1" dirty="0">
                <a:latin typeface="Book Antiqua" panose="02040602050305030304" pitchFamily="18" charset="0"/>
              </a:rPr>
              <a:t>3.Prove It</a:t>
            </a:r>
            <a:r>
              <a:rPr lang="en-US" sz="3600" dirty="0">
                <a:latin typeface="Book Antiqua" panose="02040602050305030304" pitchFamily="18" charset="0"/>
              </a:rPr>
              <a:t>…. Using examples/Case Studies/Statistics.</a:t>
            </a:r>
          </a:p>
          <a:p>
            <a:pPr marL="0" indent="0">
              <a:lnSpc>
                <a:spcPct val="150000"/>
              </a:lnSpc>
              <a:buNone/>
            </a:pPr>
            <a:r>
              <a:rPr lang="en-US" sz="3600" b="1" dirty="0">
                <a:latin typeface="Book Antiqua" panose="02040602050305030304" pitchFamily="18" charset="0"/>
              </a:rPr>
              <a:t>4.Conclude</a:t>
            </a:r>
            <a:r>
              <a:rPr lang="en-US" sz="3600" dirty="0">
                <a:latin typeface="Book Antiqua" panose="02040602050305030304" pitchFamily="18" charset="0"/>
              </a:rPr>
              <a:t> with… I hope I have been able to…..(use conclusion used in the beginning).</a:t>
            </a:r>
          </a:p>
          <a:p>
            <a:pPr marL="0" indent="0">
              <a:buNone/>
            </a:pPr>
            <a:endParaRPr lang="en-IN" sz="3600"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95B6C2A5-380F-4393-ABE6-D75575F3ECF2}"/>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8F56C70-F561-4EB9-95F4-26D655E3388D}"/>
              </a:ext>
            </a:extLst>
          </p:cNvPr>
          <p:cNvSpPr>
            <a:spLocks noGrp="1"/>
          </p:cNvSpPr>
          <p:nvPr>
            <p:ph type="sldNum" sz="quarter" idx="12"/>
          </p:nvPr>
        </p:nvSpPr>
        <p:spPr/>
        <p:txBody>
          <a:bodyPr/>
          <a:lstStyle/>
          <a:p>
            <a:fld id="{EEC20904-64F3-4254-9857-B148700B1D60}" type="slidenum">
              <a:rPr lang="en-IN" smtClean="0"/>
              <a:t>84</a:t>
            </a:fld>
            <a:endParaRPr lang="en-IN"/>
          </a:p>
        </p:txBody>
      </p:sp>
    </p:spTree>
    <p:extLst>
      <p:ext uri="{BB962C8B-B14F-4D97-AF65-F5344CB8AC3E}">
        <p14:creationId xmlns:p14="http://schemas.microsoft.com/office/powerpoint/2010/main" val="1771051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FF058-0B0B-4C35-A3DD-E659CA2EC327}"/>
              </a:ext>
            </a:extLst>
          </p:cNvPr>
          <p:cNvSpPr>
            <a:spLocks noGrp="1"/>
          </p:cNvSpPr>
          <p:nvPr>
            <p:ph idx="1"/>
          </p:nvPr>
        </p:nvSpPr>
        <p:spPr>
          <a:xfrm>
            <a:off x="0" y="0"/>
            <a:ext cx="12192000" cy="6697980"/>
          </a:xfrm>
        </p:spPr>
        <p:txBody>
          <a:bodyPr>
            <a:normAutofit/>
          </a:bodyPr>
          <a:lstStyle/>
          <a:p>
            <a:pPr marL="0" indent="0" algn="ctr">
              <a:buNone/>
            </a:pPr>
            <a:r>
              <a:rPr lang="en-US" sz="3600" b="1" dirty="0">
                <a:latin typeface="Book Antiqua" panose="02040602050305030304" pitchFamily="18" charset="0"/>
              </a:rPr>
              <a:t>Storage System 3</a:t>
            </a:r>
          </a:p>
          <a:p>
            <a:pPr marL="0" indent="0">
              <a:buNone/>
            </a:pPr>
            <a:endParaRPr lang="en-US" sz="3600" b="1" dirty="0">
              <a:latin typeface="Book Antiqua" panose="02040602050305030304" pitchFamily="18" charset="0"/>
            </a:endParaRPr>
          </a:p>
          <a:p>
            <a:pPr marL="0" indent="0">
              <a:lnSpc>
                <a:spcPct val="150000"/>
              </a:lnSpc>
              <a:buNone/>
            </a:pPr>
            <a:r>
              <a:rPr lang="en-US" sz="3600" b="1" dirty="0">
                <a:latin typeface="Book Antiqua" panose="02040602050305030304" pitchFamily="18" charset="0"/>
              </a:rPr>
              <a:t>Time Sequence…</a:t>
            </a:r>
          </a:p>
          <a:p>
            <a:pPr marL="0" indent="0">
              <a:lnSpc>
                <a:spcPct val="150000"/>
              </a:lnSpc>
              <a:buNone/>
            </a:pPr>
            <a:r>
              <a:rPr lang="en-US" sz="3600" dirty="0">
                <a:latin typeface="Book Antiqua" panose="02040602050305030304" pitchFamily="18" charset="0"/>
              </a:rPr>
              <a:t>1.Start with Reference/Relevance to </a:t>
            </a:r>
            <a:r>
              <a:rPr lang="en-US" sz="3600" b="1" dirty="0">
                <a:latin typeface="Book Antiqua" panose="02040602050305030304" pitchFamily="18" charset="0"/>
              </a:rPr>
              <a:t>The Past</a:t>
            </a:r>
            <a:r>
              <a:rPr lang="en-US" sz="3600" dirty="0">
                <a:latin typeface="Book Antiqua" panose="02040602050305030304" pitchFamily="18" charset="0"/>
              </a:rPr>
              <a:t>…</a:t>
            </a:r>
          </a:p>
          <a:p>
            <a:pPr marL="0" indent="0">
              <a:lnSpc>
                <a:spcPct val="150000"/>
              </a:lnSpc>
              <a:buNone/>
            </a:pPr>
            <a:r>
              <a:rPr lang="en-US" sz="3600" b="1" dirty="0">
                <a:latin typeface="Book Antiqua" panose="02040602050305030304" pitchFamily="18" charset="0"/>
              </a:rPr>
              <a:t>2.</a:t>
            </a:r>
            <a:r>
              <a:rPr lang="en-US" sz="3600" dirty="0">
                <a:latin typeface="Book Antiqua" panose="02040602050305030304" pitchFamily="18" charset="0"/>
              </a:rPr>
              <a:t>Continue with Reference/Relevance to </a:t>
            </a:r>
            <a:r>
              <a:rPr lang="en-US" sz="3600" b="1" dirty="0">
                <a:latin typeface="Book Antiqua" panose="02040602050305030304" pitchFamily="18" charset="0"/>
              </a:rPr>
              <a:t>The Present…</a:t>
            </a:r>
          </a:p>
          <a:p>
            <a:pPr marL="0" indent="0">
              <a:lnSpc>
                <a:spcPct val="150000"/>
              </a:lnSpc>
              <a:buNone/>
            </a:pPr>
            <a:r>
              <a:rPr lang="en-US" sz="3600" b="1" dirty="0">
                <a:latin typeface="Book Antiqua" panose="02040602050305030304" pitchFamily="18" charset="0"/>
              </a:rPr>
              <a:t>3.</a:t>
            </a:r>
            <a:r>
              <a:rPr lang="en-US" sz="3600" dirty="0">
                <a:latin typeface="Book Antiqua" panose="02040602050305030304" pitchFamily="18" charset="0"/>
              </a:rPr>
              <a:t>Project </a:t>
            </a:r>
            <a:r>
              <a:rPr lang="en-US" sz="3600" b="1" dirty="0">
                <a:latin typeface="Book Antiqua" panose="02040602050305030304" pitchFamily="18" charset="0"/>
              </a:rPr>
              <a:t>The Future</a:t>
            </a:r>
            <a:r>
              <a:rPr lang="en-US" sz="3600" dirty="0">
                <a:latin typeface="Book Antiqua" panose="02040602050305030304" pitchFamily="18" charset="0"/>
              </a:rPr>
              <a:t> (With Personal Touch).</a:t>
            </a:r>
          </a:p>
          <a:p>
            <a:pPr marL="0" indent="0">
              <a:buNone/>
            </a:pPr>
            <a:endParaRPr lang="en-IN" sz="3600" b="1" dirty="0">
              <a:latin typeface="Book Antiqua" panose="02040602050305030304" pitchFamily="18" charset="0"/>
            </a:endParaRPr>
          </a:p>
        </p:txBody>
      </p:sp>
      <p:sp>
        <p:nvSpPr>
          <p:cNvPr id="12" name="Footer Placeholder 11">
            <a:extLst>
              <a:ext uri="{FF2B5EF4-FFF2-40B4-BE49-F238E27FC236}">
                <a16:creationId xmlns:a16="http://schemas.microsoft.com/office/drawing/2014/main" id="{D9C5B081-7786-4D05-BEB8-8430C0730CC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7816CD5-1B29-46D6-82A6-3726DE6276EC}"/>
              </a:ext>
            </a:extLst>
          </p:cNvPr>
          <p:cNvSpPr>
            <a:spLocks noGrp="1"/>
          </p:cNvSpPr>
          <p:nvPr>
            <p:ph type="sldNum" sz="quarter" idx="12"/>
          </p:nvPr>
        </p:nvSpPr>
        <p:spPr/>
        <p:txBody>
          <a:bodyPr/>
          <a:lstStyle/>
          <a:p>
            <a:fld id="{EEC20904-64F3-4254-9857-B148700B1D60}" type="slidenum">
              <a:rPr lang="en-IN" smtClean="0"/>
              <a:t>85</a:t>
            </a:fld>
            <a:endParaRPr lang="en-IN"/>
          </a:p>
        </p:txBody>
      </p:sp>
    </p:spTree>
    <p:extLst>
      <p:ext uri="{BB962C8B-B14F-4D97-AF65-F5344CB8AC3E}">
        <p14:creationId xmlns:p14="http://schemas.microsoft.com/office/powerpoint/2010/main" val="456918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C408-67E0-47C7-B4F7-EC1F701C3E47}"/>
              </a:ext>
            </a:extLst>
          </p:cNvPr>
          <p:cNvSpPr>
            <a:spLocks noGrp="1"/>
          </p:cNvSpPr>
          <p:nvPr>
            <p:ph type="title"/>
          </p:nvPr>
        </p:nvSpPr>
        <p:spPr>
          <a:xfrm>
            <a:off x="874220" y="129541"/>
            <a:ext cx="9404723" cy="1400530"/>
          </a:xfrm>
        </p:spPr>
        <p:txBody>
          <a:bodyPr/>
          <a:lstStyle/>
          <a:p>
            <a:pPr algn="ctr"/>
            <a:r>
              <a:rPr lang="en-US" b="1" dirty="0">
                <a:solidFill>
                  <a:schemeClr val="tx1"/>
                </a:solidFill>
                <a:latin typeface="Book Antiqua" panose="02040602050305030304" pitchFamily="18" charset="0"/>
              </a:rPr>
              <a:t>2) “How to Speak.”</a:t>
            </a:r>
            <a:endParaRPr lang="en-IN"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90ABC95D-A06E-449C-A332-FD03539F3BF5}"/>
              </a:ext>
            </a:extLst>
          </p:cNvPr>
          <p:cNvSpPr>
            <a:spLocks noGrp="1"/>
          </p:cNvSpPr>
          <p:nvPr>
            <p:ph idx="1"/>
          </p:nvPr>
        </p:nvSpPr>
        <p:spPr>
          <a:xfrm>
            <a:off x="0" y="1530071"/>
            <a:ext cx="12192000" cy="5198387"/>
          </a:xfrm>
        </p:spPr>
        <p:txBody>
          <a:bodyPr/>
          <a:lstStyle/>
          <a:p>
            <a:pPr>
              <a:lnSpc>
                <a:spcPct val="90000"/>
              </a:lnSpc>
              <a:buFont typeface="Wingdings" panose="05000000000000000000" pitchFamily="2" charset="2"/>
              <a:buChar char="Ø"/>
            </a:pPr>
            <a:r>
              <a:rPr lang="en-US" sz="3600" b="1" dirty="0">
                <a:latin typeface="Book Antiqua" panose="02040602050305030304" pitchFamily="18" charset="0"/>
              </a:rPr>
              <a:t>Speed</a:t>
            </a:r>
          </a:p>
          <a:p>
            <a:pPr>
              <a:lnSpc>
                <a:spcPct val="90000"/>
              </a:lnSpc>
              <a:buFont typeface="Wingdings" panose="05000000000000000000" pitchFamily="2" charset="2"/>
              <a:buChar char="Ø"/>
            </a:pPr>
            <a:r>
              <a:rPr lang="en-US" sz="3600" b="1" dirty="0">
                <a:latin typeface="Book Antiqua" panose="02040602050305030304" pitchFamily="18" charset="0"/>
              </a:rPr>
              <a:t>Clarity</a:t>
            </a:r>
          </a:p>
          <a:p>
            <a:pPr>
              <a:lnSpc>
                <a:spcPct val="90000"/>
              </a:lnSpc>
              <a:buFont typeface="Wingdings" panose="05000000000000000000" pitchFamily="2" charset="2"/>
              <a:buChar char="Ø"/>
            </a:pPr>
            <a:r>
              <a:rPr lang="en-US" sz="3600" b="1" dirty="0">
                <a:latin typeface="Book Antiqua" panose="02040602050305030304" pitchFamily="18" charset="0"/>
              </a:rPr>
              <a:t>Punctuation</a:t>
            </a:r>
          </a:p>
          <a:p>
            <a:pPr>
              <a:lnSpc>
                <a:spcPct val="90000"/>
              </a:lnSpc>
              <a:buFont typeface="Wingdings" panose="05000000000000000000" pitchFamily="2" charset="2"/>
              <a:buChar char="Ø"/>
            </a:pPr>
            <a:r>
              <a:rPr lang="en-US" sz="3600" b="1" dirty="0">
                <a:latin typeface="Book Antiqua" panose="02040602050305030304" pitchFamily="18" charset="0"/>
              </a:rPr>
              <a:t>Pronunciation</a:t>
            </a:r>
          </a:p>
          <a:p>
            <a:pPr>
              <a:lnSpc>
                <a:spcPct val="90000"/>
              </a:lnSpc>
              <a:buFont typeface="Wingdings" panose="05000000000000000000" pitchFamily="2" charset="2"/>
              <a:buChar char="Ø"/>
            </a:pPr>
            <a:r>
              <a:rPr lang="en-US" sz="3600" b="1" dirty="0">
                <a:latin typeface="Book Antiqua" panose="02040602050305030304" pitchFamily="18" charset="0"/>
              </a:rPr>
              <a:t>Familiarity</a:t>
            </a:r>
          </a:p>
          <a:p>
            <a:pPr>
              <a:lnSpc>
                <a:spcPct val="90000"/>
              </a:lnSpc>
              <a:buFont typeface="Wingdings" panose="05000000000000000000" pitchFamily="2" charset="2"/>
              <a:buChar char="Ø"/>
            </a:pPr>
            <a:r>
              <a:rPr lang="en-US" sz="3600" b="1" dirty="0">
                <a:latin typeface="Book Antiqua" panose="02040602050305030304" pitchFamily="18" charset="0"/>
              </a:rPr>
              <a:t>Fluency</a:t>
            </a:r>
          </a:p>
          <a:p>
            <a:pPr>
              <a:lnSpc>
                <a:spcPct val="90000"/>
              </a:lnSpc>
              <a:buFont typeface="Wingdings" panose="05000000000000000000" pitchFamily="2" charset="2"/>
              <a:buChar char="Ø"/>
            </a:pPr>
            <a:r>
              <a:rPr lang="en-US" sz="3600" b="1" dirty="0">
                <a:latin typeface="Book Antiqua" panose="02040602050305030304" pitchFamily="18" charset="0"/>
              </a:rPr>
              <a:t>Expression</a:t>
            </a:r>
          </a:p>
          <a:p>
            <a:endParaRPr lang="en-IN" dirty="0"/>
          </a:p>
        </p:txBody>
      </p:sp>
      <p:sp>
        <p:nvSpPr>
          <p:cNvPr id="12" name="Footer Placeholder 11">
            <a:extLst>
              <a:ext uri="{FF2B5EF4-FFF2-40B4-BE49-F238E27FC236}">
                <a16:creationId xmlns:a16="http://schemas.microsoft.com/office/drawing/2014/main" id="{40CB9FE2-5A44-4EDD-B5D4-8B486FEADA5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F352489D-4F2C-4070-8F9C-3FE05926826D}"/>
              </a:ext>
            </a:extLst>
          </p:cNvPr>
          <p:cNvSpPr>
            <a:spLocks noGrp="1"/>
          </p:cNvSpPr>
          <p:nvPr>
            <p:ph type="sldNum" sz="quarter" idx="12"/>
          </p:nvPr>
        </p:nvSpPr>
        <p:spPr/>
        <p:txBody>
          <a:bodyPr/>
          <a:lstStyle/>
          <a:p>
            <a:fld id="{EEC20904-64F3-4254-9857-B148700B1D60}" type="slidenum">
              <a:rPr lang="en-IN" smtClean="0"/>
              <a:t>86</a:t>
            </a:fld>
            <a:endParaRPr lang="en-IN"/>
          </a:p>
        </p:txBody>
      </p:sp>
    </p:spTree>
    <p:extLst>
      <p:ext uri="{BB962C8B-B14F-4D97-AF65-F5344CB8AC3E}">
        <p14:creationId xmlns:p14="http://schemas.microsoft.com/office/powerpoint/2010/main" val="3944977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434D-F6E4-460D-8896-0FADCAA0C76B}"/>
              </a:ext>
            </a:extLst>
          </p:cNvPr>
          <p:cNvSpPr>
            <a:spLocks noGrp="1"/>
          </p:cNvSpPr>
          <p:nvPr>
            <p:ph type="title"/>
          </p:nvPr>
        </p:nvSpPr>
        <p:spPr>
          <a:xfrm>
            <a:off x="0" y="106681"/>
            <a:ext cx="12192000" cy="1400530"/>
          </a:xfrm>
        </p:spPr>
        <p:txBody>
          <a:bodyPr/>
          <a:lstStyle/>
          <a:p>
            <a:pPr algn="ctr"/>
            <a:r>
              <a:rPr lang="en-IN" dirty="0">
                <a:latin typeface="Book Antiqua" panose="02040602050305030304" pitchFamily="18" charset="0"/>
              </a:rPr>
              <a:t>Nonverbal communication</a:t>
            </a:r>
          </a:p>
        </p:txBody>
      </p:sp>
      <p:sp>
        <p:nvSpPr>
          <p:cNvPr id="3" name="Content Placeholder 2">
            <a:extLst>
              <a:ext uri="{FF2B5EF4-FFF2-40B4-BE49-F238E27FC236}">
                <a16:creationId xmlns:a16="http://schemas.microsoft.com/office/drawing/2014/main" id="{958F177F-6295-410E-B827-7EF191605B6D}"/>
              </a:ext>
            </a:extLst>
          </p:cNvPr>
          <p:cNvSpPr>
            <a:spLocks noGrp="1"/>
          </p:cNvSpPr>
          <p:nvPr>
            <p:ph idx="1"/>
          </p:nvPr>
        </p:nvSpPr>
        <p:spPr>
          <a:xfrm>
            <a:off x="0" y="1507212"/>
            <a:ext cx="12192000" cy="5350788"/>
          </a:xfrm>
        </p:spPr>
        <p:txBody>
          <a:bodyPr/>
          <a:lstStyle/>
          <a:p>
            <a:pPr algn="just">
              <a:lnSpc>
                <a:spcPct val="150000"/>
              </a:lnSpc>
            </a:pPr>
            <a:r>
              <a:rPr lang="en-US" sz="2400" b="1" dirty="0">
                <a:latin typeface="Book Antiqua" panose="02040602050305030304" pitchFamily="18" charset="0"/>
              </a:rPr>
              <a:t>Nonverbal communication</a:t>
            </a:r>
            <a:r>
              <a:rPr lang="en-US" sz="2400" dirty="0">
                <a:latin typeface="Book Antiqua" panose="02040602050305030304" pitchFamily="18" charset="0"/>
              </a:rPr>
              <a:t> is the process of sending and receiving messages without using words, either spoken or written. Also called manual language. Similar to the way that italicizing emphasizes written language, a </a:t>
            </a:r>
            <a:r>
              <a:rPr lang="en-US" sz="2400" b="1" dirty="0">
                <a:latin typeface="Book Antiqua" panose="02040602050305030304" pitchFamily="18" charset="0"/>
              </a:rPr>
              <a:t>nonverbal behavior</a:t>
            </a:r>
            <a:r>
              <a:rPr lang="en-US" sz="2400" dirty="0">
                <a:latin typeface="Book Antiqua" panose="02040602050305030304" pitchFamily="18" charset="0"/>
              </a:rPr>
              <a:t> may emphasize parts of a verbal message.</a:t>
            </a:r>
          </a:p>
          <a:p>
            <a:pPr algn="just">
              <a:lnSpc>
                <a:spcPct val="150000"/>
              </a:lnSpc>
            </a:pPr>
            <a:r>
              <a:rPr lang="en-US" sz="2400" dirty="0">
                <a:latin typeface="Book Antiqua" panose="02040602050305030304" pitchFamily="18" charset="0"/>
              </a:rPr>
              <a:t>According to experts, a substantial portion of our communication is nonverbal. Every day, we respond to thousands on nonverbal cues and behaviors including postures, facial expression, eye gaze, gestures, and tone of voice. From our handshakes to our hairstyles, nonverbal details reveal who we are and impact how we relate to other people.</a:t>
            </a:r>
            <a:endParaRPr lang="en-IN" sz="2400" dirty="0">
              <a:latin typeface="Book Antiqua" panose="02040602050305030304" pitchFamily="18" charset="0"/>
            </a:endParaRPr>
          </a:p>
          <a:p>
            <a:pPr marL="0" indent="0">
              <a:buNone/>
            </a:pPr>
            <a:endParaRPr lang="en-IN" dirty="0"/>
          </a:p>
        </p:txBody>
      </p:sp>
      <p:sp>
        <p:nvSpPr>
          <p:cNvPr id="12" name="Footer Placeholder 11">
            <a:extLst>
              <a:ext uri="{FF2B5EF4-FFF2-40B4-BE49-F238E27FC236}">
                <a16:creationId xmlns:a16="http://schemas.microsoft.com/office/drawing/2014/main" id="{14AA66CC-A76F-40E1-931F-F2BD2A1D3E24}"/>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CE71AB8A-58DA-4A0C-A996-5955CBC29032}"/>
              </a:ext>
            </a:extLst>
          </p:cNvPr>
          <p:cNvSpPr>
            <a:spLocks noGrp="1"/>
          </p:cNvSpPr>
          <p:nvPr>
            <p:ph type="sldNum" sz="quarter" idx="12"/>
          </p:nvPr>
        </p:nvSpPr>
        <p:spPr/>
        <p:txBody>
          <a:bodyPr/>
          <a:lstStyle/>
          <a:p>
            <a:fld id="{EEC20904-64F3-4254-9857-B148700B1D60}" type="slidenum">
              <a:rPr lang="en-IN" smtClean="0"/>
              <a:t>87</a:t>
            </a:fld>
            <a:endParaRPr lang="en-IN"/>
          </a:p>
        </p:txBody>
      </p:sp>
    </p:spTree>
    <p:extLst>
      <p:ext uri="{BB962C8B-B14F-4D97-AF65-F5344CB8AC3E}">
        <p14:creationId xmlns:p14="http://schemas.microsoft.com/office/powerpoint/2010/main" val="2892251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562A0-D8FC-4C17-9FEA-426B06802CD5}"/>
              </a:ext>
            </a:extLst>
          </p:cNvPr>
          <p:cNvSpPr>
            <a:spLocks noGrp="1"/>
          </p:cNvSpPr>
          <p:nvPr>
            <p:ph idx="1"/>
          </p:nvPr>
        </p:nvSpPr>
        <p:spPr>
          <a:xfrm>
            <a:off x="0" y="0"/>
            <a:ext cx="12192000" cy="6858000"/>
          </a:xfrm>
        </p:spPr>
        <p:txBody>
          <a:bodyPr>
            <a:normAutofit fontScale="92500"/>
          </a:bodyPr>
          <a:lstStyle/>
          <a:p>
            <a:pPr algn="just">
              <a:lnSpc>
                <a:spcPct val="150000"/>
              </a:lnSpc>
            </a:pPr>
            <a:r>
              <a:rPr lang="en-US" sz="2800" dirty="0">
                <a:latin typeface="Book Antiqua" panose="02040602050305030304" pitchFamily="18" charset="0"/>
              </a:rPr>
              <a:t>Body language refers to the </a:t>
            </a:r>
            <a:r>
              <a:rPr lang="en-US" sz="2800" u="sng" dirty="0">
                <a:latin typeface="Book Antiqua" panose="02040602050305030304" pitchFamily="18" charset="0"/>
              </a:rPr>
              <a:t>nonverbal signals</a:t>
            </a:r>
            <a:r>
              <a:rPr lang="en-US" sz="2800" dirty="0">
                <a:latin typeface="Book Antiqua" panose="02040602050305030304" pitchFamily="18" charset="0"/>
              </a:rPr>
              <a:t> that we use to communicate. According to experts, these nonverbal signals make up a huge part of daily communication. From our facial expressions to our body movements, the things we </a:t>
            </a:r>
            <a:r>
              <a:rPr lang="en-US" sz="2800" i="1" dirty="0">
                <a:latin typeface="Book Antiqua" panose="02040602050305030304" pitchFamily="18" charset="0"/>
              </a:rPr>
              <a:t>don't</a:t>
            </a:r>
            <a:r>
              <a:rPr lang="en-US" sz="2800" dirty="0">
                <a:latin typeface="Book Antiqua" panose="02040602050305030304" pitchFamily="18" charset="0"/>
              </a:rPr>
              <a:t> say can still convey volumes of information.</a:t>
            </a:r>
          </a:p>
          <a:p>
            <a:pPr algn="just">
              <a:lnSpc>
                <a:spcPct val="150000"/>
              </a:lnSpc>
            </a:pPr>
            <a:r>
              <a:rPr lang="en-US" sz="2800" dirty="0">
                <a:latin typeface="Book Antiqua" panose="02040602050305030304" pitchFamily="18" charset="0"/>
              </a:rPr>
              <a:t>It has been suggested that body language may account for between 50 percent to 70 percent of all communication. Understanding body language is important, but it is also essential to pay attention to other cues such as context. In many cases, you should look at signals as a group rather than focusing on a single action.</a:t>
            </a:r>
          </a:p>
          <a:p>
            <a:pPr algn="just">
              <a:lnSpc>
                <a:spcPct val="150000"/>
              </a:lnSpc>
            </a:pPr>
            <a:r>
              <a:rPr lang="en-US" sz="2800" dirty="0">
                <a:latin typeface="Book Antiqua" panose="02040602050305030304" pitchFamily="18" charset="0"/>
              </a:rPr>
              <a:t>Here's what to look for when you're trying to interpret body language.</a:t>
            </a:r>
          </a:p>
          <a:p>
            <a:pPr marL="0" indent="0">
              <a:buNone/>
            </a:pPr>
            <a:endParaRPr lang="en-IN" dirty="0"/>
          </a:p>
        </p:txBody>
      </p:sp>
      <p:sp>
        <p:nvSpPr>
          <p:cNvPr id="12" name="Footer Placeholder 11">
            <a:extLst>
              <a:ext uri="{FF2B5EF4-FFF2-40B4-BE49-F238E27FC236}">
                <a16:creationId xmlns:a16="http://schemas.microsoft.com/office/drawing/2014/main" id="{178AB142-CA7F-4F0C-9D21-89FF65318313}"/>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AFFCDB73-7F1B-4295-B93D-966399A36F54}"/>
              </a:ext>
            </a:extLst>
          </p:cNvPr>
          <p:cNvSpPr>
            <a:spLocks noGrp="1"/>
          </p:cNvSpPr>
          <p:nvPr>
            <p:ph type="sldNum" sz="quarter" idx="12"/>
          </p:nvPr>
        </p:nvSpPr>
        <p:spPr/>
        <p:txBody>
          <a:bodyPr/>
          <a:lstStyle/>
          <a:p>
            <a:fld id="{EEC20904-64F3-4254-9857-B148700B1D60}" type="slidenum">
              <a:rPr lang="en-IN" smtClean="0"/>
              <a:t>88</a:t>
            </a:fld>
            <a:endParaRPr lang="en-IN"/>
          </a:p>
        </p:txBody>
      </p:sp>
    </p:spTree>
    <p:extLst>
      <p:ext uri="{BB962C8B-B14F-4D97-AF65-F5344CB8AC3E}">
        <p14:creationId xmlns:p14="http://schemas.microsoft.com/office/powerpoint/2010/main" val="4095575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B789F-0FC3-425D-B49D-A1A279302EED}"/>
              </a:ext>
            </a:extLst>
          </p:cNvPr>
          <p:cNvSpPr>
            <a:spLocks noGrp="1"/>
          </p:cNvSpPr>
          <p:nvPr>
            <p:ph idx="1"/>
          </p:nvPr>
        </p:nvSpPr>
        <p:spPr>
          <a:xfrm>
            <a:off x="0" y="0"/>
            <a:ext cx="12192000" cy="6858000"/>
          </a:xfrm>
        </p:spPr>
        <p:txBody>
          <a:bodyPr>
            <a:normAutofit fontScale="92500"/>
          </a:bodyPr>
          <a:lstStyle/>
          <a:p>
            <a:r>
              <a:rPr lang="en-US" sz="2400" dirty="0">
                <a:latin typeface="Book Antiqua" panose="02040602050305030304" pitchFamily="18" charset="0"/>
              </a:rPr>
              <a:t>Facial Expressions</a:t>
            </a:r>
          </a:p>
          <a:p>
            <a:pPr algn="just"/>
            <a:r>
              <a:rPr lang="en-US" sz="2400" u="sng" dirty="0">
                <a:latin typeface="Book Antiqua" panose="02040602050305030304" pitchFamily="18" charset="0"/>
              </a:rPr>
              <a:t>Facial expressions</a:t>
            </a:r>
            <a:r>
              <a:rPr lang="en-US" sz="2400" dirty="0">
                <a:latin typeface="Book Antiqua" panose="02040602050305030304" pitchFamily="18" charset="0"/>
              </a:rPr>
              <a:t> are responsible for a huge proportion of nonverbal communication. Consider how much information can be conveyed with a smile or a frown. The look on a person's face is often the first thing we see, even before we hear what they have to say.</a:t>
            </a:r>
            <a:endParaRPr lang="en-IN" sz="2400" dirty="0">
              <a:latin typeface="Book Antiqua" panose="02040602050305030304" pitchFamily="18" charset="0"/>
            </a:endParaRPr>
          </a:p>
          <a:p>
            <a:r>
              <a:rPr lang="en-IN" sz="2400" dirty="0">
                <a:latin typeface="Book Antiqua" panose="02040602050305030304" pitchFamily="18" charset="0"/>
              </a:rPr>
              <a:t>Just a few examples of </a:t>
            </a:r>
            <a:r>
              <a:rPr lang="en-IN" sz="2400" u="sng" dirty="0">
                <a:latin typeface="Book Antiqua" panose="02040602050305030304" pitchFamily="18" charset="0"/>
              </a:rPr>
              <a:t>emotions</a:t>
            </a:r>
            <a:r>
              <a:rPr lang="en-IN" sz="2400" dirty="0">
                <a:latin typeface="Book Antiqua" panose="02040602050305030304" pitchFamily="18" charset="0"/>
              </a:rPr>
              <a:t> that can be expressed via facial expressions include:</a:t>
            </a:r>
          </a:p>
          <a:p>
            <a:pPr lvl="0"/>
            <a:r>
              <a:rPr lang="en-IN" sz="2400" dirty="0">
                <a:latin typeface="Book Antiqua" panose="02040602050305030304" pitchFamily="18" charset="0"/>
              </a:rPr>
              <a:t>Happiness</a:t>
            </a:r>
          </a:p>
          <a:p>
            <a:pPr lvl="0"/>
            <a:r>
              <a:rPr lang="en-IN" sz="2400" dirty="0">
                <a:latin typeface="Book Antiqua" panose="02040602050305030304" pitchFamily="18" charset="0"/>
              </a:rPr>
              <a:t>Sadness</a:t>
            </a:r>
          </a:p>
          <a:p>
            <a:pPr lvl="0"/>
            <a:r>
              <a:rPr lang="en-IN" sz="2400" u="sng" dirty="0">
                <a:latin typeface="Book Antiqua" panose="02040602050305030304" pitchFamily="18" charset="0"/>
              </a:rPr>
              <a:t>Anger</a:t>
            </a:r>
            <a:endParaRPr lang="en-IN" sz="2400" dirty="0">
              <a:latin typeface="Book Antiqua" panose="02040602050305030304" pitchFamily="18" charset="0"/>
            </a:endParaRPr>
          </a:p>
          <a:p>
            <a:pPr lvl="0"/>
            <a:r>
              <a:rPr lang="en-IN" sz="2400" dirty="0">
                <a:latin typeface="Book Antiqua" panose="02040602050305030304" pitchFamily="18" charset="0"/>
              </a:rPr>
              <a:t>Surprise</a:t>
            </a:r>
          </a:p>
          <a:p>
            <a:pPr lvl="0"/>
            <a:r>
              <a:rPr lang="en-IN" sz="2400" dirty="0">
                <a:latin typeface="Book Antiqua" panose="02040602050305030304" pitchFamily="18" charset="0"/>
              </a:rPr>
              <a:t>Disgust</a:t>
            </a:r>
          </a:p>
          <a:p>
            <a:pPr lvl="0"/>
            <a:r>
              <a:rPr lang="en-IN" sz="2400" dirty="0">
                <a:latin typeface="Book Antiqua" panose="02040602050305030304" pitchFamily="18" charset="0"/>
              </a:rPr>
              <a:t>Fear</a:t>
            </a:r>
          </a:p>
          <a:p>
            <a:pPr lvl="0"/>
            <a:r>
              <a:rPr lang="en-IN" sz="2400" dirty="0">
                <a:latin typeface="Book Antiqua" panose="02040602050305030304" pitchFamily="18" charset="0"/>
              </a:rPr>
              <a:t>Confusion</a:t>
            </a:r>
          </a:p>
          <a:p>
            <a:pPr lvl="0"/>
            <a:r>
              <a:rPr lang="en-IN" sz="2400" dirty="0">
                <a:latin typeface="Book Antiqua" panose="02040602050305030304" pitchFamily="18" charset="0"/>
              </a:rPr>
              <a:t>Excitement</a:t>
            </a:r>
          </a:p>
          <a:p>
            <a:pPr lvl="0"/>
            <a:r>
              <a:rPr lang="en-IN" sz="2400" dirty="0">
                <a:latin typeface="Book Antiqua" panose="02040602050305030304" pitchFamily="18" charset="0"/>
              </a:rPr>
              <a:t>Desire</a:t>
            </a:r>
          </a:p>
          <a:p>
            <a:pPr lvl="0"/>
            <a:r>
              <a:rPr lang="en-IN" sz="2400" dirty="0">
                <a:latin typeface="Book Antiqua" panose="02040602050305030304" pitchFamily="18" charset="0"/>
              </a:rPr>
              <a:t>Contempt</a:t>
            </a:r>
            <a:endParaRPr lang="en-US" sz="2400" dirty="0">
              <a:latin typeface="Book Antiqua" panose="02040602050305030304" pitchFamily="18" charset="0"/>
            </a:endParaRPr>
          </a:p>
          <a:p>
            <a:endParaRPr lang="en-IN" dirty="0"/>
          </a:p>
        </p:txBody>
      </p:sp>
      <p:sp>
        <p:nvSpPr>
          <p:cNvPr id="12" name="Footer Placeholder 11">
            <a:extLst>
              <a:ext uri="{FF2B5EF4-FFF2-40B4-BE49-F238E27FC236}">
                <a16:creationId xmlns:a16="http://schemas.microsoft.com/office/drawing/2014/main" id="{836AA504-3E41-4A18-B1EB-D4A4296AB10E}"/>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096AAF98-8801-4732-919D-8DD5DA532FC1}"/>
              </a:ext>
            </a:extLst>
          </p:cNvPr>
          <p:cNvSpPr>
            <a:spLocks noGrp="1"/>
          </p:cNvSpPr>
          <p:nvPr>
            <p:ph type="sldNum" sz="quarter" idx="12"/>
          </p:nvPr>
        </p:nvSpPr>
        <p:spPr/>
        <p:txBody>
          <a:bodyPr/>
          <a:lstStyle/>
          <a:p>
            <a:fld id="{EEC20904-64F3-4254-9857-B148700B1D60}" type="slidenum">
              <a:rPr lang="en-IN" smtClean="0"/>
              <a:t>89</a:t>
            </a:fld>
            <a:endParaRPr lang="en-IN"/>
          </a:p>
        </p:txBody>
      </p:sp>
    </p:spTree>
    <p:extLst>
      <p:ext uri="{BB962C8B-B14F-4D97-AF65-F5344CB8AC3E}">
        <p14:creationId xmlns:p14="http://schemas.microsoft.com/office/powerpoint/2010/main" val="261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F4A4-613F-4FC1-B679-7BC189980109}"/>
              </a:ext>
            </a:extLst>
          </p:cNvPr>
          <p:cNvSpPr>
            <a:spLocks noGrp="1"/>
          </p:cNvSpPr>
          <p:nvPr>
            <p:ph type="title"/>
          </p:nvPr>
        </p:nvSpPr>
        <p:spPr>
          <a:xfrm>
            <a:off x="109182" y="0"/>
            <a:ext cx="11982734" cy="1400530"/>
          </a:xfrm>
        </p:spPr>
        <p:txBody>
          <a:bodyPr/>
          <a:lstStyle/>
          <a:p>
            <a:r>
              <a:rPr lang="en-US" altLang="en-US" sz="4400" dirty="0"/>
              <a:t>Kroeber and Kluckhohn (1952)</a:t>
            </a:r>
            <a:br>
              <a:rPr lang="en-US" altLang="en-US" sz="4400" dirty="0"/>
            </a:br>
            <a:br>
              <a:rPr lang="en-US" altLang="en-US" sz="4400" dirty="0"/>
            </a:br>
            <a:endParaRPr lang="en-IN" dirty="0"/>
          </a:p>
        </p:txBody>
      </p:sp>
      <p:sp>
        <p:nvSpPr>
          <p:cNvPr id="3" name="Content Placeholder 2">
            <a:extLst>
              <a:ext uri="{FF2B5EF4-FFF2-40B4-BE49-F238E27FC236}">
                <a16:creationId xmlns:a16="http://schemas.microsoft.com/office/drawing/2014/main" id="{4540E2AC-C067-48C9-8E91-B87D73028856}"/>
              </a:ext>
            </a:extLst>
          </p:cNvPr>
          <p:cNvSpPr>
            <a:spLocks noGrp="1"/>
          </p:cNvSpPr>
          <p:nvPr>
            <p:ph idx="1"/>
          </p:nvPr>
        </p:nvSpPr>
        <p:spPr>
          <a:xfrm>
            <a:off x="0" y="1856096"/>
            <a:ext cx="12091916" cy="5001904"/>
          </a:xfrm>
        </p:spPr>
        <p:txBody>
          <a:bodyPr>
            <a:normAutofit/>
          </a:bodyPr>
          <a:lstStyle/>
          <a:p>
            <a:r>
              <a:rPr lang="en-US" altLang="en-US" sz="2400" dirty="0">
                <a:latin typeface="Bookman Old Style" panose="02050604050505020204" pitchFamily="18" charset="0"/>
              </a:rPr>
              <a:t>Culture consists of explicit and implicit patterns,</a:t>
            </a:r>
          </a:p>
          <a:p>
            <a:pPr algn="just">
              <a:lnSpc>
                <a:spcPct val="150000"/>
              </a:lnSpc>
              <a:buFont typeface="Wingdings" panose="05000000000000000000" pitchFamily="2" charset="2"/>
              <a:buChar char="§"/>
            </a:pPr>
            <a:r>
              <a:rPr lang="en-US" altLang="en-US" sz="2400" dirty="0">
                <a:latin typeface="Bookman Old Style" panose="02050604050505020204" pitchFamily="18" charset="0"/>
              </a:rPr>
              <a:t>behavior acquired and transmitted by symbols, constituting the individual achievement of human groups, including their embodiment in artifacts, </a:t>
            </a:r>
          </a:p>
          <a:p>
            <a:pPr algn="just">
              <a:lnSpc>
                <a:spcPct val="150000"/>
              </a:lnSpc>
              <a:buFont typeface="Wingdings" panose="05000000000000000000" pitchFamily="2" charset="2"/>
              <a:buChar char="§"/>
            </a:pPr>
            <a:r>
              <a:rPr lang="en-US" altLang="en-US" sz="2400" dirty="0">
                <a:latin typeface="Bookman Old Style" panose="02050604050505020204" pitchFamily="18" charset="0"/>
              </a:rPr>
              <a:t>the essential core of culture consists of traditional (i.e. historically derived and selected) ideas and especially their attached values;</a:t>
            </a:r>
          </a:p>
          <a:p>
            <a:pPr algn="just">
              <a:lnSpc>
                <a:spcPct val="150000"/>
              </a:lnSpc>
              <a:buFont typeface="Wingdings" panose="05000000000000000000" pitchFamily="2" charset="2"/>
              <a:buChar char="§"/>
            </a:pPr>
            <a:r>
              <a:rPr lang="en-US" altLang="en-US" sz="2400" dirty="0">
                <a:latin typeface="Bookman Old Style" panose="02050604050505020204" pitchFamily="18" charset="0"/>
              </a:rPr>
              <a:t> culture systems may, on the one hand, be considered as products of action, on the other as conditioning elements of further action.</a:t>
            </a:r>
          </a:p>
          <a:p>
            <a:endParaRPr lang="en-IN" dirty="0"/>
          </a:p>
        </p:txBody>
      </p:sp>
      <p:sp>
        <p:nvSpPr>
          <p:cNvPr id="12" name="Footer Placeholder 11">
            <a:extLst>
              <a:ext uri="{FF2B5EF4-FFF2-40B4-BE49-F238E27FC236}">
                <a16:creationId xmlns:a16="http://schemas.microsoft.com/office/drawing/2014/main" id="{650AC229-8C35-4FB9-B596-6492118EFB9D}"/>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33D23FA-5CF4-4E9B-B3F4-D23B461261A0}"/>
              </a:ext>
            </a:extLst>
          </p:cNvPr>
          <p:cNvSpPr>
            <a:spLocks noGrp="1"/>
          </p:cNvSpPr>
          <p:nvPr>
            <p:ph type="sldNum" sz="quarter" idx="12"/>
          </p:nvPr>
        </p:nvSpPr>
        <p:spPr/>
        <p:txBody>
          <a:bodyPr/>
          <a:lstStyle/>
          <a:p>
            <a:fld id="{EEC20904-64F3-4254-9857-B148700B1D60}" type="slidenum">
              <a:rPr lang="en-IN" smtClean="0"/>
              <a:t>9</a:t>
            </a:fld>
            <a:endParaRPr lang="en-IN"/>
          </a:p>
        </p:txBody>
      </p:sp>
    </p:spTree>
    <p:extLst>
      <p:ext uri="{BB962C8B-B14F-4D97-AF65-F5344CB8AC3E}">
        <p14:creationId xmlns:p14="http://schemas.microsoft.com/office/powerpoint/2010/main" val="29004991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2985-BEBD-4D82-ABEE-5841604F5CAC}"/>
              </a:ext>
            </a:extLst>
          </p:cNvPr>
          <p:cNvSpPr>
            <a:spLocks noGrp="1"/>
          </p:cNvSpPr>
          <p:nvPr>
            <p:ph type="title"/>
          </p:nvPr>
        </p:nvSpPr>
        <p:spPr>
          <a:xfrm>
            <a:off x="874220" y="106681"/>
            <a:ext cx="9404723" cy="1400530"/>
          </a:xfrm>
        </p:spPr>
        <p:txBody>
          <a:bodyPr/>
          <a:lstStyle/>
          <a:p>
            <a:pPr algn="ctr"/>
            <a:r>
              <a:rPr lang="en-US" dirty="0">
                <a:latin typeface="Book Antiqua" panose="02040602050305030304" pitchFamily="18" charset="0"/>
              </a:rPr>
              <a:t>Gestures</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1E3224E5-6FCA-426A-9CC2-64403E22CFD2}"/>
              </a:ext>
            </a:extLst>
          </p:cNvPr>
          <p:cNvSpPr>
            <a:spLocks noGrp="1"/>
          </p:cNvSpPr>
          <p:nvPr>
            <p:ph idx="1"/>
          </p:nvPr>
        </p:nvSpPr>
        <p:spPr>
          <a:xfrm>
            <a:off x="0" y="1028700"/>
            <a:ext cx="12192000" cy="5829300"/>
          </a:xfrm>
        </p:spPr>
        <p:txBody>
          <a:bodyPr>
            <a:normAutofit/>
          </a:bodyPr>
          <a:lstStyle/>
          <a:p>
            <a:pPr algn="just">
              <a:lnSpc>
                <a:spcPct val="150000"/>
              </a:lnSpc>
            </a:pPr>
            <a:r>
              <a:rPr lang="en-US" sz="2400" dirty="0">
                <a:latin typeface="Book Antiqua" panose="02040602050305030304" pitchFamily="18" charset="0"/>
              </a:rPr>
              <a:t>Deliberate movements and signals are an important way to communicate meaning without words. Common gestures include waving, pointing, and using fingers to indicate numeric amounts. Other gestures are arbitrary and related to culture.</a:t>
            </a:r>
          </a:p>
          <a:p>
            <a:pPr algn="just">
              <a:lnSpc>
                <a:spcPct val="150000"/>
              </a:lnSpc>
            </a:pPr>
            <a:r>
              <a:rPr lang="en-US" sz="2400" dirty="0">
                <a:latin typeface="Book Antiqua" panose="02040602050305030304" pitchFamily="18" charset="0"/>
              </a:rPr>
              <a:t>In courtroom settings, lawyers have been known to utilize different nonverbal signals to attempt to power judge opinions. An attorney might glance at his watch to suggest that the opposing lawyer's argument is tedious or might even roll his eyes at the testimony offered by a witness in an attempt to undermine his or her credibility. These nonverbal signals are seen as being so powerful and influential that some judges even place limits on what type of nonverbal behaviors are allowed in the courtroom.</a:t>
            </a:r>
          </a:p>
          <a:p>
            <a:pPr marL="0" indent="0">
              <a:buNone/>
            </a:pPr>
            <a:endParaRPr lang="en-IN" dirty="0"/>
          </a:p>
        </p:txBody>
      </p:sp>
      <p:sp>
        <p:nvSpPr>
          <p:cNvPr id="12" name="Footer Placeholder 11">
            <a:extLst>
              <a:ext uri="{FF2B5EF4-FFF2-40B4-BE49-F238E27FC236}">
                <a16:creationId xmlns:a16="http://schemas.microsoft.com/office/drawing/2014/main" id="{C0EDE7C8-A54D-40B8-9C62-2149D1DFEF04}"/>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218F43E-C3A5-4332-B675-836323191A1B}"/>
              </a:ext>
            </a:extLst>
          </p:cNvPr>
          <p:cNvSpPr>
            <a:spLocks noGrp="1"/>
          </p:cNvSpPr>
          <p:nvPr>
            <p:ph type="sldNum" sz="quarter" idx="12"/>
          </p:nvPr>
        </p:nvSpPr>
        <p:spPr/>
        <p:txBody>
          <a:bodyPr/>
          <a:lstStyle/>
          <a:p>
            <a:fld id="{EEC20904-64F3-4254-9857-B148700B1D60}" type="slidenum">
              <a:rPr lang="en-IN" smtClean="0"/>
              <a:t>90</a:t>
            </a:fld>
            <a:endParaRPr lang="en-IN"/>
          </a:p>
        </p:txBody>
      </p:sp>
    </p:spTree>
    <p:extLst>
      <p:ext uri="{BB962C8B-B14F-4D97-AF65-F5344CB8AC3E}">
        <p14:creationId xmlns:p14="http://schemas.microsoft.com/office/powerpoint/2010/main" val="25087440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E5E8-54C4-47C1-8628-0C01C244A3F0}"/>
              </a:ext>
            </a:extLst>
          </p:cNvPr>
          <p:cNvSpPr>
            <a:spLocks noGrp="1"/>
          </p:cNvSpPr>
          <p:nvPr>
            <p:ph type="title"/>
          </p:nvPr>
        </p:nvSpPr>
        <p:spPr>
          <a:xfrm>
            <a:off x="874220" y="0"/>
            <a:ext cx="9404723" cy="1400530"/>
          </a:xfrm>
        </p:spPr>
        <p:txBody>
          <a:bodyPr/>
          <a:lstStyle/>
          <a:p>
            <a:pPr algn="ctr"/>
            <a:r>
              <a:rPr lang="en-US" dirty="0" err="1"/>
              <a:t>Paralinguistics</a:t>
            </a:r>
            <a:endParaRPr lang="en-IN" dirty="0"/>
          </a:p>
        </p:txBody>
      </p:sp>
      <p:sp>
        <p:nvSpPr>
          <p:cNvPr id="3" name="Content Placeholder 2">
            <a:extLst>
              <a:ext uri="{FF2B5EF4-FFF2-40B4-BE49-F238E27FC236}">
                <a16:creationId xmlns:a16="http://schemas.microsoft.com/office/drawing/2014/main" id="{42BA8265-BD33-4819-A79F-777F85B29AFD}"/>
              </a:ext>
            </a:extLst>
          </p:cNvPr>
          <p:cNvSpPr>
            <a:spLocks noGrp="1"/>
          </p:cNvSpPr>
          <p:nvPr>
            <p:ph idx="1"/>
          </p:nvPr>
        </p:nvSpPr>
        <p:spPr>
          <a:xfrm>
            <a:off x="0" y="1400530"/>
            <a:ext cx="12192000" cy="5457470"/>
          </a:xfrm>
        </p:spPr>
        <p:txBody>
          <a:bodyPr/>
          <a:lstStyle/>
          <a:p>
            <a:pPr algn="just"/>
            <a:r>
              <a:rPr lang="en-US" sz="3600" dirty="0" err="1">
                <a:latin typeface="Book Antiqua" panose="02040602050305030304" pitchFamily="18" charset="0"/>
              </a:rPr>
              <a:t>Paralinguistics</a:t>
            </a:r>
            <a:r>
              <a:rPr lang="en-US" sz="3600" dirty="0">
                <a:latin typeface="Book Antiqua" panose="02040602050305030304" pitchFamily="18" charset="0"/>
              </a:rPr>
              <a:t> refers to vocal communication that is separate from actual language. This includes factors such as tone of voice, loudness, inflection, and pitch. Consider the powerful effect that tone of voice can have on the meaning of a sentence. When said in a strong tone of voice, listeners might interpret approval and enthusiasm. The same words said in a hesitant tone of voice might convey disapproval and a lack of interest.</a:t>
            </a:r>
          </a:p>
          <a:p>
            <a:endParaRPr lang="en-IN" dirty="0"/>
          </a:p>
        </p:txBody>
      </p:sp>
      <p:sp>
        <p:nvSpPr>
          <p:cNvPr id="14" name="Footer Placeholder 13">
            <a:extLst>
              <a:ext uri="{FF2B5EF4-FFF2-40B4-BE49-F238E27FC236}">
                <a16:creationId xmlns:a16="http://schemas.microsoft.com/office/drawing/2014/main" id="{CF4CF218-2FB2-45A6-B87D-30E6EDA2887A}"/>
              </a:ext>
            </a:extLst>
          </p:cNvPr>
          <p:cNvSpPr>
            <a:spLocks noGrp="1"/>
          </p:cNvSpPr>
          <p:nvPr>
            <p:ph type="ftr" sz="quarter" idx="11"/>
          </p:nvPr>
        </p:nvSpPr>
        <p:spPr/>
        <p:txBody>
          <a:bodyPr/>
          <a:lstStyle/>
          <a:p>
            <a:r>
              <a:rPr lang="en-IN"/>
              <a:t>Dr.PC</a:t>
            </a:r>
          </a:p>
        </p:txBody>
      </p:sp>
      <p:sp>
        <p:nvSpPr>
          <p:cNvPr id="15" name="Slide Number Placeholder 14">
            <a:extLst>
              <a:ext uri="{FF2B5EF4-FFF2-40B4-BE49-F238E27FC236}">
                <a16:creationId xmlns:a16="http://schemas.microsoft.com/office/drawing/2014/main" id="{8CCC1F22-4837-4D49-AFBF-6AFC987C73D8}"/>
              </a:ext>
            </a:extLst>
          </p:cNvPr>
          <p:cNvSpPr>
            <a:spLocks noGrp="1"/>
          </p:cNvSpPr>
          <p:nvPr>
            <p:ph type="sldNum" sz="quarter" idx="12"/>
          </p:nvPr>
        </p:nvSpPr>
        <p:spPr/>
        <p:txBody>
          <a:bodyPr/>
          <a:lstStyle/>
          <a:p>
            <a:fld id="{EEC20904-64F3-4254-9857-B148700B1D60}" type="slidenum">
              <a:rPr lang="en-IN" smtClean="0"/>
              <a:t>91</a:t>
            </a:fld>
            <a:endParaRPr lang="en-IN"/>
          </a:p>
        </p:txBody>
      </p:sp>
    </p:spTree>
    <p:extLst>
      <p:ext uri="{BB962C8B-B14F-4D97-AF65-F5344CB8AC3E}">
        <p14:creationId xmlns:p14="http://schemas.microsoft.com/office/powerpoint/2010/main" val="30138009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4AEA74-06A3-42AF-AEBC-6B0889028501}"/>
              </a:ext>
            </a:extLst>
          </p:cNvPr>
          <p:cNvSpPr>
            <a:spLocks noGrp="1"/>
          </p:cNvSpPr>
          <p:nvPr>
            <p:ph idx="1"/>
          </p:nvPr>
        </p:nvSpPr>
        <p:spPr>
          <a:xfrm>
            <a:off x="0" y="0"/>
            <a:ext cx="12192000" cy="6675120"/>
          </a:xfrm>
        </p:spPr>
        <p:txBody>
          <a:bodyPr/>
          <a:lstStyle/>
          <a:p>
            <a:pPr algn="just"/>
            <a:r>
              <a:rPr lang="en-US" sz="3600" dirty="0">
                <a:latin typeface="Book Antiqua" panose="02040602050305030304" pitchFamily="18" charset="0"/>
              </a:rPr>
              <a:t>Consider all the different ways that simply changing your tone of voice might change the meaning of a sentence. A friend might ask you how you are doing, and you might respond with the standard "I'm fine," but how you actually say those words might reveal a tremendous amount of how you are really feeling. A cold tone of voice might suggest that you are actually not fine, but you don't wish to discuss it. A bright, happy tone of voice will reveal that you are actually doing quite well. A somber, downcast tone would indicate that you are the opposite of fine and that perhaps your friend should inquire further.</a:t>
            </a:r>
          </a:p>
          <a:p>
            <a:endParaRPr lang="en-IN" dirty="0"/>
          </a:p>
        </p:txBody>
      </p:sp>
      <p:sp>
        <p:nvSpPr>
          <p:cNvPr id="12" name="Footer Placeholder 11">
            <a:extLst>
              <a:ext uri="{FF2B5EF4-FFF2-40B4-BE49-F238E27FC236}">
                <a16:creationId xmlns:a16="http://schemas.microsoft.com/office/drawing/2014/main" id="{0EC33757-220A-4D37-8324-FED2CB0BBCE7}"/>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264F6DEF-F8C6-4D27-A82D-521CBF57F62B}"/>
              </a:ext>
            </a:extLst>
          </p:cNvPr>
          <p:cNvSpPr>
            <a:spLocks noGrp="1"/>
          </p:cNvSpPr>
          <p:nvPr>
            <p:ph type="sldNum" sz="quarter" idx="12"/>
          </p:nvPr>
        </p:nvSpPr>
        <p:spPr/>
        <p:txBody>
          <a:bodyPr/>
          <a:lstStyle/>
          <a:p>
            <a:fld id="{EEC20904-64F3-4254-9857-B148700B1D60}" type="slidenum">
              <a:rPr lang="en-IN" smtClean="0"/>
              <a:t>92</a:t>
            </a:fld>
            <a:endParaRPr lang="en-IN"/>
          </a:p>
        </p:txBody>
      </p:sp>
    </p:spTree>
    <p:extLst>
      <p:ext uri="{BB962C8B-B14F-4D97-AF65-F5344CB8AC3E}">
        <p14:creationId xmlns:p14="http://schemas.microsoft.com/office/powerpoint/2010/main" val="724548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BA8F-454D-4476-B9FA-EBF6B0F5AF84}"/>
              </a:ext>
            </a:extLst>
          </p:cNvPr>
          <p:cNvSpPr>
            <a:spLocks noGrp="1"/>
          </p:cNvSpPr>
          <p:nvPr>
            <p:ph type="title"/>
          </p:nvPr>
        </p:nvSpPr>
        <p:spPr>
          <a:xfrm>
            <a:off x="0" y="129541"/>
            <a:ext cx="12192000" cy="1400530"/>
          </a:xfrm>
        </p:spPr>
        <p:txBody>
          <a:bodyPr/>
          <a:lstStyle/>
          <a:p>
            <a:pPr algn="ctr"/>
            <a:r>
              <a:rPr lang="en-US" dirty="0">
                <a:latin typeface="Book Antiqua" panose="02040602050305030304" pitchFamily="18" charset="0"/>
              </a:rPr>
              <a:t>Body Language and Posture</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5889C8C1-4656-43A7-A933-1BD976C85BC4}"/>
              </a:ext>
            </a:extLst>
          </p:cNvPr>
          <p:cNvSpPr>
            <a:spLocks noGrp="1"/>
          </p:cNvSpPr>
          <p:nvPr>
            <p:ph idx="1"/>
          </p:nvPr>
        </p:nvSpPr>
        <p:spPr>
          <a:xfrm>
            <a:off x="0" y="1530071"/>
            <a:ext cx="12192000" cy="5198387"/>
          </a:xfrm>
        </p:spPr>
        <p:txBody>
          <a:bodyPr/>
          <a:lstStyle/>
          <a:p>
            <a:pPr algn="just"/>
            <a:r>
              <a:rPr lang="en-US" sz="3600" dirty="0">
                <a:latin typeface="Book Antiqua" panose="02040602050305030304" pitchFamily="18" charset="0"/>
              </a:rPr>
              <a:t>Posture and movement can also convey a great deal of information. Research on body language has grown significantly since the 1970's, but popular media have focused on the over-interpretation of defensive postures, arm-crossing, and leg-crossing, especially after publishing Julius Fast's book </a:t>
            </a:r>
            <a:r>
              <a:rPr lang="en-US" sz="3600" i="1" dirty="0">
                <a:latin typeface="Book Antiqua" panose="02040602050305030304" pitchFamily="18" charset="0"/>
              </a:rPr>
              <a:t>Body Language</a:t>
            </a:r>
            <a:r>
              <a:rPr lang="en-US" sz="3600" dirty="0">
                <a:latin typeface="Book Antiqua" panose="02040602050305030304" pitchFamily="18" charset="0"/>
              </a:rPr>
              <a:t>.</a:t>
            </a:r>
          </a:p>
          <a:p>
            <a:pPr marL="0" indent="0">
              <a:buNone/>
            </a:pPr>
            <a:endParaRPr lang="en-IN" dirty="0"/>
          </a:p>
        </p:txBody>
      </p:sp>
      <p:sp>
        <p:nvSpPr>
          <p:cNvPr id="12" name="Footer Placeholder 11">
            <a:extLst>
              <a:ext uri="{FF2B5EF4-FFF2-40B4-BE49-F238E27FC236}">
                <a16:creationId xmlns:a16="http://schemas.microsoft.com/office/drawing/2014/main" id="{AD4550A5-F51E-4389-BA8D-3248164E90EC}"/>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FB13DC01-21A1-4C44-BB01-803A09EAE7CB}"/>
              </a:ext>
            </a:extLst>
          </p:cNvPr>
          <p:cNvSpPr>
            <a:spLocks noGrp="1"/>
          </p:cNvSpPr>
          <p:nvPr>
            <p:ph type="sldNum" sz="quarter" idx="12"/>
          </p:nvPr>
        </p:nvSpPr>
        <p:spPr/>
        <p:txBody>
          <a:bodyPr/>
          <a:lstStyle/>
          <a:p>
            <a:fld id="{EEC20904-64F3-4254-9857-B148700B1D60}" type="slidenum">
              <a:rPr lang="en-IN" smtClean="0"/>
              <a:t>93</a:t>
            </a:fld>
            <a:endParaRPr lang="en-IN"/>
          </a:p>
        </p:txBody>
      </p:sp>
    </p:spTree>
    <p:extLst>
      <p:ext uri="{BB962C8B-B14F-4D97-AF65-F5344CB8AC3E}">
        <p14:creationId xmlns:p14="http://schemas.microsoft.com/office/powerpoint/2010/main" val="95280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E919-4152-48EF-A437-53CF9CC86D58}"/>
              </a:ext>
            </a:extLst>
          </p:cNvPr>
          <p:cNvSpPr>
            <a:spLocks noGrp="1"/>
          </p:cNvSpPr>
          <p:nvPr>
            <p:ph type="title"/>
          </p:nvPr>
        </p:nvSpPr>
        <p:spPr>
          <a:xfrm>
            <a:off x="645130" y="0"/>
            <a:ext cx="9404723" cy="1400530"/>
          </a:xfrm>
        </p:spPr>
        <p:txBody>
          <a:bodyPr/>
          <a:lstStyle/>
          <a:p>
            <a:pPr algn="ctr"/>
            <a:r>
              <a:rPr lang="en-US" dirty="0">
                <a:latin typeface="Book Antiqua" panose="02040602050305030304" pitchFamily="18" charset="0"/>
              </a:rPr>
              <a:t>Proxemics</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21B020B2-F22E-49A1-87BD-B05D22EBBC4C}"/>
              </a:ext>
            </a:extLst>
          </p:cNvPr>
          <p:cNvSpPr>
            <a:spLocks noGrp="1"/>
          </p:cNvSpPr>
          <p:nvPr>
            <p:ph idx="1"/>
          </p:nvPr>
        </p:nvSpPr>
        <p:spPr>
          <a:xfrm>
            <a:off x="0" y="1400530"/>
            <a:ext cx="12192000" cy="5457470"/>
          </a:xfrm>
        </p:spPr>
        <p:txBody>
          <a:bodyPr/>
          <a:lstStyle/>
          <a:p>
            <a:pPr algn="just"/>
            <a:r>
              <a:rPr lang="en-US" sz="3200" dirty="0">
                <a:latin typeface="Book Antiqua" panose="02040602050305030304" pitchFamily="18" charset="0"/>
              </a:rPr>
              <a:t>People often refer to their need for "personal space," which is also an important type of nonverbal communication. The amount of distance we need and the amount of space we perceive as belonging to us is influenced by a number of factors including social norms, cultural expectations, situational factors, personality characteristics, and level of familiarity. For example, the amount of personal space needed when having a casual conversation with another person usually varies between 18 inches to four feet. On the other hand, the personal distance needed when speaking to a crowd of people is around 10 to 12 feet.</a:t>
            </a:r>
          </a:p>
          <a:p>
            <a:pPr marL="0" indent="0">
              <a:buNone/>
            </a:pPr>
            <a:endParaRPr lang="en-IN" dirty="0"/>
          </a:p>
        </p:txBody>
      </p:sp>
      <p:sp>
        <p:nvSpPr>
          <p:cNvPr id="12" name="Footer Placeholder 11">
            <a:extLst>
              <a:ext uri="{FF2B5EF4-FFF2-40B4-BE49-F238E27FC236}">
                <a16:creationId xmlns:a16="http://schemas.microsoft.com/office/drawing/2014/main" id="{4630CDEA-E589-4C8E-9000-745EBD408C19}"/>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9DBFEED7-F7C6-4D1B-9C99-83884C0B59FD}"/>
              </a:ext>
            </a:extLst>
          </p:cNvPr>
          <p:cNvSpPr>
            <a:spLocks noGrp="1"/>
          </p:cNvSpPr>
          <p:nvPr>
            <p:ph type="sldNum" sz="quarter" idx="12"/>
          </p:nvPr>
        </p:nvSpPr>
        <p:spPr/>
        <p:txBody>
          <a:bodyPr/>
          <a:lstStyle/>
          <a:p>
            <a:fld id="{EEC20904-64F3-4254-9857-B148700B1D60}" type="slidenum">
              <a:rPr lang="en-IN" smtClean="0"/>
              <a:t>94</a:t>
            </a:fld>
            <a:endParaRPr lang="en-IN"/>
          </a:p>
        </p:txBody>
      </p:sp>
    </p:spTree>
    <p:extLst>
      <p:ext uri="{BB962C8B-B14F-4D97-AF65-F5344CB8AC3E}">
        <p14:creationId xmlns:p14="http://schemas.microsoft.com/office/powerpoint/2010/main" val="1194273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F1EA-041F-4AF1-998A-1E2D8711EAA1}"/>
              </a:ext>
            </a:extLst>
          </p:cNvPr>
          <p:cNvSpPr>
            <a:spLocks noGrp="1"/>
          </p:cNvSpPr>
          <p:nvPr>
            <p:ph type="title"/>
          </p:nvPr>
        </p:nvSpPr>
        <p:spPr>
          <a:xfrm>
            <a:off x="874220" y="0"/>
            <a:ext cx="9404723" cy="1400530"/>
          </a:xfrm>
        </p:spPr>
        <p:txBody>
          <a:bodyPr/>
          <a:lstStyle/>
          <a:p>
            <a:pPr algn="ctr"/>
            <a:r>
              <a:rPr lang="en-US" dirty="0">
                <a:latin typeface="Book Antiqua" panose="02040602050305030304" pitchFamily="18" charset="0"/>
              </a:rPr>
              <a:t>Eye Gaze</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6DB79B02-959D-4BE6-93E1-3330789D7AD1}"/>
              </a:ext>
            </a:extLst>
          </p:cNvPr>
          <p:cNvSpPr>
            <a:spLocks noGrp="1"/>
          </p:cNvSpPr>
          <p:nvPr>
            <p:ph idx="1"/>
          </p:nvPr>
        </p:nvSpPr>
        <p:spPr>
          <a:xfrm>
            <a:off x="0" y="1400530"/>
            <a:ext cx="12192000" cy="5457470"/>
          </a:xfrm>
        </p:spPr>
        <p:txBody>
          <a:bodyPr/>
          <a:lstStyle/>
          <a:p>
            <a:pPr algn="just">
              <a:lnSpc>
                <a:spcPct val="150000"/>
              </a:lnSpc>
            </a:pPr>
            <a:r>
              <a:rPr lang="en-US" sz="2400" dirty="0">
                <a:latin typeface="Book Antiqua" panose="02040602050305030304" pitchFamily="18" charset="0"/>
              </a:rPr>
              <a:t>The eyes play an important role in nonverbal communication and such things as looking, staring and blinking are important nonverbal behaviors. When people encounter people or things that they like, the rate of blinking increases and pupils dilate. Looking at another person can indicate a range of emotions including hostility, interest, and attraction.</a:t>
            </a:r>
          </a:p>
          <a:p>
            <a:pPr algn="just">
              <a:lnSpc>
                <a:spcPct val="150000"/>
              </a:lnSpc>
            </a:pPr>
            <a:r>
              <a:rPr lang="en-US" sz="2400" dirty="0">
                <a:latin typeface="Book Antiqua" panose="02040602050305030304" pitchFamily="18" charset="0"/>
              </a:rPr>
              <a:t>People also utilize eye gaze as a means to determine if someone is being honest. Normal, steady eye contact is often taken as a sign that a person is telling the truth and is trustworthy. Shifty eyes and an inability to maintain eye contact, on the other hand, is frequently seen as an indicator that someone is lying or being deceptive.</a:t>
            </a:r>
          </a:p>
          <a:p>
            <a:endParaRPr lang="en-IN" dirty="0"/>
          </a:p>
        </p:txBody>
      </p:sp>
      <p:sp>
        <p:nvSpPr>
          <p:cNvPr id="12" name="Footer Placeholder 11">
            <a:extLst>
              <a:ext uri="{FF2B5EF4-FFF2-40B4-BE49-F238E27FC236}">
                <a16:creationId xmlns:a16="http://schemas.microsoft.com/office/drawing/2014/main" id="{0BF1A1FF-3B2D-4352-909E-42417D940DD1}"/>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60536ED3-C571-4B0B-9187-5F8360A74D6F}"/>
              </a:ext>
            </a:extLst>
          </p:cNvPr>
          <p:cNvSpPr>
            <a:spLocks noGrp="1"/>
          </p:cNvSpPr>
          <p:nvPr>
            <p:ph type="sldNum" sz="quarter" idx="12"/>
          </p:nvPr>
        </p:nvSpPr>
        <p:spPr/>
        <p:txBody>
          <a:bodyPr/>
          <a:lstStyle/>
          <a:p>
            <a:fld id="{EEC20904-64F3-4254-9857-B148700B1D60}" type="slidenum">
              <a:rPr lang="en-IN" smtClean="0"/>
              <a:t>95</a:t>
            </a:fld>
            <a:endParaRPr lang="en-IN"/>
          </a:p>
        </p:txBody>
      </p:sp>
    </p:spTree>
    <p:extLst>
      <p:ext uri="{BB962C8B-B14F-4D97-AF65-F5344CB8AC3E}">
        <p14:creationId xmlns:p14="http://schemas.microsoft.com/office/powerpoint/2010/main" val="42100892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A32A-3672-451E-B11A-08842C385CDE}"/>
              </a:ext>
            </a:extLst>
          </p:cNvPr>
          <p:cNvSpPr>
            <a:spLocks noGrp="1"/>
          </p:cNvSpPr>
          <p:nvPr>
            <p:ph type="title"/>
          </p:nvPr>
        </p:nvSpPr>
        <p:spPr>
          <a:xfrm>
            <a:off x="645130" y="0"/>
            <a:ext cx="9404723" cy="1400530"/>
          </a:xfrm>
        </p:spPr>
        <p:txBody>
          <a:bodyPr/>
          <a:lstStyle/>
          <a:p>
            <a:pPr algn="ctr"/>
            <a:r>
              <a:rPr lang="en-US" dirty="0">
                <a:latin typeface="Book Antiqua" panose="02040602050305030304" pitchFamily="18" charset="0"/>
              </a:rPr>
              <a:t>Haptics</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69BE80EC-3E03-48BA-AF27-C120103C51AB}"/>
              </a:ext>
            </a:extLst>
          </p:cNvPr>
          <p:cNvSpPr>
            <a:spLocks noGrp="1"/>
          </p:cNvSpPr>
          <p:nvPr>
            <p:ph idx="1"/>
          </p:nvPr>
        </p:nvSpPr>
        <p:spPr>
          <a:xfrm>
            <a:off x="0" y="1400530"/>
            <a:ext cx="12192000" cy="5457470"/>
          </a:xfrm>
        </p:spPr>
        <p:txBody>
          <a:bodyPr>
            <a:normAutofit fontScale="92500" lnSpcReduction="10000"/>
          </a:bodyPr>
          <a:lstStyle/>
          <a:p>
            <a:pPr algn="just">
              <a:lnSpc>
                <a:spcPct val="150000"/>
              </a:lnSpc>
            </a:pPr>
            <a:r>
              <a:rPr lang="en-US" sz="3200" dirty="0">
                <a:latin typeface="Book Antiqua" panose="02040602050305030304" pitchFamily="18" charset="0"/>
              </a:rPr>
              <a:t>Communicating through touch is another important nonverbal behavior. There has been a substantial amount of research on the importance of touch in infancy and </a:t>
            </a:r>
            <a:r>
              <a:rPr lang="en-US" sz="3200" u="sng" dirty="0">
                <a:latin typeface="Book Antiqua" panose="02040602050305030304" pitchFamily="18" charset="0"/>
              </a:rPr>
              <a:t>early childhood</a:t>
            </a:r>
            <a:r>
              <a:rPr lang="en-US" sz="3200" dirty="0">
                <a:latin typeface="Book Antiqua" panose="02040602050305030304" pitchFamily="18" charset="0"/>
              </a:rPr>
              <a:t>. Touch can be used to communicate affection, familiarity, sympathy, and other </a:t>
            </a:r>
            <a:r>
              <a:rPr lang="en-US" sz="3200" u="sng" dirty="0">
                <a:latin typeface="Book Antiqua" panose="02040602050305030304" pitchFamily="18" charset="0"/>
              </a:rPr>
              <a:t>emotions</a:t>
            </a:r>
            <a:r>
              <a:rPr lang="en-US" sz="3200" dirty="0">
                <a:latin typeface="Book Antiqua" panose="02040602050305030304" pitchFamily="18" charset="0"/>
              </a:rPr>
              <a:t>.</a:t>
            </a:r>
          </a:p>
          <a:p>
            <a:pPr algn="just">
              <a:lnSpc>
                <a:spcPct val="150000"/>
              </a:lnSpc>
            </a:pPr>
            <a:r>
              <a:rPr lang="en-US" sz="3200" dirty="0">
                <a:latin typeface="Book Antiqua" panose="02040602050305030304" pitchFamily="18" charset="0"/>
              </a:rPr>
              <a:t>Women tend to use touch to convey care, concern, and nurturance. Men, on the other hand, are more likely to use touch to assert power or control over others.</a:t>
            </a:r>
            <a:endParaRPr lang="en-IN" sz="3200" dirty="0">
              <a:latin typeface="Book Antiqua" panose="02040602050305030304" pitchFamily="18" charset="0"/>
            </a:endParaRPr>
          </a:p>
          <a:p>
            <a:pPr marL="0" indent="0">
              <a:buNone/>
            </a:pPr>
            <a:endParaRPr lang="en-IN" dirty="0"/>
          </a:p>
        </p:txBody>
      </p:sp>
      <p:sp>
        <p:nvSpPr>
          <p:cNvPr id="12" name="Footer Placeholder 11">
            <a:extLst>
              <a:ext uri="{FF2B5EF4-FFF2-40B4-BE49-F238E27FC236}">
                <a16:creationId xmlns:a16="http://schemas.microsoft.com/office/drawing/2014/main" id="{A2412054-0A4C-4964-BD3C-FFC58C3BBF4A}"/>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79C9086D-9383-4E8B-8984-76EC593BB029}"/>
              </a:ext>
            </a:extLst>
          </p:cNvPr>
          <p:cNvSpPr>
            <a:spLocks noGrp="1"/>
          </p:cNvSpPr>
          <p:nvPr>
            <p:ph type="sldNum" sz="quarter" idx="12"/>
          </p:nvPr>
        </p:nvSpPr>
        <p:spPr/>
        <p:txBody>
          <a:bodyPr/>
          <a:lstStyle/>
          <a:p>
            <a:fld id="{EEC20904-64F3-4254-9857-B148700B1D60}" type="slidenum">
              <a:rPr lang="en-IN" smtClean="0"/>
              <a:t>96</a:t>
            </a:fld>
            <a:endParaRPr lang="en-IN"/>
          </a:p>
        </p:txBody>
      </p:sp>
    </p:spTree>
    <p:extLst>
      <p:ext uri="{BB962C8B-B14F-4D97-AF65-F5344CB8AC3E}">
        <p14:creationId xmlns:p14="http://schemas.microsoft.com/office/powerpoint/2010/main" val="41863125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1CF4-1102-41CF-BFFC-DB59AD33C53A}"/>
              </a:ext>
            </a:extLst>
          </p:cNvPr>
          <p:cNvSpPr>
            <a:spLocks noGrp="1"/>
          </p:cNvSpPr>
          <p:nvPr>
            <p:ph type="title"/>
          </p:nvPr>
        </p:nvSpPr>
        <p:spPr>
          <a:xfrm>
            <a:off x="1103312" y="152401"/>
            <a:ext cx="9404723" cy="1400530"/>
          </a:xfrm>
        </p:spPr>
        <p:txBody>
          <a:bodyPr/>
          <a:lstStyle/>
          <a:p>
            <a:pPr algn="ctr"/>
            <a:r>
              <a:rPr lang="en-US" dirty="0">
                <a:latin typeface="Book Antiqua" panose="02040602050305030304" pitchFamily="18" charset="0"/>
              </a:rPr>
              <a:t>Appearance</a:t>
            </a:r>
            <a:endParaRPr lang="en-IN"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39AB23E9-1BED-4433-BAE7-2A6272095874}"/>
              </a:ext>
            </a:extLst>
          </p:cNvPr>
          <p:cNvSpPr>
            <a:spLocks noGrp="1"/>
          </p:cNvSpPr>
          <p:nvPr>
            <p:ph idx="1"/>
          </p:nvPr>
        </p:nvSpPr>
        <p:spPr>
          <a:xfrm>
            <a:off x="0" y="1257301"/>
            <a:ext cx="12192000" cy="5600700"/>
          </a:xfrm>
        </p:spPr>
        <p:txBody>
          <a:bodyPr/>
          <a:lstStyle/>
          <a:p>
            <a:pPr algn="just"/>
            <a:r>
              <a:rPr lang="en-US" sz="3200" dirty="0">
                <a:latin typeface="Book Antiqua" panose="02040602050305030304" pitchFamily="18" charset="0"/>
              </a:rPr>
              <a:t>Our choice of color, clothing, hairstyles, and other factors affecting appearance are also considered a means of nonverbal communication. Research on </a:t>
            </a:r>
            <a:r>
              <a:rPr lang="en-US" sz="3200" u="sng" dirty="0">
                <a:latin typeface="Book Antiqua" panose="02040602050305030304" pitchFamily="18" charset="0"/>
              </a:rPr>
              <a:t>color psychology</a:t>
            </a:r>
            <a:r>
              <a:rPr lang="en-US" sz="3200" dirty="0">
                <a:latin typeface="Book Antiqua" panose="02040602050305030304" pitchFamily="18" charset="0"/>
              </a:rPr>
              <a:t> has demonstrated that different colors can evoke different moods. Appearance can also alter physiological reactions, judgments, and interpretations. Just think of all the subtle judgments you quickly make about someone based on his or her appearance. These first impressions are important, which is why experts suggest that job seekers dress appropriately for interviews with potential employers.</a:t>
            </a:r>
          </a:p>
          <a:p>
            <a:pPr marL="0" indent="0">
              <a:buNone/>
            </a:pPr>
            <a:endParaRPr lang="en-IN" dirty="0"/>
          </a:p>
        </p:txBody>
      </p:sp>
      <p:sp>
        <p:nvSpPr>
          <p:cNvPr id="12" name="Footer Placeholder 11">
            <a:extLst>
              <a:ext uri="{FF2B5EF4-FFF2-40B4-BE49-F238E27FC236}">
                <a16:creationId xmlns:a16="http://schemas.microsoft.com/office/drawing/2014/main" id="{4288D8A3-50A1-4405-85F7-BC77378EBA7E}"/>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DF606AEA-E4FC-4923-AB21-4C62B4918A3E}"/>
              </a:ext>
            </a:extLst>
          </p:cNvPr>
          <p:cNvSpPr>
            <a:spLocks noGrp="1"/>
          </p:cNvSpPr>
          <p:nvPr>
            <p:ph type="sldNum" sz="quarter" idx="12"/>
          </p:nvPr>
        </p:nvSpPr>
        <p:spPr/>
        <p:txBody>
          <a:bodyPr/>
          <a:lstStyle/>
          <a:p>
            <a:fld id="{EEC20904-64F3-4254-9857-B148700B1D60}" type="slidenum">
              <a:rPr lang="en-IN" smtClean="0"/>
              <a:t>97</a:t>
            </a:fld>
            <a:endParaRPr lang="en-IN"/>
          </a:p>
        </p:txBody>
      </p:sp>
    </p:spTree>
    <p:extLst>
      <p:ext uri="{BB962C8B-B14F-4D97-AF65-F5344CB8AC3E}">
        <p14:creationId xmlns:p14="http://schemas.microsoft.com/office/powerpoint/2010/main" val="1099982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48FE-E10B-4BEB-966A-AB2D3921DCF2}"/>
              </a:ext>
            </a:extLst>
          </p:cNvPr>
          <p:cNvSpPr>
            <a:spLocks noGrp="1"/>
          </p:cNvSpPr>
          <p:nvPr>
            <p:ph type="title"/>
          </p:nvPr>
        </p:nvSpPr>
        <p:spPr>
          <a:xfrm>
            <a:off x="0" y="118947"/>
            <a:ext cx="12192000" cy="1400530"/>
          </a:xfrm>
        </p:spPr>
        <p:txBody>
          <a:bodyPr/>
          <a:lstStyle/>
          <a:p>
            <a:pPr algn="ctr"/>
            <a:r>
              <a:rPr lang="en-IN" b="1" dirty="0"/>
              <a:t>Nation and Culture &amp; Intercultural Competence</a:t>
            </a:r>
            <a:br>
              <a:rPr lang="en-IN" dirty="0"/>
            </a:br>
            <a:endParaRPr lang="en-IN" dirty="0"/>
          </a:p>
        </p:txBody>
      </p:sp>
      <p:sp>
        <p:nvSpPr>
          <p:cNvPr id="3" name="Content Placeholder 2">
            <a:extLst>
              <a:ext uri="{FF2B5EF4-FFF2-40B4-BE49-F238E27FC236}">
                <a16:creationId xmlns:a16="http://schemas.microsoft.com/office/drawing/2014/main" id="{979BA150-2887-4E78-A796-577D06F52F54}"/>
              </a:ext>
            </a:extLst>
          </p:cNvPr>
          <p:cNvSpPr>
            <a:spLocks noGrp="1"/>
          </p:cNvSpPr>
          <p:nvPr>
            <p:ph idx="1"/>
          </p:nvPr>
        </p:nvSpPr>
        <p:spPr>
          <a:xfrm>
            <a:off x="0" y="1519478"/>
            <a:ext cx="12192000" cy="5338522"/>
          </a:xfrm>
        </p:spPr>
        <p:txBody>
          <a:bodyPr/>
          <a:lstStyle/>
          <a:p>
            <a:pPr marL="0" indent="0" algn="just">
              <a:lnSpc>
                <a:spcPct val="150000"/>
              </a:lnSpc>
              <a:buNone/>
            </a:pPr>
            <a:r>
              <a:rPr lang="en-US" sz="2400" dirty="0">
                <a:latin typeface="Book Antiqua" panose="02040602050305030304" pitchFamily="18" charset="0"/>
                <a:cs typeface="Times New Roman" panose="02020603050405020304" pitchFamily="18" charset="0"/>
              </a:rPr>
              <a:t>“Cultural influences” on communication are </a:t>
            </a:r>
            <a:r>
              <a:rPr lang="en-US" sz="2400" i="1" dirty="0">
                <a:latin typeface="Book Antiqua" panose="02040602050305030304" pitchFamily="18" charset="0"/>
                <a:cs typeface="Times New Roman" panose="02020603050405020304" pitchFamily="18" charset="0"/>
              </a:rPr>
              <a:t>group-held values, norms, beliefs and attitudes </a:t>
            </a:r>
            <a:r>
              <a:rPr lang="en-US" sz="2400" dirty="0">
                <a:latin typeface="Book Antiqua" panose="02040602050305030304" pitchFamily="18" charset="0"/>
                <a:cs typeface="Times New Roman" panose="02020603050405020304" pitchFamily="18" charset="0"/>
              </a:rPr>
              <a:t>that influence the interaction. </a:t>
            </a:r>
            <a:r>
              <a:rPr lang="en-US" sz="2400" b="1" dirty="0" err="1">
                <a:latin typeface="Book Antiqua" panose="02040602050305030304" pitchFamily="18" charset="0"/>
                <a:cs typeface="Times New Roman" panose="02020603050405020304" pitchFamily="18" charset="0"/>
              </a:rPr>
              <a:t>Triandis</a:t>
            </a:r>
            <a:r>
              <a:rPr lang="en-US" sz="2400" dirty="0">
                <a:latin typeface="Book Antiqua" panose="02040602050305030304" pitchFamily="18" charset="0"/>
                <a:cs typeface="Times New Roman" panose="02020603050405020304" pitchFamily="18" charset="0"/>
              </a:rPr>
              <a:t> calls these the </a:t>
            </a:r>
            <a:r>
              <a:rPr lang="en-US" sz="2400" b="1" dirty="0">
                <a:latin typeface="Book Antiqua" panose="02040602050305030304" pitchFamily="18" charset="0"/>
                <a:cs typeface="Times New Roman" panose="02020603050405020304" pitchFamily="18" charset="0"/>
              </a:rPr>
              <a:t>subjective culture</a:t>
            </a:r>
            <a:r>
              <a:rPr lang="en-US" sz="2400" dirty="0">
                <a:latin typeface="Book Antiqua" panose="02040602050305030304" pitchFamily="18" charset="0"/>
                <a:cs typeface="Times New Roman" panose="02020603050405020304" pitchFamily="18" charset="0"/>
              </a:rPr>
              <a:t>, as opposed to the physical and even behavioral expressions of culture (</a:t>
            </a:r>
            <a:r>
              <a:rPr lang="en-US" sz="2400" b="1" dirty="0">
                <a:latin typeface="Book Antiqua" panose="02040602050305030304" pitchFamily="18" charset="0"/>
                <a:cs typeface="Times New Roman" panose="02020603050405020304" pitchFamily="18" charset="0"/>
              </a:rPr>
              <a:t>objective culture</a:t>
            </a:r>
            <a:r>
              <a:rPr lang="en-US" sz="2400" dirty="0">
                <a:latin typeface="Book Antiqua" panose="02040602050305030304" pitchFamily="18" charset="0"/>
                <a:cs typeface="Times New Roman" panose="02020603050405020304" pitchFamily="18" charset="0"/>
              </a:rPr>
              <a:t>). </a:t>
            </a:r>
          </a:p>
          <a:p>
            <a:pPr marL="0" indent="0" algn="just">
              <a:lnSpc>
                <a:spcPct val="150000"/>
              </a:lnSpc>
              <a:buNone/>
            </a:pPr>
            <a:r>
              <a:rPr lang="en-US" sz="2400" dirty="0">
                <a:latin typeface="Book Antiqua" panose="02040602050305030304" pitchFamily="18" charset="0"/>
                <a:cs typeface="Times New Roman" panose="02020603050405020304" pitchFamily="18" charset="0"/>
              </a:rPr>
              <a:t>The influential cross-cultural psychologist Harry </a:t>
            </a:r>
            <a:r>
              <a:rPr lang="en-US" sz="2400" dirty="0" err="1">
                <a:latin typeface="Book Antiqua" panose="02040602050305030304" pitchFamily="18" charset="0"/>
                <a:cs typeface="Times New Roman" panose="02020603050405020304" pitchFamily="18" charset="0"/>
              </a:rPr>
              <a:t>Triandis</a:t>
            </a:r>
            <a:r>
              <a:rPr lang="en-US" sz="2400" dirty="0">
                <a:latin typeface="Book Antiqua" panose="02040602050305030304" pitchFamily="18" charset="0"/>
                <a:cs typeface="Times New Roman" panose="02020603050405020304" pitchFamily="18" charset="0"/>
              </a:rPr>
              <a:t> noted that culture can be divided into material or objective culture and subjective culture.</a:t>
            </a:r>
          </a:p>
          <a:p>
            <a:pPr algn="just">
              <a:lnSpc>
                <a:spcPct val="150000"/>
              </a:lnSpc>
            </a:pPr>
            <a:r>
              <a:rPr lang="en-US" sz="2400" b="1" dirty="0">
                <a:latin typeface="Book Antiqua" panose="02040602050305030304" pitchFamily="18" charset="0"/>
                <a:cs typeface="Times New Roman" panose="02020603050405020304" pitchFamily="18" charset="0"/>
              </a:rPr>
              <a:t>Material culture</a:t>
            </a:r>
            <a:r>
              <a:rPr lang="en-US" sz="2400" dirty="0">
                <a:latin typeface="Book Antiqua" panose="02040602050305030304" pitchFamily="18" charset="0"/>
                <a:cs typeface="Times New Roman" panose="02020603050405020304" pitchFamily="18" charset="0"/>
              </a:rPr>
              <a:t> refers to products made by man, such as dress and tools.</a:t>
            </a:r>
          </a:p>
          <a:p>
            <a:pPr algn="just">
              <a:lnSpc>
                <a:spcPct val="150000"/>
              </a:lnSpc>
            </a:pPr>
            <a:r>
              <a:rPr lang="en-US" sz="2400" b="1" dirty="0">
                <a:latin typeface="Book Antiqua" panose="02040602050305030304" pitchFamily="18" charset="0"/>
                <a:cs typeface="Times New Roman" panose="02020603050405020304" pitchFamily="18" charset="0"/>
              </a:rPr>
              <a:t>Subjective culture</a:t>
            </a:r>
            <a:r>
              <a:rPr lang="en-US" sz="2400" dirty="0">
                <a:latin typeface="Book Antiqua" panose="02040602050305030304" pitchFamily="18" charset="0"/>
                <a:cs typeface="Times New Roman" panose="02020603050405020304" pitchFamily="18" charset="0"/>
              </a:rPr>
              <a:t>, is the intangible part of culture, which could include ideas, attitudes, assumptions, and beliefs.</a:t>
            </a:r>
          </a:p>
          <a:p>
            <a:endParaRPr lang="en-IN" dirty="0"/>
          </a:p>
        </p:txBody>
      </p:sp>
      <p:sp>
        <p:nvSpPr>
          <p:cNvPr id="12" name="Footer Placeholder 11">
            <a:extLst>
              <a:ext uri="{FF2B5EF4-FFF2-40B4-BE49-F238E27FC236}">
                <a16:creationId xmlns:a16="http://schemas.microsoft.com/office/drawing/2014/main" id="{61BC3D02-8672-41A0-94B0-01E51B75C9CF}"/>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81FB1273-264B-4CFC-9CE2-B8624AC21FE1}"/>
              </a:ext>
            </a:extLst>
          </p:cNvPr>
          <p:cNvSpPr>
            <a:spLocks noGrp="1"/>
          </p:cNvSpPr>
          <p:nvPr>
            <p:ph type="sldNum" sz="quarter" idx="12"/>
          </p:nvPr>
        </p:nvSpPr>
        <p:spPr/>
        <p:txBody>
          <a:bodyPr/>
          <a:lstStyle/>
          <a:p>
            <a:fld id="{EEC20904-64F3-4254-9857-B148700B1D60}" type="slidenum">
              <a:rPr lang="en-IN" smtClean="0"/>
              <a:t>98</a:t>
            </a:fld>
            <a:endParaRPr lang="en-IN"/>
          </a:p>
        </p:txBody>
      </p:sp>
    </p:spTree>
    <p:extLst>
      <p:ext uri="{BB962C8B-B14F-4D97-AF65-F5344CB8AC3E}">
        <p14:creationId xmlns:p14="http://schemas.microsoft.com/office/powerpoint/2010/main" val="36132996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D6D5C-5190-486B-BB97-9B1E969E0F47}"/>
              </a:ext>
            </a:extLst>
          </p:cNvPr>
          <p:cNvSpPr>
            <a:spLocks noGrp="1"/>
          </p:cNvSpPr>
          <p:nvPr>
            <p:ph idx="1"/>
          </p:nvPr>
        </p:nvSpPr>
        <p:spPr>
          <a:xfrm>
            <a:off x="0" y="0"/>
            <a:ext cx="12192000" cy="6858000"/>
          </a:xfrm>
        </p:spPr>
        <p:txBody>
          <a:bodyPr/>
          <a:lstStyle/>
          <a:p>
            <a:pPr algn="just">
              <a:lnSpc>
                <a:spcPct val="150000"/>
              </a:lnSpc>
              <a:spcBef>
                <a:spcPts val="0"/>
              </a:spcBef>
            </a:pPr>
            <a:r>
              <a:rPr lang="en-US" sz="2400" b="1" dirty="0">
                <a:latin typeface="Book Antiqua" panose="02040602050305030304" pitchFamily="18" charset="0"/>
                <a:cs typeface="Times New Roman" panose="02020603050405020304" pitchFamily="18" charset="0"/>
              </a:rPr>
              <a:t>Attitudes</a:t>
            </a:r>
            <a:r>
              <a:rPr lang="en-US" sz="2400" dirty="0">
                <a:latin typeface="Book Antiqua" panose="02040602050305030304" pitchFamily="18" charset="0"/>
                <a:cs typeface="Times New Roman" panose="02020603050405020304" pitchFamily="18" charset="0"/>
              </a:rPr>
              <a:t> are ideas complicated by a mix of cognitive, emotional, and behavioral factors and they differ considerably across cultures. </a:t>
            </a:r>
            <a:r>
              <a:rPr lang="en-US" sz="2400" b="1" dirty="0">
                <a:latin typeface="Book Antiqua" panose="02040602050305030304" pitchFamily="18" charset="0"/>
                <a:cs typeface="Times New Roman" panose="02020603050405020304" pitchFamily="18" charset="0"/>
              </a:rPr>
              <a:t>Norms and roles</a:t>
            </a:r>
            <a:r>
              <a:rPr lang="en-US" sz="2400" dirty="0">
                <a:latin typeface="Book Antiqua" panose="02040602050305030304" pitchFamily="18" charset="0"/>
                <a:cs typeface="Times New Roman" panose="02020603050405020304" pitchFamily="18" charset="0"/>
              </a:rPr>
              <a:t> are behavioral guidelines. The sequence of behaviors (i.e., </a:t>
            </a:r>
            <a:r>
              <a:rPr lang="en-US" sz="2400" b="1" dirty="0">
                <a:latin typeface="Book Antiqua" panose="02040602050305030304" pitchFamily="18" charset="0"/>
                <a:cs typeface="Times New Roman" panose="02020603050405020304" pitchFamily="18" charset="0"/>
              </a:rPr>
              <a:t>tasks</a:t>
            </a:r>
            <a:r>
              <a:rPr lang="en-US" sz="2400" dirty="0">
                <a:latin typeface="Book Antiqua" panose="02040602050305030304" pitchFamily="18" charset="0"/>
                <a:cs typeface="Times New Roman" panose="02020603050405020304" pitchFamily="18" charset="0"/>
              </a:rPr>
              <a:t>) can also vary across cultures. </a:t>
            </a:r>
            <a:r>
              <a:rPr lang="en-US" sz="2400" b="1" dirty="0">
                <a:latin typeface="Book Antiqua" panose="02040602050305030304" pitchFamily="18" charset="0"/>
                <a:cs typeface="Times New Roman" panose="02020603050405020304" pitchFamily="18" charset="0"/>
              </a:rPr>
              <a:t>Values</a:t>
            </a:r>
            <a:r>
              <a:rPr lang="en-US" sz="2400" dirty="0">
                <a:latin typeface="Book Antiqua" panose="02040602050305030304" pitchFamily="18" charset="0"/>
                <a:cs typeface="Times New Roman" panose="02020603050405020304" pitchFamily="18" charset="0"/>
              </a:rPr>
              <a:t> as well as </a:t>
            </a:r>
            <a:r>
              <a:rPr lang="en-US" sz="2400" b="1" dirty="0">
                <a:latin typeface="Book Antiqua" panose="02040602050305030304" pitchFamily="18" charset="0"/>
                <a:cs typeface="Times New Roman" panose="02020603050405020304" pitchFamily="18" charset="0"/>
              </a:rPr>
              <a:t>value orientations</a:t>
            </a:r>
            <a:r>
              <a:rPr lang="en-US" sz="2400" dirty="0">
                <a:latin typeface="Book Antiqua" panose="02040602050305030304" pitchFamily="18" charset="0"/>
                <a:cs typeface="Times New Roman" panose="02020603050405020304" pitchFamily="18" charset="0"/>
              </a:rPr>
              <a:t>(a broader set) represent what is generally desirable in a culture.</a:t>
            </a:r>
          </a:p>
          <a:p>
            <a:pPr marL="0" indent="0" algn="just">
              <a:lnSpc>
                <a:spcPct val="150000"/>
              </a:lnSpc>
              <a:spcBef>
                <a:spcPts val="0"/>
              </a:spcBef>
              <a:buNone/>
            </a:pPr>
            <a:endParaRPr lang="en-US" sz="2400" dirty="0">
              <a:latin typeface="Book Antiqua" panose="02040602050305030304" pitchFamily="18" charset="0"/>
              <a:cs typeface="Times New Roman" panose="02020603050405020304" pitchFamily="18" charset="0"/>
            </a:endParaRPr>
          </a:p>
          <a:p>
            <a:pPr algn="just">
              <a:lnSpc>
                <a:spcPct val="150000"/>
              </a:lnSpc>
              <a:spcBef>
                <a:spcPts val="0"/>
              </a:spcBef>
            </a:pPr>
            <a:r>
              <a:rPr lang="en-US" sz="2400" dirty="0">
                <a:latin typeface="Book Antiqua" panose="02040602050305030304" pitchFamily="18" charset="0"/>
                <a:cs typeface="Times New Roman" panose="02020603050405020304" pitchFamily="18" charset="0"/>
              </a:rPr>
              <a:t>We can study subjective culture using two lenses. “Etic” refers to the general categories that can be found in all cultures</a:t>
            </a:r>
            <a:r>
              <a:rPr lang="en-IN" sz="2400" dirty="0">
                <a:latin typeface="Book Antiqua" panose="02040602050305030304" pitchFamily="18" charset="0"/>
                <a:cs typeface="Times New Roman" panose="02020603050405020304" pitchFamily="18" charset="0"/>
              </a:rPr>
              <a:t>((An </a:t>
            </a:r>
            <a:r>
              <a:rPr lang="en-IN" sz="2400" b="1" dirty="0">
                <a:latin typeface="Book Antiqua" panose="02040602050305030304" pitchFamily="18" charset="0"/>
                <a:cs typeface="Times New Roman" panose="02020603050405020304" pitchFamily="18" charset="0"/>
              </a:rPr>
              <a:t>etic view</a:t>
            </a:r>
            <a:r>
              <a:rPr lang="en-IN" sz="2400" dirty="0">
                <a:latin typeface="Book Antiqua" panose="02040602050305030304" pitchFamily="18" charset="0"/>
                <a:cs typeface="Times New Roman" panose="02020603050405020304" pitchFamily="18" charset="0"/>
              </a:rPr>
              <a:t> of a culture is the perspective of an outsider looking in</a:t>
            </a:r>
            <a:r>
              <a:rPr lang="en-IN" sz="2400" dirty="0">
                <a:latin typeface="Book Antiqua" panose="02040602050305030304" pitchFamily="18" charset="0"/>
              </a:rPr>
              <a:t>; </a:t>
            </a:r>
            <a:r>
              <a:rPr lang="en-US" sz="2400" dirty="0">
                <a:latin typeface="Book Antiqua" panose="02040602050305030304" pitchFamily="18" charset="0"/>
                <a:cs typeface="Times New Roman" panose="02020603050405020304" pitchFamily="18" charset="0"/>
              </a:rPr>
              <a:t>Customs, laws, dress, architectural style, social standards, religious beliefs, and traditions are all examples of cultural elements,</a:t>
            </a:r>
            <a:r>
              <a:rPr lang="en-US" sz="2400" dirty="0">
                <a:latin typeface="Book Antiqua" panose="02040602050305030304" pitchFamily="18" charset="0"/>
              </a:rPr>
              <a:t>)</a:t>
            </a:r>
            <a:r>
              <a:rPr lang="en-US" sz="2400" dirty="0">
                <a:latin typeface="Book Antiqua" panose="02040602050305030304" pitchFamily="18" charset="0"/>
                <a:cs typeface="Times New Roman" panose="02020603050405020304" pitchFamily="18" charset="0"/>
              </a:rPr>
              <a:t>, which serve as common grounds for comparison. </a:t>
            </a:r>
          </a:p>
          <a:p>
            <a:endParaRPr lang="en-IN" dirty="0"/>
          </a:p>
        </p:txBody>
      </p:sp>
      <p:sp>
        <p:nvSpPr>
          <p:cNvPr id="12" name="Footer Placeholder 11">
            <a:extLst>
              <a:ext uri="{FF2B5EF4-FFF2-40B4-BE49-F238E27FC236}">
                <a16:creationId xmlns:a16="http://schemas.microsoft.com/office/drawing/2014/main" id="{BFAF34C3-159B-4E3A-8EBA-CF43506DA2F0}"/>
              </a:ext>
            </a:extLst>
          </p:cNvPr>
          <p:cNvSpPr>
            <a:spLocks noGrp="1"/>
          </p:cNvSpPr>
          <p:nvPr>
            <p:ph type="ftr" sz="quarter" idx="11"/>
          </p:nvPr>
        </p:nvSpPr>
        <p:spPr/>
        <p:txBody>
          <a:bodyPr/>
          <a:lstStyle/>
          <a:p>
            <a:r>
              <a:rPr lang="en-IN"/>
              <a:t>Dr.PC</a:t>
            </a:r>
          </a:p>
        </p:txBody>
      </p:sp>
      <p:sp>
        <p:nvSpPr>
          <p:cNvPr id="13" name="Slide Number Placeholder 12">
            <a:extLst>
              <a:ext uri="{FF2B5EF4-FFF2-40B4-BE49-F238E27FC236}">
                <a16:creationId xmlns:a16="http://schemas.microsoft.com/office/drawing/2014/main" id="{8EFE2B45-51A4-4576-8947-4F69F3DE75FB}"/>
              </a:ext>
            </a:extLst>
          </p:cNvPr>
          <p:cNvSpPr>
            <a:spLocks noGrp="1"/>
          </p:cNvSpPr>
          <p:nvPr>
            <p:ph type="sldNum" sz="quarter" idx="12"/>
          </p:nvPr>
        </p:nvSpPr>
        <p:spPr/>
        <p:txBody>
          <a:bodyPr/>
          <a:lstStyle/>
          <a:p>
            <a:fld id="{EEC20904-64F3-4254-9857-B148700B1D60}" type="slidenum">
              <a:rPr lang="en-IN" smtClean="0"/>
              <a:t>99</a:t>
            </a:fld>
            <a:endParaRPr lang="en-IN"/>
          </a:p>
        </p:txBody>
      </p:sp>
    </p:spTree>
    <p:extLst>
      <p:ext uri="{BB962C8B-B14F-4D97-AF65-F5344CB8AC3E}">
        <p14:creationId xmlns:p14="http://schemas.microsoft.com/office/powerpoint/2010/main" val="3383978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1075</TotalTime>
  <Words>19463</Words>
  <Application>Microsoft Office PowerPoint</Application>
  <PresentationFormat>Widescreen</PresentationFormat>
  <Paragraphs>1253</Paragraphs>
  <Slides>196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196</vt:i4>
      </vt:variant>
    </vt:vector>
  </HeadingPairs>
  <TitlesOfParts>
    <vt:vector size="208" baseType="lpstr">
      <vt:lpstr>Arial</vt:lpstr>
      <vt:lpstr>Book Antiqua</vt:lpstr>
      <vt:lpstr>Bookman Old Style</vt:lpstr>
      <vt:lpstr>Calibri</vt:lpstr>
      <vt:lpstr>Century Gothic</vt:lpstr>
      <vt:lpstr>Constantia</vt:lpstr>
      <vt:lpstr>Courier New</vt:lpstr>
      <vt:lpstr>Symbol</vt:lpstr>
      <vt:lpstr>Times New Roman</vt:lpstr>
      <vt:lpstr>Wingdings</vt:lpstr>
      <vt:lpstr>Wingdings 3</vt:lpstr>
      <vt:lpstr>Ion</vt:lpstr>
      <vt:lpstr>INTERCULTURAL COMMUNICATION - I</vt:lpstr>
      <vt:lpstr>Concept of ICC</vt:lpstr>
      <vt:lpstr>PowerPoint Presentation</vt:lpstr>
      <vt:lpstr>PowerPoint Presentation</vt:lpstr>
      <vt:lpstr>PowerPoint Presentation</vt:lpstr>
      <vt:lpstr>Purpose of ICC</vt:lpstr>
      <vt:lpstr>Why should we learn ICC</vt:lpstr>
      <vt:lpstr>PowerPoint Presentation</vt:lpstr>
      <vt:lpstr>Kroeber and Kluckhohn (1952)  </vt:lpstr>
      <vt:lpstr>John Bodley (1994):  Diverse Definitions</vt:lpstr>
      <vt:lpstr>Sapir-Whorf Hypothesis</vt:lpstr>
      <vt:lpstr>PowerPoint Presentation</vt:lpstr>
      <vt:lpstr>Creating ICC Competence </vt:lpstr>
      <vt:lpstr>PowerPoint Presentation</vt:lpstr>
      <vt:lpstr>Culture and language </vt:lpstr>
      <vt:lpstr>PowerPoint Presentation</vt:lpstr>
      <vt:lpstr>Tamil culture</vt:lpstr>
      <vt:lpstr>PowerPoint Presentation</vt:lpstr>
      <vt:lpstr>Religion </vt:lpstr>
      <vt:lpstr>PowerPoint Presentation</vt:lpstr>
      <vt:lpstr>PowerPoint Presentation</vt:lpstr>
      <vt:lpstr>Communication </vt:lpstr>
      <vt:lpstr>PowerPoint Presentation</vt:lpstr>
      <vt:lpstr>Elements of Communication </vt:lpstr>
      <vt:lpstr>PowerPoint Presentation</vt:lpstr>
      <vt:lpstr>Forms of communication </vt:lpstr>
      <vt:lpstr>Pattern or ways of grapevine or informal communication</vt:lpstr>
      <vt:lpstr>PowerPoint Presentation</vt:lpstr>
      <vt:lpstr>WHAT IS INTERCULTURAL COMMUNICATION</vt:lpstr>
      <vt:lpstr>Historic Overview of Intercultural Communication </vt:lpstr>
      <vt:lpstr>PowerPoint Presentation</vt:lpstr>
      <vt:lpstr>PowerPoint Presentation</vt:lpstr>
      <vt:lpstr>ICC Skills</vt:lpstr>
      <vt:lpstr>PowerPoint Presentation</vt:lpstr>
      <vt:lpstr>PowerPoint Presentation</vt:lpstr>
      <vt:lpstr>10 Tips for Improving Your Intercultural Communication Skills</vt:lpstr>
      <vt:lpstr>Tips for Achieving Successful Intercultural Communications: </vt:lpstr>
      <vt:lpstr>PowerPoint Presentation</vt:lpstr>
      <vt:lpstr>PowerPoint Presentation</vt:lpstr>
      <vt:lpstr>PowerPoint Presentation</vt:lpstr>
      <vt:lpstr>PowerPoint Presentation</vt:lpstr>
      <vt:lpstr>High Context &amp; Low Context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and Identity</vt:lpstr>
      <vt:lpstr>Definition of Identity</vt:lpstr>
      <vt:lpstr>PowerPoint Presentation</vt:lpstr>
      <vt:lpstr>Majority Identity Development</vt:lpstr>
      <vt:lpstr> Family Identity </vt:lpstr>
      <vt:lpstr>PowerPoint Presentation</vt:lpstr>
      <vt:lpstr>Write Your Identity</vt:lpstr>
      <vt:lpstr>What makes up your personal identity</vt:lpstr>
      <vt:lpstr>Personal Identity</vt:lpstr>
      <vt:lpstr>PowerPoint Presentation</vt:lpstr>
      <vt:lpstr>Identity in Intercultural Interactions</vt:lpstr>
      <vt:lpstr>Identity and Cultural Identity</vt:lpstr>
      <vt:lpstr>Selected Social Identities</vt:lpstr>
      <vt:lpstr>Racial Identity</vt:lpstr>
      <vt:lpstr>Ethnic Identity</vt:lpstr>
      <vt:lpstr>Gender Identity</vt:lpstr>
      <vt:lpstr>What to Wear in Denmark</vt:lpstr>
      <vt:lpstr>National identity</vt:lpstr>
      <vt:lpstr>Regional Identity</vt:lpstr>
      <vt:lpstr>Organizational Identity</vt:lpstr>
      <vt:lpstr>What is verbal intercultural communication? </vt:lpstr>
      <vt:lpstr>PowerPoint Presentation</vt:lpstr>
      <vt:lpstr>PowerPoint Presentation</vt:lpstr>
      <vt:lpstr>PowerPoint Presentation</vt:lpstr>
      <vt:lpstr>PowerPoint Presentation</vt:lpstr>
      <vt:lpstr>Empathetic LISTENING…</vt:lpstr>
      <vt:lpstr>PowerPoint Presentation</vt:lpstr>
      <vt:lpstr>Brain Storming…</vt:lpstr>
      <vt:lpstr>PowerPoint Presentation</vt:lpstr>
      <vt:lpstr>PowerPoint Presentation</vt:lpstr>
      <vt:lpstr>PowerPoint Presentation</vt:lpstr>
      <vt:lpstr>PowerPoint Presentation</vt:lpstr>
      <vt:lpstr>2) “How to Speak.”</vt:lpstr>
      <vt:lpstr>Nonverbal communication</vt:lpstr>
      <vt:lpstr>PowerPoint Presentation</vt:lpstr>
      <vt:lpstr>PowerPoint Presentation</vt:lpstr>
      <vt:lpstr>Gestures</vt:lpstr>
      <vt:lpstr>Paralinguistics</vt:lpstr>
      <vt:lpstr>PowerPoint Presentation</vt:lpstr>
      <vt:lpstr>Body Language and Posture</vt:lpstr>
      <vt:lpstr>Proxemics</vt:lpstr>
      <vt:lpstr>Eye Gaze</vt:lpstr>
      <vt:lpstr>Haptics</vt:lpstr>
      <vt:lpstr>Appearance</vt:lpstr>
      <vt:lpstr>Nation and Culture &amp; Intercultural Competence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Intercultural competence</vt:lpstr>
      <vt:lpstr>PowerPoint Presentation</vt:lpstr>
      <vt:lpstr>Constituent elements of intercultural competence</vt:lpstr>
      <vt:lpstr>Knowledge</vt:lpstr>
      <vt:lpstr>Skills</vt:lpstr>
      <vt:lpstr>Attitudes</vt:lpstr>
      <vt:lpstr>Outcomes</vt:lpstr>
      <vt:lpstr>Cultural influences on context -educational setting </vt:lpstr>
      <vt:lpstr>PowerPoint Presentation</vt:lpstr>
      <vt:lpstr>PowerPoint Presentation</vt:lpstr>
      <vt:lpstr>Cultural adaptation</vt:lpstr>
      <vt:lpstr>PowerPoint Presentation</vt:lpstr>
      <vt:lpstr>Stage 1: The Honeymoon Stage</vt:lpstr>
      <vt:lpstr>PowerPoint Presentation</vt:lpstr>
      <vt:lpstr>Stage 2: The Culture Shock Stage</vt:lpstr>
      <vt:lpstr>PowerPoint Presentation</vt:lpstr>
      <vt:lpstr>PowerPoint Presentation</vt:lpstr>
      <vt:lpstr>STAGE 3:  Recovery</vt:lpstr>
      <vt:lpstr>PowerPoint Presentation</vt:lpstr>
      <vt:lpstr>STAGE 4: Adjustment</vt:lpstr>
      <vt:lpstr>PowerPoint Presentation</vt:lpstr>
      <vt:lpstr>Language &amp; Culture</vt:lpstr>
      <vt:lpstr>PowerPoint Presentation</vt:lpstr>
      <vt:lpstr>PowerPoint Presentation</vt:lpstr>
      <vt:lpstr>The structures of language reflect COGNITIVE STRUCTURES.</vt:lpstr>
      <vt:lpstr>PowerPoint Presentation</vt:lpstr>
      <vt:lpstr>Language</vt:lpstr>
      <vt:lpstr>Why is language important? </vt:lpstr>
      <vt:lpstr>SEMANTIC UNIVERSALITY</vt:lpstr>
      <vt:lpstr>PowerPoint Presentation</vt:lpstr>
      <vt:lpstr>Linguistics</vt:lpstr>
      <vt:lpstr>LANGUAGE ANALYSIS</vt:lpstr>
      <vt:lpstr>Basic structure of grammars</vt:lpstr>
      <vt:lpstr>Types of Grammar</vt:lpstr>
      <vt:lpstr>Phonetics</vt:lpstr>
      <vt:lpstr>Morphology</vt:lpstr>
      <vt:lpstr>PowerPoint Presentation</vt:lpstr>
      <vt:lpstr>SYNTAX</vt:lpstr>
      <vt:lpstr>SEMANTICS</vt:lpstr>
      <vt:lpstr>Dialects</vt:lpstr>
      <vt:lpstr>Culture</vt:lpstr>
      <vt:lpstr>The Five Communication Styles</vt:lpstr>
      <vt:lpstr>The Assertive Style</vt:lpstr>
      <vt:lpstr>What is assertive communication?</vt:lpstr>
      <vt:lpstr>The advantages of assertiveness in communication.</vt:lpstr>
      <vt:lpstr>Characteristics of assertiveness in communication</vt:lpstr>
      <vt:lpstr>AGGRESSIVE COMMUNICATION</vt:lpstr>
      <vt:lpstr>Aggressive communicators will often: </vt:lpstr>
      <vt:lpstr>The aggressive communicator will say, believe, or behave like:</vt:lpstr>
      <vt:lpstr>PASSIVE COMMUNICATION</vt:lpstr>
      <vt:lpstr>Passive communicators will often: </vt:lpstr>
      <vt:lpstr>PASSIVE-AGGRESSIVE COMMUNICATION</vt:lpstr>
      <vt:lpstr>PowerPoint Presentation</vt:lpstr>
      <vt:lpstr>PowerPoint Presentation</vt:lpstr>
      <vt:lpstr>The Submissive Style</vt:lpstr>
      <vt:lpstr>PowerPoint Presentation</vt:lpstr>
      <vt:lpstr>The Manipulative Style</vt:lpstr>
      <vt:lpstr>cultural speaking rules </vt:lpstr>
      <vt:lpstr>PowerPoint Presentation</vt:lpstr>
      <vt:lpstr>PowerPoint Presentation</vt:lpstr>
      <vt:lpstr>CULTURALLY SPEAKING</vt:lpstr>
      <vt:lpstr>PowerPoint Presentation</vt:lpstr>
      <vt:lpstr>PowerPoint Presentation</vt:lpstr>
      <vt:lpstr>PowerPoint Presentation</vt:lpstr>
      <vt:lpstr>PowerPoint Presentation</vt:lpstr>
      <vt:lpstr>POLITENESS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Explicit performatives</vt:lpstr>
      <vt:lpstr>ii. Constatives</vt:lpstr>
      <vt:lpstr>PowerPoint Presentation</vt:lpstr>
      <vt:lpstr>PowerPoint Presentation</vt:lpstr>
      <vt:lpstr>PowerPoint Presentation</vt:lpstr>
      <vt:lpstr>PowerPoint Presentation</vt:lpstr>
      <vt:lpstr>PowerPoint Presentation</vt:lpstr>
      <vt:lpstr>PowerPoint Presentation</vt:lpstr>
      <vt:lpstr>Six techniques for assertiveness in communication</vt:lpstr>
      <vt:lpstr>PowerPoint Presentation</vt:lpstr>
      <vt:lpstr>3. Fogging</vt:lpstr>
      <vt:lpstr>4. Negative enquiry</vt:lpstr>
      <vt:lpstr>5. Negative assertion</vt:lpstr>
      <vt:lpstr>6. Workable compromise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COMMUNICATION - I</dc:title>
  <dc:creator>chandramohan p</dc:creator>
  <cp:lastModifiedBy>chandramohan p</cp:lastModifiedBy>
  <cp:revision>76</cp:revision>
  <dcterms:created xsi:type="dcterms:W3CDTF">2019-01-28T14:30:08Z</dcterms:created>
  <dcterms:modified xsi:type="dcterms:W3CDTF">2020-04-08T18:37:42Z</dcterms:modified>
</cp:coreProperties>
</file>